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3"/>
  </p:notesMasterIdLst>
  <p:sldIdLst>
    <p:sldId id="257" r:id="rId2"/>
    <p:sldId id="286" r:id="rId3"/>
    <p:sldId id="288"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3" r:id="rId19"/>
    <p:sldId id="274" r:id="rId20"/>
    <p:sldId id="275" r:id="rId21"/>
    <p:sldId id="276" r:id="rId22"/>
    <p:sldId id="279" r:id="rId23"/>
    <p:sldId id="280" r:id="rId24"/>
    <p:sldId id="281" r:id="rId25"/>
    <p:sldId id="278" r:id="rId26"/>
    <p:sldId id="282" r:id="rId27"/>
    <p:sldId id="283" r:id="rId28"/>
    <p:sldId id="284" r:id="rId29"/>
    <p:sldId id="285" r:id="rId30"/>
    <p:sldId id="272"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94397"/>
  </p:normalViewPr>
  <p:slideViewPr>
    <p:cSldViewPr snapToGrid="0" snapToObjects="1">
      <p:cViewPr varScale="1">
        <p:scale>
          <a:sx n="68" d="100"/>
          <a:sy n="68" d="100"/>
        </p:scale>
        <p:origin x="240" y="7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211E3-A989-E141-9828-8E1824B59C14}" type="datetimeFigureOut">
              <a:rPr lang="en-US" smtClean="0"/>
              <a:t>9/4/19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1F89D-8674-C74E-9305-16484059F29D}" type="slidenum">
              <a:rPr lang="en-US" smtClean="0"/>
              <a:t>‹#›</a:t>
            </a:fld>
            <a:endParaRPr lang="en-US"/>
          </a:p>
        </p:txBody>
      </p:sp>
    </p:spTree>
    <p:extLst>
      <p:ext uri="{BB962C8B-B14F-4D97-AF65-F5344CB8AC3E}">
        <p14:creationId xmlns:p14="http://schemas.microsoft.com/office/powerpoint/2010/main" val="210615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1" y="1406021"/>
            <a:ext cx="8229599" cy="2251579"/>
          </a:xfrm>
        </p:spPr>
        <p:txBody>
          <a:bodyPr lIns="0" rIns="0" anchor="t">
            <a:noAutofit/>
          </a:bodyPr>
          <a:lstStyle>
            <a:lvl1pPr>
              <a:defRPr sz="6600"/>
            </a:lvl1pPr>
          </a:lstStyle>
          <a:p>
            <a:r>
              <a:rPr lang="en-US"/>
              <a:t>Click to edit Master title style</a:t>
            </a:r>
            <a:endParaRPr lang="en-US" dirty="0"/>
          </a:p>
        </p:txBody>
      </p:sp>
      <p:sp>
        <p:nvSpPr>
          <p:cNvPr id="3" name="Subtitle 2"/>
          <p:cNvSpPr>
            <a:spLocks noGrp="1"/>
          </p:cNvSpPr>
          <p:nvPr>
            <p:ph type="subTitle" idx="1"/>
          </p:nvPr>
        </p:nvSpPr>
        <p:spPr>
          <a:xfrm>
            <a:off x="1422400" y="3905864"/>
            <a:ext cx="82296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8" name="Slide Number Placeholder 7"/>
          <p:cNvSpPr>
            <a:spLocks noGrp="1"/>
          </p:cNvSpPr>
          <p:nvPr>
            <p:ph type="sldNum" sz="quarter" idx="11"/>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9" name="Footer Placeholder 8"/>
          <p:cNvSpPr>
            <a:spLocks noGrp="1"/>
          </p:cNvSpPr>
          <p:nvPr>
            <p:ph type="ftr" sz="quarter" idx="12"/>
          </p:nvPr>
        </p:nvSpPr>
        <p:spPr>
          <a:xfrm>
            <a:off x="1426464" y="6356351"/>
            <a:ext cx="6803136" cy="365125"/>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605867" y="1554480"/>
            <a:ext cx="5629744" cy="3886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5" name="Footer Placeholder 4"/>
          <p:cNvSpPr>
            <a:spLocks noGrp="1"/>
          </p:cNvSpPr>
          <p:nvPr>
            <p:ph type="ftr" sz="quarter" idx="11"/>
          </p:nvPr>
        </p:nvSpPr>
        <p:spPr>
          <a:xfrm>
            <a:off x="1426464" y="6356351"/>
            <a:ext cx="680313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546336" y="6356351"/>
            <a:ext cx="1516912" cy="365125"/>
          </a:xfrm>
          <a:prstGeom prst="rect">
            <a:avLst/>
          </a:prstGeom>
        </p:spPr>
        <p:txBody>
          <a:bodyPr/>
          <a:lstStyle/>
          <a:p>
            <a:fld id="{4857106E-A4E9-42B3-A2BC-E2875BF3E2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26464" y="1554480"/>
            <a:ext cx="2767584"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608576" y="1554480"/>
            <a:ext cx="5632704" cy="388620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5" name="Footer Placeholder 4"/>
          <p:cNvSpPr>
            <a:spLocks noGrp="1"/>
          </p:cNvSpPr>
          <p:nvPr>
            <p:ph type="ftr" sz="quarter" idx="11"/>
          </p:nvPr>
        </p:nvSpPr>
        <p:spPr>
          <a:xfrm>
            <a:off x="1426464" y="6356351"/>
            <a:ext cx="680313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546336" y="6356351"/>
            <a:ext cx="1516912" cy="365125"/>
          </a:xfrm>
          <a:prstGeom prst="rect">
            <a:avLst/>
          </a:prstGeom>
        </p:spPr>
        <p:txBody>
          <a:bodyPr/>
          <a:lstStyle/>
          <a:p>
            <a:fld id="{4857106E-A4E9-42B3-A2BC-E2875BF3E2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608576" y="1545336"/>
            <a:ext cx="5632704"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10" name="Slide Number Placeholder 9"/>
          <p:cNvSpPr>
            <a:spLocks noGrp="1"/>
          </p:cNvSpPr>
          <p:nvPr>
            <p:ph type="sldNum" sz="quarter" idx="15"/>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11" name="Footer Placeholder 10"/>
          <p:cNvSpPr>
            <a:spLocks noGrp="1"/>
          </p:cNvSpPr>
          <p:nvPr>
            <p:ph type="ftr" sz="quarter" idx="16"/>
          </p:nvPr>
        </p:nvSpPr>
        <p:spPr>
          <a:xfrm>
            <a:off x="1426464" y="6356351"/>
            <a:ext cx="6803136" cy="365125"/>
          </a:xfrm>
          <a:prstGeom prst="rect">
            <a:avLst/>
          </a:prstGeom>
        </p:spPr>
        <p:txBody>
          <a:bodyPr/>
          <a:lstStyle/>
          <a:p>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6464" y="1472184"/>
            <a:ext cx="8229600" cy="2130552"/>
          </a:xfrm>
        </p:spPr>
        <p:txBody>
          <a:bodyPr anchor="t">
            <a:noAutofit/>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1426464" y="3886200"/>
            <a:ext cx="82296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8" name="Slide Number Placeholder 7"/>
          <p:cNvSpPr>
            <a:spLocks noGrp="1"/>
          </p:cNvSpPr>
          <p:nvPr>
            <p:ph type="sldNum" sz="quarter" idx="11"/>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9" name="Footer Placeholder 8"/>
          <p:cNvSpPr>
            <a:spLocks noGrp="1"/>
          </p:cNvSpPr>
          <p:nvPr>
            <p:ph type="ftr" sz="quarter" idx="12"/>
          </p:nvPr>
        </p:nvSpPr>
        <p:spPr>
          <a:xfrm>
            <a:off x="1426464" y="6356351"/>
            <a:ext cx="6803136" cy="365125"/>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8369" y="609600"/>
            <a:ext cx="4821767" cy="10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82664" y="1915859"/>
            <a:ext cx="4862621"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339" y="1915881"/>
            <a:ext cx="4852415"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10" name="Slide Number Placeholder 9"/>
          <p:cNvSpPr>
            <a:spLocks noGrp="1"/>
          </p:cNvSpPr>
          <p:nvPr>
            <p:ph type="sldNum" sz="quarter" idx="11"/>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11" name="Footer Placeholder 10"/>
          <p:cNvSpPr>
            <a:spLocks noGrp="1"/>
          </p:cNvSpPr>
          <p:nvPr>
            <p:ph type="ftr" sz="quarter" idx="12"/>
          </p:nvPr>
        </p:nvSpPr>
        <p:spPr>
          <a:xfrm>
            <a:off x="658368" y="6356351"/>
            <a:ext cx="6803136" cy="365125"/>
          </a:xfrm>
          <a:prstGeom prst="rect">
            <a:avLst/>
          </a:prstGeo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8368" y="609601"/>
            <a:ext cx="4820979" cy="106679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60401" y="1916113"/>
            <a:ext cx="485140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0400" y="2860677"/>
            <a:ext cx="485140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168" y="1916113"/>
            <a:ext cx="4881033"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90168" y="2860676"/>
            <a:ext cx="4868333"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11" name="Slide Number Placeholder 10"/>
          <p:cNvSpPr>
            <a:spLocks noGrp="1"/>
          </p:cNvSpPr>
          <p:nvPr>
            <p:ph type="sldNum" sz="quarter" idx="11"/>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12" name="Footer Placeholder 11"/>
          <p:cNvSpPr>
            <a:spLocks noGrp="1"/>
          </p:cNvSpPr>
          <p:nvPr>
            <p:ph type="ftr" sz="quarter" idx="12"/>
          </p:nvPr>
        </p:nvSpPr>
        <p:spPr>
          <a:xfrm>
            <a:off x="658368" y="6356351"/>
            <a:ext cx="6803136" cy="365125"/>
          </a:xfrm>
          <a:prstGeom prst="rect">
            <a:avLst/>
          </a:prstGeo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550400" y="1551544"/>
            <a:ext cx="2438400" cy="365125"/>
          </a:xfrm>
          <a:prstGeom prst="rect">
            <a:avLst/>
          </a:prstGeom>
        </p:spPr>
        <p:txBody>
          <a:bodyPr/>
          <a:lstStyle/>
          <a:p>
            <a:fld id="{28E6BC7C-5D6C-4D0C-852F-213ADDB16FC7}" type="datetimeFigureOut">
              <a:rPr lang="en-US" smtClean="0"/>
              <a:t>9/4/19</a:t>
            </a:fld>
            <a:endParaRPr lang="en-US"/>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6" name="Footer Placeholder 5"/>
          <p:cNvSpPr>
            <a:spLocks noGrp="1"/>
          </p:cNvSpPr>
          <p:nvPr>
            <p:ph type="ftr" sz="quarter" idx="12"/>
          </p:nvPr>
        </p:nvSpPr>
        <p:spPr>
          <a:xfrm>
            <a:off x="1426464" y="6356351"/>
            <a:ext cx="6803136" cy="365125"/>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3" name="Footer Placeholder 2"/>
          <p:cNvSpPr>
            <a:spLocks noGrp="1"/>
          </p:cNvSpPr>
          <p:nvPr>
            <p:ph type="ftr" sz="quarter" idx="11"/>
          </p:nvPr>
        </p:nvSpPr>
        <p:spPr>
          <a:xfrm>
            <a:off x="1426464" y="6356351"/>
            <a:ext cx="6803136"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546336" y="6356351"/>
            <a:ext cx="1516912" cy="365125"/>
          </a:xfrm>
          <a:prstGeom prst="rect">
            <a:avLst/>
          </a:prstGeom>
        </p:spPr>
        <p:txBody>
          <a:bodyPr/>
          <a:lstStyle/>
          <a:p>
            <a:fld id="{4857106E-A4E9-42B3-A2BC-E2875BF3E2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5934" y="1920877"/>
            <a:ext cx="4872567"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58369" y="606425"/>
            <a:ext cx="4838700" cy="1041400"/>
          </a:xfrm>
        </p:spPr>
        <p:txBody>
          <a:bodyPr anchor="t">
            <a:normAutofit/>
          </a:bodyPr>
          <a:lstStyle>
            <a:lvl1pPr algn="l">
              <a:defRPr sz="1800" b="1"/>
            </a:lvl1pPr>
          </a:lstStyle>
          <a:p>
            <a:r>
              <a:rPr lang="en-US"/>
              <a:t>Click to edit Master title style</a:t>
            </a:r>
            <a:endParaRPr lang="en-US" dirty="0"/>
          </a:p>
        </p:txBody>
      </p:sp>
      <p:sp>
        <p:nvSpPr>
          <p:cNvPr id="4" name="Text Placeholder 3"/>
          <p:cNvSpPr>
            <a:spLocks noGrp="1"/>
          </p:cNvSpPr>
          <p:nvPr>
            <p:ph type="body" sz="half" idx="2"/>
          </p:nvPr>
        </p:nvSpPr>
        <p:spPr>
          <a:xfrm>
            <a:off x="660401" y="1920876"/>
            <a:ext cx="4838700"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9" name="Slide Number Placeholder 8"/>
          <p:cNvSpPr>
            <a:spLocks noGrp="1"/>
          </p:cNvSpPr>
          <p:nvPr>
            <p:ph type="sldNum" sz="quarter" idx="11"/>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10" name="Footer Placeholder 9"/>
          <p:cNvSpPr>
            <a:spLocks noGrp="1"/>
          </p:cNvSpPr>
          <p:nvPr>
            <p:ph type="ftr" sz="quarter" idx="12"/>
          </p:nvPr>
        </p:nvSpPr>
        <p:spPr>
          <a:xfrm>
            <a:off x="658368" y="6356351"/>
            <a:ext cx="6803136" cy="365125"/>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600075"/>
            <a:ext cx="2766483" cy="1981201"/>
          </a:xfrm>
          <a:ln>
            <a:noFill/>
          </a:ln>
        </p:spPr>
        <p:txBody>
          <a:bodyPr anchor="t">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3951817" y="1651000"/>
            <a:ext cx="7503583"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951816" y="614364"/>
            <a:ext cx="4988984"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9519404" y="220466"/>
            <a:ext cx="2438400" cy="365125"/>
          </a:xfrm>
          <a:prstGeom prst="rect">
            <a:avLst/>
          </a:prstGeom>
        </p:spPr>
        <p:txBody>
          <a:bodyPr/>
          <a:lstStyle/>
          <a:p>
            <a:fld id="{28E6BC7C-5D6C-4D0C-852F-213ADDB16FC7}" type="datetimeFigureOut">
              <a:rPr lang="en-US" smtClean="0"/>
              <a:t>9/4/19</a:t>
            </a:fld>
            <a:endParaRPr lang="en-US"/>
          </a:p>
        </p:txBody>
      </p:sp>
      <p:sp>
        <p:nvSpPr>
          <p:cNvPr id="9" name="Slide Number Placeholder 8"/>
          <p:cNvSpPr>
            <a:spLocks noGrp="1"/>
          </p:cNvSpPr>
          <p:nvPr>
            <p:ph type="sldNum" sz="quarter" idx="11"/>
          </p:nvPr>
        </p:nvSpPr>
        <p:spPr>
          <a:xfrm>
            <a:off x="9546336" y="6356351"/>
            <a:ext cx="1516912" cy="365125"/>
          </a:xfrm>
          <a:prstGeom prst="rect">
            <a:avLst/>
          </a:prstGeom>
        </p:spPr>
        <p:txBody>
          <a:bodyPr/>
          <a:lstStyle/>
          <a:p>
            <a:fld id="{4857106E-A4E9-42B3-A2BC-E2875BF3E250}" type="slidenum">
              <a:rPr lang="en-US" smtClean="0"/>
              <a:t>‹#›</a:t>
            </a:fld>
            <a:endParaRPr lang="en-US"/>
          </a:p>
        </p:txBody>
      </p:sp>
      <p:sp>
        <p:nvSpPr>
          <p:cNvPr id="10" name="Footer Placeholder 9"/>
          <p:cNvSpPr>
            <a:spLocks noGrp="1"/>
          </p:cNvSpPr>
          <p:nvPr>
            <p:ph type="ftr" sz="quarter" idx="12"/>
          </p:nvPr>
        </p:nvSpPr>
        <p:spPr>
          <a:xfrm>
            <a:off x="658368" y="6356351"/>
            <a:ext cx="6803136" cy="365125"/>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939" y="384663"/>
            <a:ext cx="10244380" cy="94819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605867" y="1547036"/>
            <a:ext cx="5629744" cy="38862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9006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 y="1062381"/>
            <a:ext cx="9207731" cy="5436170"/>
          </a:xfrm>
          <a:prstGeom prst="rect">
            <a:avLst/>
          </a:prstGeom>
        </p:spPr>
      </p:pic>
      <p:sp>
        <p:nvSpPr>
          <p:cNvPr id="6" name="TextBox 5">
            <a:extLst>
              <a:ext uri="{FF2B5EF4-FFF2-40B4-BE49-F238E27FC236}">
                <a16:creationId xmlns:a16="http://schemas.microsoft.com/office/drawing/2014/main" id="{E787048C-23C1-894E-86E5-27F3E552C0DF}"/>
              </a:ext>
            </a:extLst>
          </p:cNvPr>
          <p:cNvSpPr txBox="1"/>
          <p:nvPr/>
        </p:nvSpPr>
        <p:spPr>
          <a:xfrm>
            <a:off x="525597" y="13893"/>
            <a:ext cx="3886200" cy="369332"/>
          </a:xfrm>
          <a:prstGeom prst="rect">
            <a:avLst/>
          </a:prstGeom>
          <a:noFill/>
        </p:spPr>
        <p:txBody>
          <a:bodyPr wrap="square" rtlCol="0">
            <a:spAutoFit/>
          </a:bodyPr>
          <a:lstStyle/>
          <a:p>
            <a:r>
              <a:rPr lang="zh-CN" altLang="en-US" dirty="0"/>
              <a:t>美国国家公园管理局管理政策</a:t>
            </a:r>
            <a:endParaRPr lang="en-US" dirty="0"/>
          </a:p>
        </p:txBody>
      </p:sp>
    </p:spTree>
    <p:extLst>
      <p:ext uri="{BB962C8B-B14F-4D97-AF65-F5344CB8AC3E}">
        <p14:creationId xmlns:p14="http://schemas.microsoft.com/office/powerpoint/2010/main" val="99758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Cultural Resources </a:t>
            </a:r>
          </a:p>
        </p:txBody>
      </p:sp>
      <p:sp>
        <p:nvSpPr>
          <p:cNvPr id="3" name="TextBox 2"/>
          <p:cNvSpPr txBox="1"/>
          <p:nvPr/>
        </p:nvSpPr>
        <p:spPr>
          <a:xfrm>
            <a:off x="1185141" y="1906454"/>
            <a:ext cx="9277004" cy="2246769"/>
          </a:xfrm>
          <a:prstGeom prst="rect">
            <a:avLst/>
          </a:prstGeom>
          <a:noFill/>
        </p:spPr>
        <p:txBody>
          <a:bodyPr wrap="square" rtlCol="0">
            <a:spAutoFit/>
          </a:bodyPr>
          <a:lstStyle/>
          <a:p>
            <a:r>
              <a:rPr lang="en-US" sz="2800" i="1" dirty="0"/>
              <a:t>The National Park Service will protect, preserve, and foster appreciation of the cultural resources in its custody and demonstrate its respect for the peoples traditionally associated with those resources through appropriate programs of research, planning, and stewardship.</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93" y="4153223"/>
            <a:ext cx="9766300"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744" y="993256"/>
            <a:ext cx="4106401" cy="962957"/>
          </a:xfrm>
          <a:prstGeom prst="rect">
            <a:avLst/>
          </a:prstGeom>
        </p:spPr>
      </p:pic>
      <p:sp>
        <p:nvSpPr>
          <p:cNvPr id="6" name="TextBox 5">
            <a:extLst>
              <a:ext uri="{FF2B5EF4-FFF2-40B4-BE49-F238E27FC236}">
                <a16:creationId xmlns:a16="http://schemas.microsoft.com/office/drawing/2014/main" id="{87F880CE-9A8B-D54F-AEFD-B60262E657B2}"/>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文化资源</a:t>
            </a:r>
            <a:endParaRPr lang="en-US" dirty="0"/>
          </a:p>
        </p:txBody>
      </p:sp>
    </p:spTree>
    <p:extLst>
      <p:ext uri="{BB962C8B-B14F-4D97-AF65-F5344CB8AC3E}">
        <p14:creationId xmlns:p14="http://schemas.microsoft.com/office/powerpoint/2010/main" val="76363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96" y="384663"/>
            <a:ext cx="11163006" cy="948191"/>
          </a:xfrm>
        </p:spPr>
        <p:txBody>
          <a:bodyPr>
            <a:normAutofit/>
          </a:bodyPr>
          <a:lstStyle/>
          <a:p>
            <a:r>
              <a:rPr lang="en-US" sz="2800" dirty="0"/>
              <a:t>US National Park Service Management Policies: Interpretation and Education </a:t>
            </a:r>
          </a:p>
        </p:txBody>
      </p:sp>
      <p:sp>
        <p:nvSpPr>
          <p:cNvPr id="3" name="TextBox 2"/>
          <p:cNvSpPr txBox="1"/>
          <p:nvPr/>
        </p:nvSpPr>
        <p:spPr>
          <a:xfrm>
            <a:off x="845142" y="1332854"/>
            <a:ext cx="10523913" cy="2246769"/>
          </a:xfrm>
          <a:prstGeom prst="rect">
            <a:avLst/>
          </a:prstGeom>
          <a:noFill/>
        </p:spPr>
        <p:txBody>
          <a:bodyPr wrap="square" rtlCol="0">
            <a:spAutoFit/>
          </a:bodyPr>
          <a:lstStyle/>
          <a:p>
            <a:r>
              <a:rPr lang="en-US" sz="2000" i="1" dirty="0"/>
              <a:t>National parks are among the most remarkable places in America for recreation, learning, and inspiration. Interpretive programs are the methods the Service uses to connect people to their parks, with opportunities for all visitors to form their own intellectual, emotional, and physical connections to the meanings and values found in the parks’ stories. Facilitating those opportunities through effective interpretive and educational programs will encourage the development of a personal stewardship ethic and broaden public support for preserving and protecting park resources so that they may be enjoyed by present and future generations.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589" y="3579623"/>
            <a:ext cx="7956519" cy="3262506"/>
          </a:xfrm>
          <a:prstGeom prst="rect">
            <a:avLst/>
          </a:prstGeom>
        </p:spPr>
      </p:pic>
      <p:sp>
        <p:nvSpPr>
          <p:cNvPr id="5" name="TextBox 4">
            <a:extLst>
              <a:ext uri="{FF2B5EF4-FFF2-40B4-BE49-F238E27FC236}">
                <a16:creationId xmlns:a16="http://schemas.microsoft.com/office/drawing/2014/main" id="{E57C6134-80D4-F34B-B306-7D71A02AC75D}"/>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解说和教育</a:t>
            </a:r>
            <a:endParaRPr lang="en-US" dirty="0"/>
          </a:p>
        </p:txBody>
      </p:sp>
    </p:spTree>
    <p:extLst>
      <p:ext uri="{BB962C8B-B14F-4D97-AF65-F5344CB8AC3E}">
        <p14:creationId xmlns:p14="http://schemas.microsoft.com/office/powerpoint/2010/main" val="97952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Visitation </a:t>
            </a:r>
          </a:p>
        </p:txBody>
      </p:sp>
      <p:sp>
        <p:nvSpPr>
          <p:cNvPr id="3" name="TextBox 2"/>
          <p:cNvSpPr txBox="1"/>
          <p:nvPr/>
        </p:nvSpPr>
        <p:spPr>
          <a:xfrm>
            <a:off x="3114675" y="980902"/>
            <a:ext cx="8606270" cy="2554545"/>
          </a:xfrm>
          <a:prstGeom prst="rect">
            <a:avLst/>
          </a:prstGeom>
          <a:noFill/>
        </p:spPr>
        <p:txBody>
          <a:bodyPr wrap="square" rtlCol="0">
            <a:spAutoFit/>
          </a:bodyPr>
          <a:lstStyle/>
          <a:p>
            <a:r>
              <a:rPr lang="en-US" sz="2000" i="1" dirty="0"/>
              <a:t>National parks belong to all Americans, and the National Park Service will welcome all Americans to experience their parks. The Service will focus special attention on visitor enjoyment of the parks while recognizing that the NPS mission is to conserve unimpaired each park’s natural and cultural resources and values for the enjoyment, education, and inspiration of present and future generations. The Service will also welcome international visitors, in keeping with its commitment to extend the benefits of natural and cultural resource conservation and outdoor recreation throughout the world.</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08" y="3535447"/>
            <a:ext cx="8087372" cy="3322553"/>
          </a:xfrm>
          <a:prstGeom prst="rect">
            <a:avLst/>
          </a:prstGeom>
        </p:spPr>
      </p:pic>
      <p:sp>
        <p:nvSpPr>
          <p:cNvPr id="5" name="TextBox 4">
            <a:extLst>
              <a:ext uri="{FF2B5EF4-FFF2-40B4-BE49-F238E27FC236}">
                <a16:creationId xmlns:a16="http://schemas.microsoft.com/office/drawing/2014/main" id="{B6CAEBA5-F98D-1B40-8028-B085E0F25087}"/>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探访</a:t>
            </a:r>
            <a:endParaRPr lang="en-US" dirty="0"/>
          </a:p>
        </p:txBody>
      </p:sp>
    </p:spTree>
    <p:extLst>
      <p:ext uri="{BB962C8B-B14F-4D97-AF65-F5344CB8AC3E}">
        <p14:creationId xmlns:p14="http://schemas.microsoft.com/office/powerpoint/2010/main" val="14799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Appropriate Use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03" y="1586276"/>
            <a:ext cx="6263184" cy="43198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039" y="1539218"/>
            <a:ext cx="5302235" cy="4386302"/>
          </a:xfrm>
          <a:prstGeom prst="rect">
            <a:avLst/>
          </a:prstGeom>
        </p:spPr>
      </p:pic>
      <p:sp>
        <p:nvSpPr>
          <p:cNvPr id="6" name="TextBox 5">
            <a:extLst>
              <a:ext uri="{FF2B5EF4-FFF2-40B4-BE49-F238E27FC236}">
                <a16:creationId xmlns:a16="http://schemas.microsoft.com/office/drawing/2014/main" id="{24FBADDC-A2C0-EF46-BB3D-83D1696F1675}"/>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合理使用</a:t>
            </a:r>
            <a:endParaRPr lang="en-US" dirty="0"/>
          </a:p>
        </p:txBody>
      </p:sp>
    </p:spTree>
    <p:extLst>
      <p:ext uri="{BB962C8B-B14F-4D97-AF65-F5344CB8AC3E}">
        <p14:creationId xmlns:p14="http://schemas.microsoft.com/office/powerpoint/2010/main" val="22143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Visitor </a:t>
            </a:r>
            <a:r>
              <a:rPr lang="en-US" sz="2800" dirty="0" err="1"/>
              <a:t>USe</a:t>
            </a:r>
            <a:r>
              <a:rPr lang="en-US" sz="28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23" y="1339608"/>
            <a:ext cx="6369357" cy="52794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834" y="1332854"/>
            <a:ext cx="5236665" cy="5279413"/>
          </a:xfrm>
          <a:prstGeom prst="rect">
            <a:avLst/>
          </a:prstGeom>
        </p:spPr>
      </p:pic>
      <p:sp>
        <p:nvSpPr>
          <p:cNvPr id="5" name="TextBox 4">
            <a:extLst>
              <a:ext uri="{FF2B5EF4-FFF2-40B4-BE49-F238E27FC236}">
                <a16:creationId xmlns:a16="http://schemas.microsoft.com/office/drawing/2014/main" id="{C9483F7A-25A3-2A40-8988-58308DFF27AE}"/>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游客使用</a:t>
            </a:r>
            <a:endParaRPr lang="en-US" dirty="0"/>
          </a:p>
        </p:txBody>
      </p:sp>
    </p:spTree>
    <p:extLst>
      <p:ext uri="{BB962C8B-B14F-4D97-AF65-F5344CB8AC3E}">
        <p14:creationId xmlns:p14="http://schemas.microsoft.com/office/powerpoint/2010/main" val="57091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Example of Visitor Use </a:t>
            </a:r>
          </a:p>
        </p:txBody>
      </p:sp>
      <p:sp>
        <p:nvSpPr>
          <p:cNvPr id="3" name="TextBox 2"/>
          <p:cNvSpPr txBox="1"/>
          <p:nvPr/>
        </p:nvSpPr>
        <p:spPr>
          <a:xfrm>
            <a:off x="1064029" y="1532821"/>
            <a:ext cx="4671753" cy="3785652"/>
          </a:xfrm>
          <a:prstGeom prst="rect">
            <a:avLst/>
          </a:prstGeom>
          <a:noFill/>
        </p:spPr>
        <p:txBody>
          <a:bodyPr wrap="square" rtlCol="0">
            <a:spAutoFit/>
          </a:bodyPr>
          <a:lstStyle/>
          <a:p>
            <a:r>
              <a:rPr lang="en-US" sz="2400" b="1" dirty="0"/>
              <a:t>8.2.2.7 Parachuting</a:t>
            </a:r>
          </a:p>
          <a:p>
            <a:r>
              <a:rPr lang="en-US" sz="2400" dirty="0"/>
              <a:t>Parachuting (or BASE jumping), whether from an aircraft, structure, or natural feature, is generally prohibited by 36 CFR 2.17 9a) (3).  However, if determined through a park planning process to be an appropriate activity, it may be allowed pursuant to the terms and conditions of a permit.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872" y="1480127"/>
            <a:ext cx="4394200" cy="4064000"/>
          </a:xfrm>
          <a:prstGeom prst="rect">
            <a:avLst/>
          </a:prstGeom>
        </p:spPr>
      </p:pic>
      <p:sp>
        <p:nvSpPr>
          <p:cNvPr id="5" name="TextBox 4">
            <a:extLst>
              <a:ext uri="{FF2B5EF4-FFF2-40B4-BE49-F238E27FC236}">
                <a16:creationId xmlns:a16="http://schemas.microsoft.com/office/drawing/2014/main" id="{886E7DC3-9B80-5148-9B0C-8D00D395B0E5}"/>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游客使用的例子</a:t>
            </a:r>
            <a:endParaRPr lang="en-US" dirty="0"/>
          </a:p>
        </p:txBody>
      </p:sp>
    </p:spTree>
    <p:extLst>
      <p:ext uri="{BB962C8B-B14F-4D97-AF65-F5344CB8AC3E}">
        <p14:creationId xmlns:p14="http://schemas.microsoft.com/office/powerpoint/2010/main" val="33180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Special Events </a:t>
            </a:r>
          </a:p>
        </p:txBody>
      </p:sp>
      <p:sp>
        <p:nvSpPr>
          <p:cNvPr id="3" name="TextBox 2"/>
          <p:cNvSpPr txBox="1"/>
          <p:nvPr/>
        </p:nvSpPr>
        <p:spPr>
          <a:xfrm>
            <a:off x="498764" y="1332854"/>
            <a:ext cx="5916324" cy="5632311"/>
          </a:xfrm>
          <a:prstGeom prst="rect">
            <a:avLst/>
          </a:prstGeom>
          <a:noFill/>
        </p:spPr>
        <p:txBody>
          <a:bodyPr wrap="square" rtlCol="0">
            <a:spAutoFit/>
          </a:bodyPr>
          <a:lstStyle/>
          <a:p>
            <a:r>
              <a:rPr lang="en-US" sz="2400" b="1" dirty="0"/>
              <a:t>8.6.2    Special Events</a:t>
            </a:r>
          </a:p>
          <a:p>
            <a:r>
              <a:rPr lang="en-US" sz="2400" b="1" dirty="0"/>
              <a:t>8.6.2.1 General</a:t>
            </a:r>
          </a:p>
          <a:p>
            <a:r>
              <a:rPr lang="en-US" sz="2400" dirty="0"/>
              <a:t>Special events—such as sports, pageants, regattas, public spectator attractions, entertainment, ceremonies, and encampments—may be permitted by the superintendent when (1) there is a meaningful association between the park area and the event, and (2) the event will contribute to visitor understanding of the significance of the park area.  However, a permit must be denied if the event would be disallowed under the criteria listed for unacceptable impacts in sections 1.4.7.1 and 8.2.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737" y="1044496"/>
            <a:ext cx="4681220" cy="5661010"/>
          </a:xfrm>
          <a:prstGeom prst="rect">
            <a:avLst/>
          </a:prstGeom>
        </p:spPr>
      </p:pic>
      <p:sp>
        <p:nvSpPr>
          <p:cNvPr id="5" name="TextBox 4">
            <a:extLst>
              <a:ext uri="{FF2B5EF4-FFF2-40B4-BE49-F238E27FC236}">
                <a16:creationId xmlns:a16="http://schemas.microsoft.com/office/drawing/2014/main" id="{A1C6D14B-5E51-BB4D-B22B-E70E98455D57}"/>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特殊活动</a:t>
            </a:r>
            <a:endParaRPr lang="en-US" dirty="0"/>
          </a:p>
        </p:txBody>
      </p:sp>
    </p:spTree>
    <p:extLst>
      <p:ext uri="{BB962C8B-B14F-4D97-AF65-F5344CB8AC3E}">
        <p14:creationId xmlns:p14="http://schemas.microsoft.com/office/powerpoint/2010/main" val="177949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Facilities </a:t>
            </a:r>
          </a:p>
        </p:txBody>
      </p:sp>
      <p:sp>
        <p:nvSpPr>
          <p:cNvPr id="3" name="TextBox 2"/>
          <p:cNvSpPr txBox="1"/>
          <p:nvPr/>
        </p:nvSpPr>
        <p:spPr>
          <a:xfrm>
            <a:off x="2914650" y="858758"/>
            <a:ext cx="8628064" cy="2554545"/>
          </a:xfrm>
          <a:prstGeom prst="rect">
            <a:avLst/>
          </a:prstGeom>
          <a:noFill/>
        </p:spPr>
        <p:txBody>
          <a:bodyPr wrap="square" rtlCol="0">
            <a:spAutoFit/>
          </a:bodyPr>
          <a:lstStyle/>
          <a:p>
            <a:r>
              <a:rPr lang="en-US" sz="2000" i="1" dirty="0"/>
              <a:t>The National Park Service will provide visitor and administrative facilities that are necessary, appropriate, and consistent with the conservation of park resources and values. Facilities will be harmonious with park resources, compatible with natural processes, esthetically pleasing, functional, energy- and water-efficient, cost-effective, universally designed, and as welcoming as possible to all segments of the population. NPS facilities and operations will demonstrate environmental leadership by incorporating sustainable practices to the maximum extent practicable in planning, design, siting, construction, and maintenance.</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39" y="3403506"/>
            <a:ext cx="7424419" cy="3454494"/>
          </a:xfrm>
          <a:prstGeom prst="rect">
            <a:avLst/>
          </a:prstGeom>
        </p:spPr>
      </p:pic>
      <p:sp>
        <p:nvSpPr>
          <p:cNvPr id="5" name="TextBox 4">
            <a:extLst>
              <a:ext uri="{FF2B5EF4-FFF2-40B4-BE49-F238E27FC236}">
                <a16:creationId xmlns:a16="http://schemas.microsoft.com/office/drawing/2014/main" id="{3DCC9E1A-56AC-294A-B816-1BEA3F282148}"/>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设施</a:t>
            </a:r>
            <a:endParaRPr lang="en-US" dirty="0"/>
          </a:p>
        </p:txBody>
      </p:sp>
    </p:spTree>
    <p:extLst>
      <p:ext uri="{BB962C8B-B14F-4D97-AF65-F5344CB8AC3E}">
        <p14:creationId xmlns:p14="http://schemas.microsoft.com/office/powerpoint/2010/main" val="204386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Facilities </a:t>
            </a:r>
          </a:p>
        </p:txBody>
      </p:sp>
      <p:sp>
        <p:nvSpPr>
          <p:cNvPr id="3" name="TextBox 2"/>
          <p:cNvSpPr txBox="1"/>
          <p:nvPr/>
        </p:nvSpPr>
        <p:spPr>
          <a:xfrm>
            <a:off x="823569" y="1435050"/>
            <a:ext cx="6084916" cy="4524315"/>
          </a:xfrm>
          <a:prstGeom prst="rect">
            <a:avLst/>
          </a:prstGeom>
          <a:noFill/>
        </p:spPr>
        <p:txBody>
          <a:bodyPr wrap="square" rtlCol="0">
            <a:spAutoFit/>
          </a:bodyPr>
          <a:lstStyle/>
          <a:p>
            <a:r>
              <a:rPr lang="en-US" sz="2400" dirty="0"/>
              <a:t>Support facilities necessary to house, transport, inform, and serve visitors and staff require proper planning, design, programming, construction, operation, and maintenance. The Service must avoid the construction of buildings, roads, and other development that will cause unacceptable impacts on park resources values. The Service must also avoid the future operation and maintenance costs of unnecessary or ineffective facilities, regardless of how the asset investment is funded.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115" y="858758"/>
            <a:ext cx="4394200" cy="5676900"/>
          </a:xfrm>
          <a:prstGeom prst="rect">
            <a:avLst/>
          </a:prstGeom>
        </p:spPr>
      </p:pic>
      <p:sp>
        <p:nvSpPr>
          <p:cNvPr id="5" name="TextBox 4">
            <a:extLst>
              <a:ext uri="{FF2B5EF4-FFF2-40B4-BE49-F238E27FC236}">
                <a16:creationId xmlns:a16="http://schemas.microsoft.com/office/drawing/2014/main" id="{45B8A50D-7F61-754E-81CE-091C1F2B35A3}"/>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设施</a:t>
            </a:r>
            <a:endParaRPr lang="en-US" dirty="0"/>
          </a:p>
        </p:txBody>
      </p:sp>
    </p:spTree>
    <p:extLst>
      <p:ext uri="{BB962C8B-B14F-4D97-AF65-F5344CB8AC3E}">
        <p14:creationId xmlns:p14="http://schemas.microsoft.com/office/powerpoint/2010/main" val="160694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Transportation</a:t>
            </a:r>
          </a:p>
        </p:txBody>
      </p:sp>
      <p:sp>
        <p:nvSpPr>
          <p:cNvPr id="3" name="TextBox 2"/>
          <p:cNvSpPr txBox="1"/>
          <p:nvPr/>
        </p:nvSpPr>
        <p:spPr>
          <a:xfrm>
            <a:off x="371475" y="1332854"/>
            <a:ext cx="6572250" cy="4893647"/>
          </a:xfrm>
          <a:prstGeom prst="rect">
            <a:avLst/>
          </a:prstGeom>
          <a:noFill/>
        </p:spPr>
        <p:txBody>
          <a:bodyPr wrap="square" rtlCol="0">
            <a:spAutoFit/>
          </a:bodyPr>
          <a:lstStyle/>
          <a:p>
            <a:r>
              <a:rPr lang="en-US" sz="2400" b="1" dirty="0"/>
              <a:t>9.2    Transportation Systems and Alternative Transportation</a:t>
            </a:r>
          </a:p>
          <a:p>
            <a:r>
              <a:rPr lang="en-US" sz="2400" dirty="0"/>
              <a:t>The location, type, and design of transportation systems and their components (e.g., roads, bridges, trails, and parking areas), and the use of alternative transportation systems, all strongly influence the quality of the visitor experience. These systems also affect, to a great degree, how and where park resources will be impacted. For these reasons, management decisions regarding transportation facilities require a full, interdisciplinary consideration of alternatives and a full understanding of their consequences.</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600" y="990377"/>
            <a:ext cx="4623345" cy="5867623"/>
          </a:xfrm>
          <a:prstGeom prst="rect">
            <a:avLst/>
          </a:prstGeom>
        </p:spPr>
      </p:pic>
      <p:sp>
        <p:nvSpPr>
          <p:cNvPr id="5" name="TextBox 4">
            <a:extLst>
              <a:ext uri="{FF2B5EF4-FFF2-40B4-BE49-F238E27FC236}">
                <a16:creationId xmlns:a16="http://schemas.microsoft.com/office/drawing/2014/main" id="{A65D88F2-9261-E847-A680-0FB461A0FD13}"/>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交通</a:t>
            </a:r>
            <a:endParaRPr lang="en-US" dirty="0"/>
          </a:p>
        </p:txBody>
      </p:sp>
    </p:spTree>
    <p:extLst>
      <p:ext uri="{BB962C8B-B14F-4D97-AF65-F5344CB8AC3E}">
        <p14:creationId xmlns:p14="http://schemas.microsoft.com/office/powerpoint/2010/main" val="119095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5685" y="953311"/>
            <a:ext cx="10058400" cy="5509200"/>
          </a:xfrm>
          <a:prstGeom prst="rect">
            <a:avLst/>
          </a:prstGeom>
          <a:noFill/>
        </p:spPr>
        <p:txBody>
          <a:bodyPr wrap="square" rtlCol="0">
            <a:spAutoFit/>
          </a:bodyPr>
          <a:lstStyle/>
          <a:p>
            <a:r>
              <a:rPr lang="en-US" sz="3200" i="1" dirty="0"/>
              <a:t>Enjoyment by present and future generations can be assured only if these special places are passed on to them in an unimpaired condition. And that is the challenge that faces all the employees of the National Park Service.  It is a challenge eagerly embraced, but employees must have the tools required to perform the job successfully.  The Management Policies contained in these pages represent one of the most important tools available.  Through their judicious and consistent application, these policies will set a firm foundation for stewardship that will continue to earn the trust and confidence of the American people.</a:t>
            </a:r>
            <a:endParaRPr lang="en-US" sz="3200" dirty="0"/>
          </a:p>
        </p:txBody>
      </p:sp>
      <p:sp>
        <p:nvSpPr>
          <p:cNvPr id="4" name="TextBox 3"/>
          <p:cNvSpPr txBox="1"/>
          <p:nvPr/>
        </p:nvSpPr>
        <p:spPr>
          <a:xfrm>
            <a:off x="525597" y="314325"/>
            <a:ext cx="11144589" cy="523220"/>
          </a:xfrm>
          <a:prstGeom prst="rect">
            <a:avLst/>
          </a:prstGeom>
          <a:noFill/>
        </p:spPr>
        <p:txBody>
          <a:bodyPr wrap="none" rtlCol="0">
            <a:spAutoFit/>
          </a:bodyPr>
          <a:lstStyle/>
          <a:p>
            <a:r>
              <a:rPr lang="en-US" sz="2800" cap="all">
                <a:solidFill>
                  <a:srgbClr val="FFFFFF"/>
                </a:solidFill>
                <a:latin typeface="Arial Black"/>
              </a:rPr>
              <a:t>US National Park Service Management Policies </a:t>
            </a:r>
            <a:endParaRPr lang="en-US"/>
          </a:p>
        </p:txBody>
      </p:sp>
      <p:sp>
        <p:nvSpPr>
          <p:cNvPr id="6" name="TextBox 5">
            <a:extLst>
              <a:ext uri="{FF2B5EF4-FFF2-40B4-BE49-F238E27FC236}">
                <a16:creationId xmlns:a16="http://schemas.microsoft.com/office/drawing/2014/main" id="{5850F8A1-06E6-1949-AA89-BFA01AA9C35E}"/>
              </a:ext>
            </a:extLst>
          </p:cNvPr>
          <p:cNvSpPr txBox="1"/>
          <p:nvPr/>
        </p:nvSpPr>
        <p:spPr>
          <a:xfrm>
            <a:off x="525597" y="13893"/>
            <a:ext cx="3886200" cy="369332"/>
          </a:xfrm>
          <a:prstGeom prst="rect">
            <a:avLst/>
          </a:prstGeom>
          <a:noFill/>
        </p:spPr>
        <p:txBody>
          <a:bodyPr wrap="square" rtlCol="0">
            <a:spAutoFit/>
          </a:bodyPr>
          <a:lstStyle/>
          <a:p>
            <a:r>
              <a:rPr lang="zh-CN" altLang="en-US" dirty="0"/>
              <a:t>美国国家公园管理局管理政策</a:t>
            </a:r>
            <a:endParaRPr lang="en-US" dirty="0"/>
          </a:p>
        </p:txBody>
      </p:sp>
    </p:spTree>
    <p:extLst>
      <p:ext uri="{BB962C8B-B14F-4D97-AF65-F5344CB8AC3E}">
        <p14:creationId xmlns:p14="http://schemas.microsoft.com/office/powerpoint/2010/main" val="111340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Roads </a:t>
            </a:r>
          </a:p>
        </p:txBody>
      </p:sp>
      <p:sp>
        <p:nvSpPr>
          <p:cNvPr id="3" name="TextBox 2"/>
          <p:cNvSpPr txBox="1"/>
          <p:nvPr/>
        </p:nvSpPr>
        <p:spPr>
          <a:xfrm>
            <a:off x="557939" y="1332854"/>
            <a:ext cx="4928461" cy="5262979"/>
          </a:xfrm>
          <a:prstGeom prst="rect">
            <a:avLst/>
          </a:prstGeom>
          <a:noFill/>
        </p:spPr>
        <p:txBody>
          <a:bodyPr wrap="square" rtlCol="0">
            <a:spAutoFit/>
          </a:bodyPr>
          <a:lstStyle/>
          <a:p>
            <a:r>
              <a:rPr lang="en-US" sz="2400" b="1" dirty="0"/>
              <a:t>9.2.1.1 Park Roads</a:t>
            </a:r>
          </a:p>
          <a:p>
            <a:r>
              <a:rPr lang="en-US" sz="2400" dirty="0"/>
              <a:t>Park roads will be well constructed, sensitive to natural and cultural resources, reflect the highest principles of park design, and enhance the visitor experience. Park roads are generally not intended to provide fast and convenient transportation; rather, they are intended to enhance the quality of a visit while providing for safe and efficient travel with minimal or no impacts on natural and cultural resources.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860" y="2451331"/>
            <a:ext cx="5346700" cy="4203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860" y="1181331"/>
            <a:ext cx="4775200" cy="1270000"/>
          </a:xfrm>
          <a:prstGeom prst="rect">
            <a:avLst/>
          </a:prstGeom>
        </p:spPr>
      </p:pic>
      <p:sp>
        <p:nvSpPr>
          <p:cNvPr id="6" name="TextBox 5">
            <a:extLst>
              <a:ext uri="{FF2B5EF4-FFF2-40B4-BE49-F238E27FC236}">
                <a16:creationId xmlns:a16="http://schemas.microsoft.com/office/drawing/2014/main" id="{3B76D2FF-53C8-4742-A717-0D32C70553CB}"/>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道路</a:t>
            </a:r>
            <a:endParaRPr lang="en-US" dirty="0"/>
          </a:p>
        </p:txBody>
      </p:sp>
    </p:spTree>
    <p:extLst>
      <p:ext uri="{BB962C8B-B14F-4D97-AF65-F5344CB8AC3E}">
        <p14:creationId xmlns:p14="http://schemas.microsoft.com/office/powerpoint/2010/main" val="191284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Commercial Services </a:t>
            </a:r>
          </a:p>
        </p:txBody>
      </p:sp>
      <p:sp>
        <p:nvSpPr>
          <p:cNvPr id="3" name="TextBox 2"/>
          <p:cNvSpPr txBox="1"/>
          <p:nvPr/>
        </p:nvSpPr>
        <p:spPr>
          <a:xfrm>
            <a:off x="877486" y="1332854"/>
            <a:ext cx="10523912" cy="2308324"/>
          </a:xfrm>
          <a:prstGeom prst="rect">
            <a:avLst/>
          </a:prstGeom>
          <a:noFill/>
        </p:spPr>
        <p:txBody>
          <a:bodyPr wrap="square" rtlCol="0">
            <a:spAutoFit/>
          </a:bodyPr>
          <a:lstStyle/>
          <a:p>
            <a:r>
              <a:rPr lang="en-US" sz="2400" i="1" dirty="0"/>
              <a:t>Through the use of concession contracts or commercial use authorizations, the National Park Service will provide commercial visitor services that are necessary and appropriate for public use and enjoyment.  Concession operations will be consistent to the highest practicable degree with the preservation and conservation of resources and values of the park unit.  Concession operations will demonstrate sound environmental management and stewardship.</a:t>
            </a:r>
            <a:endParaRPr lang="en-US" sz="2400" dirty="0"/>
          </a:p>
        </p:txBody>
      </p:sp>
      <p:sp>
        <p:nvSpPr>
          <p:cNvPr id="4" name="Rectangle 3"/>
          <p:cNvSpPr/>
          <p:nvPr/>
        </p:nvSpPr>
        <p:spPr>
          <a:xfrm>
            <a:off x="3961508" y="3664815"/>
            <a:ext cx="3711094" cy="523220"/>
          </a:xfrm>
          <a:prstGeom prst="rect">
            <a:avLst/>
          </a:prstGeom>
        </p:spPr>
        <p:txBody>
          <a:bodyPr wrap="square">
            <a:spAutoFit/>
          </a:bodyPr>
          <a:lstStyle/>
          <a:p>
            <a:r>
              <a:rPr lang="zh-CN" altLang="en-US" sz="2800" dirty="0">
                <a:effectLst/>
                <a:latin typeface="FZSSJW--GB1-0" charset="0"/>
              </a:rPr>
              <a:t>商业性游客服务 </a:t>
            </a:r>
            <a:endParaRPr lang="zh-CN" alt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771" y="4364182"/>
            <a:ext cx="9601200" cy="2286000"/>
          </a:xfrm>
          <a:prstGeom prst="rect">
            <a:avLst/>
          </a:prstGeom>
        </p:spPr>
      </p:pic>
      <p:sp>
        <p:nvSpPr>
          <p:cNvPr id="6" name="TextBox 5">
            <a:extLst>
              <a:ext uri="{FF2B5EF4-FFF2-40B4-BE49-F238E27FC236}">
                <a16:creationId xmlns:a16="http://schemas.microsoft.com/office/drawing/2014/main" id="{F47D5081-0BFA-B641-AC3A-9CC71C8AED78}"/>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商业性服务</a:t>
            </a:r>
            <a:endParaRPr lang="en-US" dirty="0"/>
          </a:p>
        </p:txBody>
      </p:sp>
    </p:spTree>
    <p:extLst>
      <p:ext uri="{BB962C8B-B14F-4D97-AF65-F5344CB8AC3E}">
        <p14:creationId xmlns:p14="http://schemas.microsoft.com/office/powerpoint/2010/main" val="134185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6426" y="1031132"/>
            <a:ext cx="2840476" cy="584775"/>
          </a:xfrm>
          <a:prstGeom prst="rect">
            <a:avLst/>
          </a:prstGeom>
          <a:noFill/>
        </p:spPr>
        <p:txBody>
          <a:bodyPr wrap="square" rtlCol="0">
            <a:spAutoFit/>
          </a:bodyPr>
          <a:lstStyle/>
          <a:p>
            <a:r>
              <a:rPr lang="en-US" sz="3200" dirty="0"/>
              <a:t>Weddings? </a:t>
            </a:r>
          </a:p>
        </p:txBody>
      </p:sp>
      <p:pic>
        <p:nvPicPr>
          <p:cNvPr id="4" name="Picture 3"/>
          <p:cNvPicPr>
            <a:picLocks noChangeAspect="1"/>
          </p:cNvPicPr>
          <p:nvPr/>
        </p:nvPicPr>
        <p:blipFill>
          <a:blip r:embed="rId2"/>
          <a:stretch>
            <a:fillRect/>
          </a:stretch>
        </p:blipFill>
        <p:spPr>
          <a:xfrm>
            <a:off x="5651162" y="114300"/>
            <a:ext cx="4319081" cy="6490422"/>
          </a:xfrm>
          <a:prstGeom prst="rect">
            <a:avLst/>
          </a:prstGeom>
        </p:spPr>
      </p:pic>
      <p:sp>
        <p:nvSpPr>
          <p:cNvPr id="5" name="TextBox 4">
            <a:extLst>
              <a:ext uri="{FF2B5EF4-FFF2-40B4-BE49-F238E27FC236}">
                <a16:creationId xmlns:a16="http://schemas.microsoft.com/office/drawing/2014/main" id="{A0452CD5-83F2-3D4F-9882-A9DE75E6B2BB}"/>
              </a:ext>
            </a:extLst>
          </p:cNvPr>
          <p:cNvSpPr txBox="1"/>
          <p:nvPr/>
        </p:nvSpPr>
        <p:spPr>
          <a:xfrm>
            <a:off x="1572081" y="1615907"/>
            <a:ext cx="6903903" cy="370770"/>
          </a:xfrm>
          <a:prstGeom prst="rect">
            <a:avLst/>
          </a:prstGeom>
          <a:noFill/>
        </p:spPr>
        <p:txBody>
          <a:bodyPr wrap="square" rtlCol="0">
            <a:spAutoFit/>
          </a:bodyPr>
          <a:lstStyle/>
          <a:p>
            <a:r>
              <a:rPr lang="zh-CN" altLang="en-US" dirty="0"/>
              <a:t>婚礼</a:t>
            </a:r>
            <a:endParaRPr lang="en-US" dirty="0"/>
          </a:p>
        </p:txBody>
      </p:sp>
    </p:spTree>
    <p:extLst>
      <p:ext uri="{BB962C8B-B14F-4D97-AF65-F5344CB8AC3E}">
        <p14:creationId xmlns:p14="http://schemas.microsoft.com/office/powerpoint/2010/main" val="94897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6426" y="1031132"/>
            <a:ext cx="2840476" cy="584775"/>
          </a:xfrm>
          <a:prstGeom prst="rect">
            <a:avLst/>
          </a:prstGeom>
          <a:noFill/>
        </p:spPr>
        <p:txBody>
          <a:bodyPr wrap="square" rtlCol="0">
            <a:spAutoFit/>
          </a:bodyPr>
          <a:lstStyle/>
          <a:p>
            <a:r>
              <a:rPr lang="en-US" sz="3200" dirty="0"/>
              <a:t>Cattle Grazing?</a:t>
            </a:r>
          </a:p>
        </p:txBody>
      </p:sp>
      <p:pic>
        <p:nvPicPr>
          <p:cNvPr id="4" name="Picture 3"/>
          <p:cNvPicPr>
            <a:picLocks noChangeAspect="1"/>
          </p:cNvPicPr>
          <p:nvPr/>
        </p:nvPicPr>
        <p:blipFill>
          <a:blip r:embed="rId2"/>
          <a:stretch>
            <a:fillRect/>
          </a:stretch>
        </p:blipFill>
        <p:spPr>
          <a:xfrm>
            <a:off x="2412459" y="1758272"/>
            <a:ext cx="8828755" cy="4584161"/>
          </a:xfrm>
          <a:prstGeom prst="rect">
            <a:avLst/>
          </a:prstGeom>
        </p:spPr>
      </p:pic>
      <p:sp>
        <p:nvSpPr>
          <p:cNvPr id="5" name="TextBox 4">
            <a:extLst>
              <a:ext uri="{FF2B5EF4-FFF2-40B4-BE49-F238E27FC236}">
                <a16:creationId xmlns:a16="http://schemas.microsoft.com/office/drawing/2014/main" id="{F104B343-7664-9346-ABA5-A6360E871943}"/>
              </a:ext>
            </a:extLst>
          </p:cNvPr>
          <p:cNvSpPr txBox="1"/>
          <p:nvPr/>
        </p:nvSpPr>
        <p:spPr>
          <a:xfrm>
            <a:off x="4233996" y="1138134"/>
            <a:ext cx="6903903" cy="370770"/>
          </a:xfrm>
          <a:prstGeom prst="rect">
            <a:avLst/>
          </a:prstGeom>
          <a:noFill/>
        </p:spPr>
        <p:txBody>
          <a:bodyPr wrap="square" rtlCol="0">
            <a:spAutoFit/>
          </a:bodyPr>
          <a:lstStyle/>
          <a:p>
            <a:r>
              <a:rPr lang="zh-CN" altLang="en-US" dirty="0"/>
              <a:t>放牧？</a:t>
            </a:r>
            <a:endParaRPr lang="en-US" dirty="0"/>
          </a:p>
        </p:txBody>
      </p:sp>
    </p:spTree>
    <p:extLst>
      <p:ext uri="{BB962C8B-B14F-4D97-AF65-F5344CB8AC3E}">
        <p14:creationId xmlns:p14="http://schemas.microsoft.com/office/powerpoint/2010/main" val="11821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6426" y="1031132"/>
            <a:ext cx="2840476" cy="584775"/>
          </a:xfrm>
          <a:prstGeom prst="rect">
            <a:avLst/>
          </a:prstGeom>
          <a:noFill/>
        </p:spPr>
        <p:txBody>
          <a:bodyPr wrap="square" rtlCol="0">
            <a:spAutoFit/>
          </a:bodyPr>
          <a:lstStyle/>
          <a:p>
            <a:r>
              <a:rPr lang="en-US" sz="3200" dirty="0"/>
              <a:t>Pesticides? </a:t>
            </a:r>
          </a:p>
        </p:txBody>
      </p:sp>
      <p:pic>
        <p:nvPicPr>
          <p:cNvPr id="4" name="Picture 3"/>
          <p:cNvPicPr>
            <a:picLocks noChangeAspect="1"/>
          </p:cNvPicPr>
          <p:nvPr/>
        </p:nvPicPr>
        <p:blipFill>
          <a:blip r:embed="rId2"/>
          <a:stretch>
            <a:fillRect/>
          </a:stretch>
        </p:blipFill>
        <p:spPr>
          <a:xfrm>
            <a:off x="1108952" y="1589898"/>
            <a:ext cx="9688749" cy="4798817"/>
          </a:xfrm>
          <a:prstGeom prst="rect">
            <a:avLst/>
          </a:prstGeom>
        </p:spPr>
      </p:pic>
      <p:sp>
        <p:nvSpPr>
          <p:cNvPr id="5" name="TextBox 4">
            <a:extLst>
              <a:ext uri="{FF2B5EF4-FFF2-40B4-BE49-F238E27FC236}">
                <a16:creationId xmlns:a16="http://schemas.microsoft.com/office/drawing/2014/main" id="{5649E6C1-2AFD-624C-B22E-5398C516D7AC}"/>
              </a:ext>
            </a:extLst>
          </p:cNvPr>
          <p:cNvSpPr txBox="1"/>
          <p:nvPr/>
        </p:nvSpPr>
        <p:spPr>
          <a:xfrm>
            <a:off x="3675196" y="1125130"/>
            <a:ext cx="6903903" cy="370770"/>
          </a:xfrm>
          <a:prstGeom prst="rect">
            <a:avLst/>
          </a:prstGeom>
          <a:noFill/>
        </p:spPr>
        <p:txBody>
          <a:bodyPr wrap="square" rtlCol="0">
            <a:spAutoFit/>
          </a:bodyPr>
          <a:lstStyle/>
          <a:p>
            <a:r>
              <a:rPr lang="zh-CN" altLang="en-US" dirty="0"/>
              <a:t>除虫？</a:t>
            </a:r>
            <a:endParaRPr lang="en-US" dirty="0"/>
          </a:p>
        </p:txBody>
      </p:sp>
    </p:spTree>
    <p:extLst>
      <p:ext uri="{BB962C8B-B14F-4D97-AF65-F5344CB8AC3E}">
        <p14:creationId xmlns:p14="http://schemas.microsoft.com/office/powerpoint/2010/main" val="44464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9039" y="1832937"/>
            <a:ext cx="7684850" cy="4317909"/>
          </a:xfrm>
          <a:prstGeom prst="rect">
            <a:avLst/>
          </a:prstGeom>
        </p:spPr>
      </p:pic>
      <p:sp>
        <p:nvSpPr>
          <p:cNvPr id="3" name="TextBox 2"/>
          <p:cNvSpPr txBox="1"/>
          <p:nvPr/>
        </p:nvSpPr>
        <p:spPr>
          <a:xfrm>
            <a:off x="1556426" y="1031132"/>
            <a:ext cx="2840476" cy="584775"/>
          </a:xfrm>
          <a:prstGeom prst="rect">
            <a:avLst/>
          </a:prstGeom>
          <a:noFill/>
        </p:spPr>
        <p:txBody>
          <a:bodyPr wrap="square" rtlCol="0">
            <a:spAutoFit/>
          </a:bodyPr>
          <a:lstStyle/>
          <a:p>
            <a:r>
              <a:rPr lang="en-US" sz="3200" dirty="0"/>
              <a:t>Drones? </a:t>
            </a:r>
          </a:p>
        </p:txBody>
      </p:sp>
      <p:sp>
        <p:nvSpPr>
          <p:cNvPr id="4" name="TextBox 3">
            <a:extLst>
              <a:ext uri="{FF2B5EF4-FFF2-40B4-BE49-F238E27FC236}">
                <a16:creationId xmlns:a16="http://schemas.microsoft.com/office/drawing/2014/main" id="{97C3387E-EEA6-3E44-A970-0FFE8F047782}"/>
              </a:ext>
            </a:extLst>
          </p:cNvPr>
          <p:cNvSpPr txBox="1"/>
          <p:nvPr/>
        </p:nvSpPr>
        <p:spPr>
          <a:xfrm>
            <a:off x="3675196" y="1125130"/>
            <a:ext cx="6903903" cy="370770"/>
          </a:xfrm>
          <a:prstGeom prst="rect">
            <a:avLst/>
          </a:prstGeom>
          <a:noFill/>
        </p:spPr>
        <p:txBody>
          <a:bodyPr wrap="square" rtlCol="0">
            <a:spAutoFit/>
          </a:bodyPr>
          <a:lstStyle/>
          <a:p>
            <a:r>
              <a:rPr lang="zh-CN" altLang="en-US" dirty="0"/>
              <a:t>无人机？</a:t>
            </a:r>
            <a:endParaRPr lang="en-US" dirty="0"/>
          </a:p>
        </p:txBody>
      </p:sp>
    </p:spTree>
    <p:extLst>
      <p:ext uri="{BB962C8B-B14F-4D97-AF65-F5344CB8AC3E}">
        <p14:creationId xmlns:p14="http://schemas.microsoft.com/office/powerpoint/2010/main" val="280844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6425" y="1031132"/>
            <a:ext cx="3229583" cy="584775"/>
          </a:xfrm>
          <a:prstGeom prst="rect">
            <a:avLst/>
          </a:prstGeom>
          <a:noFill/>
        </p:spPr>
        <p:txBody>
          <a:bodyPr wrap="square" rtlCol="0">
            <a:spAutoFit/>
          </a:bodyPr>
          <a:lstStyle/>
          <a:p>
            <a:r>
              <a:rPr lang="en-US" sz="3200" dirty="0"/>
              <a:t>Bioprospecting? </a:t>
            </a:r>
          </a:p>
        </p:txBody>
      </p:sp>
      <p:pic>
        <p:nvPicPr>
          <p:cNvPr id="4" name="Picture 3"/>
          <p:cNvPicPr>
            <a:picLocks noChangeAspect="1"/>
          </p:cNvPicPr>
          <p:nvPr/>
        </p:nvPicPr>
        <p:blipFill>
          <a:blip r:embed="rId2"/>
          <a:stretch>
            <a:fillRect/>
          </a:stretch>
        </p:blipFill>
        <p:spPr>
          <a:xfrm>
            <a:off x="4786008" y="1615907"/>
            <a:ext cx="6960410" cy="4674144"/>
          </a:xfrm>
          <a:prstGeom prst="rect">
            <a:avLst/>
          </a:prstGeom>
        </p:spPr>
      </p:pic>
      <p:pic>
        <p:nvPicPr>
          <p:cNvPr id="5" name="Picture 4"/>
          <p:cNvPicPr>
            <a:picLocks noChangeAspect="1"/>
          </p:cNvPicPr>
          <p:nvPr/>
        </p:nvPicPr>
        <p:blipFill>
          <a:blip r:embed="rId3"/>
          <a:stretch>
            <a:fillRect/>
          </a:stretch>
        </p:blipFill>
        <p:spPr>
          <a:xfrm>
            <a:off x="607978" y="2790929"/>
            <a:ext cx="3492500" cy="2324100"/>
          </a:xfrm>
          <a:prstGeom prst="rect">
            <a:avLst/>
          </a:prstGeom>
        </p:spPr>
      </p:pic>
      <p:sp>
        <p:nvSpPr>
          <p:cNvPr id="6" name="TextBox 5">
            <a:extLst>
              <a:ext uri="{FF2B5EF4-FFF2-40B4-BE49-F238E27FC236}">
                <a16:creationId xmlns:a16="http://schemas.microsoft.com/office/drawing/2014/main" id="{EF6BA4F2-9435-6C41-A77F-048E9F9F7831}"/>
              </a:ext>
            </a:extLst>
          </p:cNvPr>
          <p:cNvSpPr txBox="1"/>
          <p:nvPr/>
        </p:nvSpPr>
        <p:spPr>
          <a:xfrm>
            <a:off x="4564196" y="1158669"/>
            <a:ext cx="6903903" cy="370770"/>
          </a:xfrm>
          <a:prstGeom prst="rect">
            <a:avLst/>
          </a:prstGeom>
          <a:noFill/>
        </p:spPr>
        <p:txBody>
          <a:bodyPr wrap="square" rtlCol="0">
            <a:spAutoFit/>
          </a:bodyPr>
          <a:lstStyle/>
          <a:p>
            <a:r>
              <a:rPr lang="zh-CN" altLang="en-US" dirty="0"/>
              <a:t>生物探测？</a:t>
            </a:r>
            <a:endParaRPr lang="en-US" dirty="0"/>
          </a:p>
        </p:txBody>
      </p:sp>
    </p:spTree>
    <p:extLst>
      <p:ext uri="{BB962C8B-B14F-4D97-AF65-F5344CB8AC3E}">
        <p14:creationId xmlns:p14="http://schemas.microsoft.com/office/powerpoint/2010/main" val="204591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6425" y="1031132"/>
            <a:ext cx="5000017" cy="584775"/>
          </a:xfrm>
          <a:prstGeom prst="rect">
            <a:avLst/>
          </a:prstGeom>
          <a:noFill/>
        </p:spPr>
        <p:txBody>
          <a:bodyPr wrap="square" rtlCol="0">
            <a:spAutoFit/>
          </a:bodyPr>
          <a:lstStyle/>
          <a:p>
            <a:r>
              <a:rPr lang="en-US" sz="3200" dirty="0"/>
              <a:t>Invasive Plant Control</a:t>
            </a:r>
          </a:p>
        </p:txBody>
      </p:sp>
      <p:pic>
        <p:nvPicPr>
          <p:cNvPr id="4" name="Picture 3"/>
          <p:cNvPicPr>
            <a:picLocks noChangeAspect="1"/>
          </p:cNvPicPr>
          <p:nvPr/>
        </p:nvPicPr>
        <p:blipFill>
          <a:blip r:embed="rId2"/>
          <a:stretch>
            <a:fillRect/>
          </a:stretch>
        </p:blipFill>
        <p:spPr>
          <a:xfrm>
            <a:off x="2655110" y="1652726"/>
            <a:ext cx="6430524" cy="4816686"/>
          </a:xfrm>
          <a:prstGeom prst="rect">
            <a:avLst/>
          </a:prstGeom>
        </p:spPr>
      </p:pic>
      <p:sp>
        <p:nvSpPr>
          <p:cNvPr id="5" name="TextBox 4">
            <a:extLst>
              <a:ext uri="{FF2B5EF4-FFF2-40B4-BE49-F238E27FC236}">
                <a16:creationId xmlns:a16="http://schemas.microsoft.com/office/drawing/2014/main" id="{34D48B3C-4835-664E-80F1-28E0F62D4BA0}"/>
              </a:ext>
            </a:extLst>
          </p:cNvPr>
          <p:cNvSpPr txBox="1"/>
          <p:nvPr/>
        </p:nvSpPr>
        <p:spPr>
          <a:xfrm>
            <a:off x="5440496" y="1138134"/>
            <a:ext cx="6903903" cy="370770"/>
          </a:xfrm>
          <a:prstGeom prst="rect">
            <a:avLst/>
          </a:prstGeom>
          <a:noFill/>
        </p:spPr>
        <p:txBody>
          <a:bodyPr wrap="square" rtlCol="0">
            <a:spAutoFit/>
          </a:bodyPr>
          <a:lstStyle/>
          <a:p>
            <a:r>
              <a:rPr lang="zh-CN" altLang="en-US" dirty="0"/>
              <a:t>外来植物控制</a:t>
            </a:r>
            <a:endParaRPr lang="en-US" dirty="0"/>
          </a:p>
        </p:txBody>
      </p:sp>
    </p:spTree>
    <p:extLst>
      <p:ext uri="{BB962C8B-B14F-4D97-AF65-F5344CB8AC3E}">
        <p14:creationId xmlns:p14="http://schemas.microsoft.com/office/powerpoint/2010/main" val="191551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3115" y="525294"/>
            <a:ext cx="4338536" cy="584775"/>
          </a:xfrm>
          <a:prstGeom prst="rect">
            <a:avLst/>
          </a:prstGeom>
          <a:noFill/>
        </p:spPr>
        <p:txBody>
          <a:bodyPr wrap="square" rtlCol="0">
            <a:spAutoFit/>
          </a:bodyPr>
          <a:lstStyle/>
          <a:p>
            <a:r>
              <a:rPr lang="en-US" sz="3200" dirty="0"/>
              <a:t>Climate Change? </a:t>
            </a:r>
          </a:p>
        </p:txBody>
      </p:sp>
      <p:pic>
        <p:nvPicPr>
          <p:cNvPr id="4" name="Picture 3"/>
          <p:cNvPicPr>
            <a:picLocks noChangeAspect="1"/>
          </p:cNvPicPr>
          <p:nvPr/>
        </p:nvPicPr>
        <p:blipFill>
          <a:blip r:embed="rId2"/>
          <a:stretch>
            <a:fillRect/>
          </a:stretch>
        </p:blipFill>
        <p:spPr>
          <a:xfrm>
            <a:off x="1926077" y="1093494"/>
            <a:ext cx="8190689" cy="5356710"/>
          </a:xfrm>
          <a:prstGeom prst="rect">
            <a:avLst/>
          </a:prstGeom>
        </p:spPr>
      </p:pic>
      <p:sp>
        <p:nvSpPr>
          <p:cNvPr id="5" name="TextBox 4">
            <a:extLst>
              <a:ext uri="{FF2B5EF4-FFF2-40B4-BE49-F238E27FC236}">
                <a16:creationId xmlns:a16="http://schemas.microsoft.com/office/drawing/2014/main" id="{11461681-18B4-9D41-97CD-B152DC1A0FA1}"/>
              </a:ext>
            </a:extLst>
          </p:cNvPr>
          <p:cNvSpPr txBox="1"/>
          <p:nvPr/>
        </p:nvSpPr>
        <p:spPr>
          <a:xfrm>
            <a:off x="3548196" y="632296"/>
            <a:ext cx="6903903" cy="370770"/>
          </a:xfrm>
          <a:prstGeom prst="rect">
            <a:avLst/>
          </a:prstGeom>
          <a:noFill/>
        </p:spPr>
        <p:txBody>
          <a:bodyPr wrap="square" rtlCol="0">
            <a:spAutoFit/>
          </a:bodyPr>
          <a:lstStyle/>
          <a:p>
            <a:r>
              <a:rPr lang="zh-CN" altLang="en-US" dirty="0"/>
              <a:t>气候变化？</a:t>
            </a:r>
            <a:endParaRPr lang="en-US" dirty="0"/>
          </a:p>
        </p:txBody>
      </p:sp>
    </p:spTree>
    <p:extLst>
      <p:ext uri="{BB962C8B-B14F-4D97-AF65-F5344CB8AC3E}">
        <p14:creationId xmlns:p14="http://schemas.microsoft.com/office/powerpoint/2010/main" val="33414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6126" y="1246256"/>
            <a:ext cx="4591455" cy="584775"/>
          </a:xfrm>
          <a:prstGeom prst="rect">
            <a:avLst/>
          </a:prstGeom>
          <a:noFill/>
        </p:spPr>
        <p:txBody>
          <a:bodyPr wrap="square" rtlCol="0">
            <a:spAutoFit/>
          </a:bodyPr>
          <a:lstStyle/>
          <a:p>
            <a:r>
              <a:rPr lang="en-US" sz="3200"/>
              <a:t>Scientific Research</a:t>
            </a:r>
            <a:r>
              <a:rPr lang="en-US" sz="32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325" y="390222"/>
            <a:ext cx="7708033" cy="51430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126" y="2810483"/>
            <a:ext cx="5052017" cy="3733800"/>
          </a:xfrm>
          <a:prstGeom prst="rect">
            <a:avLst/>
          </a:prstGeom>
        </p:spPr>
      </p:pic>
      <p:sp>
        <p:nvSpPr>
          <p:cNvPr id="6" name="TextBox 5">
            <a:extLst>
              <a:ext uri="{FF2B5EF4-FFF2-40B4-BE49-F238E27FC236}">
                <a16:creationId xmlns:a16="http://schemas.microsoft.com/office/drawing/2014/main" id="{8EAC4F16-4875-6F4C-BBD8-DAEA2C42DBF2}"/>
              </a:ext>
            </a:extLst>
          </p:cNvPr>
          <p:cNvSpPr txBox="1"/>
          <p:nvPr/>
        </p:nvSpPr>
        <p:spPr>
          <a:xfrm>
            <a:off x="576126" y="1799450"/>
            <a:ext cx="6903903" cy="370770"/>
          </a:xfrm>
          <a:prstGeom prst="rect">
            <a:avLst/>
          </a:prstGeom>
          <a:noFill/>
        </p:spPr>
        <p:txBody>
          <a:bodyPr wrap="square" rtlCol="0">
            <a:spAutoFit/>
          </a:bodyPr>
          <a:lstStyle/>
          <a:p>
            <a:r>
              <a:rPr lang="zh-CN" altLang="en-US" dirty="0"/>
              <a:t>科研？</a:t>
            </a:r>
            <a:endParaRPr lang="en-US" dirty="0"/>
          </a:p>
        </p:txBody>
      </p:sp>
    </p:spTree>
    <p:extLst>
      <p:ext uri="{BB962C8B-B14F-4D97-AF65-F5344CB8AC3E}">
        <p14:creationId xmlns:p14="http://schemas.microsoft.com/office/powerpoint/2010/main" val="23761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597" y="314325"/>
            <a:ext cx="11144589" cy="523220"/>
          </a:xfrm>
          <a:prstGeom prst="rect">
            <a:avLst/>
          </a:prstGeom>
          <a:noFill/>
        </p:spPr>
        <p:txBody>
          <a:bodyPr wrap="none" rtlCol="0">
            <a:spAutoFit/>
          </a:bodyPr>
          <a:lstStyle/>
          <a:p>
            <a:r>
              <a:rPr lang="en-US" sz="2800" cap="all">
                <a:solidFill>
                  <a:srgbClr val="FFFFFF"/>
                </a:solidFill>
                <a:latin typeface="Arial Black"/>
              </a:rPr>
              <a:t>US National Park Service Management Policies </a:t>
            </a:r>
            <a:endParaRPr lang="en-US"/>
          </a:p>
        </p:txBody>
      </p:sp>
      <p:sp>
        <p:nvSpPr>
          <p:cNvPr id="6" name="TextBox 5">
            <a:extLst>
              <a:ext uri="{FF2B5EF4-FFF2-40B4-BE49-F238E27FC236}">
                <a16:creationId xmlns:a16="http://schemas.microsoft.com/office/drawing/2014/main" id="{5850F8A1-06E6-1949-AA89-BFA01AA9C35E}"/>
              </a:ext>
            </a:extLst>
          </p:cNvPr>
          <p:cNvSpPr txBox="1"/>
          <p:nvPr/>
        </p:nvSpPr>
        <p:spPr>
          <a:xfrm>
            <a:off x="525597" y="13893"/>
            <a:ext cx="3886200" cy="369332"/>
          </a:xfrm>
          <a:prstGeom prst="rect">
            <a:avLst/>
          </a:prstGeom>
          <a:noFill/>
        </p:spPr>
        <p:txBody>
          <a:bodyPr wrap="square" rtlCol="0">
            <a:spAutoFit/>
          </a:bodyPr>
          <a:lstStyle/>
          <a:p>
            <a:r>
              <a:rPr lang="zh-CN" altLang="en-US" dirty="0"/>
              <a:t>美国国家公园管理局管理政策</a:t>
            </a:r>
            <a:endParaRPr lang="en-US" dirty="0"/>
          </a:p>
        </p:txBody>
      </p:sp>
      <p:sp>
        <p:nvSpPr>
          <p:cNvPr id="7" name="TextBox 6">
            <a:extLst>
              <a:ext uri="{FF2B5EF4-FFF2-40B4-BE49-F238E27FC236}">
                <a16:creationId xmlns:a16="http://schemas.microsoft.com/office/drawing/2014/main" id="{A39D8CB8-DB85-DB4A-8D0A-C3018A7ABA54}"/>
              </a:ext>
            </a:extLst>
          </p:cNvPr>
          <p:cNvSpPr txBox="1"/>
          <p:nvPr/>
        </p:nvSpPr>
        <p:spPr>
          <a:xfrm>
            <a:off x="2468697" y="1150022"/>
            <a:ext cx="7272204" cy="4255156"/>
          </a:xfrm>
          <a:prstGeom prst="rect">
            <a:avLst/>
          </a:prstGeom>
          <a:noFill/>
        </p:spPr>
        <p:txBody>
          <a:bodyPr wrap="square" rtlCol="0">
            <a:spAutoFit/>
          </a:bodyPr>
          <a:lstStyle/>
          <a:p>
            <a:r>
              <a:rPr lang="zh-CN" altLang="en-US" dirty="0"/>
              <a:t>国家公园体系的创建</a:t>
            </a:r>
            <a:r>
              <a:rPr lang="en-US" altLang="zh-CN" dirty="0"/>
              <a:t>,</a:t>
            </a:r>
            <a:r>
              <a:rPr lang="zh-CN" altLang="en-US" dirty="0"/>
              <a:t>是为了保护这样一些地方免遭损害</a:t>
            </a:r>
            <a:r>
              <a:rPr lang="en-US" altLang="zh-CN" dirty="0"/>
              <a:t>:</a:t>
            </a:r>
            <a:r>
              <a:rPr lang="zh-CN" altLang="en-US" dirty="0"/>
              <a:t>其中</a:t>
            </a:r>
          </a:p>
          <a:p>
            <a:r>
              <a:rPr lang="zh-CN" altLang="en-US" dirty="0"/>
              <a:t>包含有众多世界上最壮丽的景观</a:t>
            </a:r>
            <a:r>
              <a:rPr lang="en-US" altLang="zh-CN" dirty="0"/>
              <a:t>,</a:t>
            </a:r>
            <a:r>
              <a:rPr lang="zh-CN" altLang="en-US" dirty="0"/>
              <a:t>有的铭刻着美国恒久奉行的原则</a:t>
            </a:r>
            <a:r>
              <a:rPr lang="en-US" altLang="zh-CN" dirty="0"/>
              <a:t>,</a:t>
            </a:r>
          </a:p>
          <a:p>
            <a:r>
              <a:rPr lang="zh-CN" altLang="en-US" dirty="0"/>
              <a:t>有的则提醒着世人</a:t>
            </a:r>
            <a:r>
              <a:rPr lang="en-US" altLang="zh-CN" dirty="0"/>
              <a:t>,</a:t>
            </a:r>
            <a:r>
              <a:rPr lang="zh-CN" altLang="en-US" dirty="0"/>
              <a:t>为了捍卫这些原则</a:t>
            </a:r>
            <a:r>
              <a:rPr lang="en-US" altLang="zh-CN" dirty="0"/>
              <a:t>,</a:t>
            </a:r>
            <a:r>
              <a:rPr lang="zh-CN" altLang="en-US" dirty="0"/>
              <a:t>美国人民曾做出的巨大牺牲。</a:t>
            </a:r>
          </a:p>
          <a:p>
            <a:r>
              <a:rPr lang="zh-CN" altLang="en-US" dirty="0"/>
              <a:t>它们是全美国最卓越的休闲和学习之地。在这里</a:t>
            </a:r>
            <a:r>
              <a:rPr lang="en-US" altLang="zh-CN" dirty="0"/>
              <a:t>,</a:t>
            </a:r>
            <a:r>
              <a:rPr lang="zh-CN" altLang="en-US" dirty="0"/>
              <a:t>游客可以置身于历</a:t>
            </a:r>
          </a:p>
          <a:p>
            <a:r>
              <a:rPr lang="zh-CN" altLang="en-US" dirty="0"/>
              <a:t>史事件的实际发生地</a:t>
            </a:r>
            <a:r>
              <a:rPr lang="en-US" altLang="zh-CN" dirty="0"/>
              <a:t>,</a:t>
            </a:r>
            <a:r>
              <a:rPr lang="zh-CN" altLang="en-US" dirty="0"/>
              <a:t>还可以游赏全美国最具标志性的自然和历史名</a:t>
            </a:r>
          </a:p>
          <a:p>
            <a:r>
              <a:rPr lang="zh-CN" altLang="en-US" dirty="0"/>
              <a:t>胜。这些地方能让我们的身体、精神和思想焕然一新。根据 </a:t>
            </a:r>
            <a:r>
              <a:rPr lang="en-US" altLang="zh-CN" dirty="0"/>
              <a:t>1916 </a:t>
            </a:r>
            <a:r>
              <a:rPr lang="zh-CN" altLang="en-US" dirty="0"/>
              <a:t>年</a:t>
            </a:r>
          </a:p>
          <a:p>
            <a:r>
              <a:rPr lang="en-US" altLang="zh-CN" dirty="0"/>
              <a:t>《</a:t>
            </a:r>
            <a:r>
              <a:rPr lang="zh-CN" altLang="en-US" dirty="0"/>
              <a:t>组织法案</a:t>
            </a:r>
            <a:r>
              <a:rPr lang="en-US" altLang="zh-CN" dirty="0"/>
              <a:t>》</a:t>
            </a:r>
            <a:r>
              <a:rPr lang="zh-CN" altLang="en-US" dirty="0"/>
              <a:t>的要求</a:t>
            </a:r>
            <a:r>
              <a:rPr lang="en-US" altLang="zh-CN" dirty="0"/>
              <a:t>,</a:t>
            </a:r>
            <a:r>
              <a:rPr lang="zh-CN" altLang="en-US" dirty="0"/>
              <a:t>必须用特殊的方式管理这些特殊地域</a:t>
            </a:r>
            <a:r>
              <a:rPr lang="en-US" altLang="zh-CN" dirty="0"/>
              <a:t>——</a:t>
            </a:r>
            <a:r>
              <a:rPr lang="zh-CN" altLang="en-US" dirty="0"/>
              <a:t>在这</a:t>
            </a:r>
          </a:p>
          <a:p>
            <a:r>
              <a:rPr lang="zh-CN" altLang="en-US" dirty="0"/>
              <a:t>种管理方式下</a:t>
            </a:r>
            <a:r>
              <a:rPr lang="en-US" altLang="zh-CN" dirty="0"/>
              <a:t>,</a:t>
            </a:r>
            <a:r>
              <a:rPr lang="zh-CN" altLang="en-US" dirty="0"/>
              <a:t>不仅此时此地的人能够享用这些地域</a:t>
            </a:r>
            <a:r>
              <a:rPr lang="en-US" altLang="zh-CN" dirty="0"/>
              <a:t>,</a:t>
            </a:r>
            <a:r>
              <a:rPr lang="zh-CN" altLang="en-US" dirty="0"/>
              <a:t>而且也能为未</a:t>
            </a:r>
          </a:p>
          <a:p>
            <a:r>
              <a:rPr lang="zh-CN" altLang="en-US" dirty="0"/>
              <a:t>来世世代代的人所享有。要确保当代与后代共同享有这些地域</a:t>
            </a:r>
            <a:r>
              <a:rPr lang="en-US" altLang="zh-CN" dirty="0"/>
              <a:t>,</a:t>
            </a:r>
            <a:r>
              <a:rPr lang="zh-CN" altLang="en-US" dirty="0"/>
              <a:t>就必</a:t>
            </a:r>
          </a:p>
          <a:p>
            <a:r>
              <a:rPr lang="zh-CN" altLang="en-US" dirty="0"/>
              <a:t>须将这些特殊地域在未受损害的状态下传递给后人</a:t>
            </a:r>
            <a:r>
              <a:rPr lang="en-US" altLang="zh-CN" dirty="0"/>
              <a:t>,</a:t>
            </a:r>
            <a:r>
              <a:rPr lang="zh-CN" altLang="en-US" dirty="0"/>
              <a:t>这正是国家公园</a:t>
            </a:r>
          </a:p>
          <a:p>
            <a:r>
              <a:rPr lang="zh-CN" altLang="en-US" dirty="0"/>
              <a:t>管理局全体员工所面临的挑战。我们热切地迎接这项挑战</a:t>
            </a:r>
            <a:r>
              <a:rPr lang="en-US" altLang="zh-CN" dirty="0"/>
              <a:t>,</a:t>
            </a:r>
            <a:r>
              <a:rPr lang="zh-CN" altLang="en-US" dirty="0"/>
              <a:t>但是</a:t>
            </a:r>
            <a:r>
              <a:rPr lang="en-US" altLang="zh-CN" dirty="0"/>
              <a:t>,</a:t>
            </a:r>
            <a:r>
              <a:rPr lang="zh-CN" altLang="en-US" dirty="0"/>
              <a:t>要</a:t>
            </a:r>
          </a:p>
          <a:p>
            <a:r>
              <a:rPr lang="zh-CN" altLang="en-US" dirty="0"/>
              <a:t>成功地完成工作</a:t>
            </a:r>
            <a:r>
              <a:rPr lang="en-US" altLang="zh-CN" dirty="0"/>
              <a:t>,</a:t>
            </a:r>
            <a:r>
              <a:rPr lang="zh-CN" altLang="en-US" dirty="0"/>
              <a:t>员工们就必须持有相应的工具。本手册所包含的政</a:t>
            </a:r>
          </a:p>
          <a:p>
            <a:r>
              <a:rPr lang="zh-CN" altLang="en-US" dirty="0"/>
              <a:t>策</a:t>
            </a:r>
            <a:r>
              <a:rPr lang="en-US" altLang="zh-CN" dirty="0"/>
              <a:t>,</a:t>
            </a:r>
            <a:r>
              <a:rPr lang="zh-CN" altLang="en-US" dirty="0"/>
              <a:t>就代表了我们所能得到的一些最重要的工具。通过审慎而持续地</a:t>
            </a:r>
          </a:p>
          <a:p>
            <a:r>
              <a:rPr lang="zh-CN" altLang="en-US" dirty="0"/>
              <a:t>应用这些政策</a:t>
            </a:r>
            <a:r>
              <a:rPr lang="en-US" altLang="zh-CN" dirty="0"/>
              <a:t>,</a:t>
            </a:r>
            <a:r>
              <a:rPr lang="zh-CN" altLang="en-US" dirty="0"/>
              <a:t>它们将为管理工作奠定坚实的基础</a:t>
            </a:r>
            <a:r>
              <a:rPr lang="en-US" altLang="zh-CN" dirty="0"/>
              <a:t>,</a:t>
            </a:r>
            <a:r>
              <a:rPr lang="zh-CN" altLang="en-US" dirty="0"/>
              <a:t>并将不断赢得美</a:t>
            </a:r>
          </a:p>
          <a:p>
            <a:r>
              <a:rPr lang="zh-CN" altLang="en-US" dirty="0"/>
              <a:t>国人民的信任和信心。</a:t>
            </a:r>
            <a:endParaRPr lang="en-US" dirty="0"/>
          </a:p>
        </p:txBody>
      </p:sp>
    </p:spTree>
    <p:extLst>
      <p:ext uri="{BB962C8B-B14F-4D97-AF65-F5344CB8AC3E}">
        <p14:creationId xmlns:p14="http://schemas.microsoft.com/office/powerpoint/2010/main" val="353232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a:t>
            </a:r>
          </a:p>
        </p:txBody>
      </p:sp>
      <p:sp>
        <p:nvSpPr>
          <p:cNvPr id="3" name="TextBox 2"/>
          <p:cNvSpPr txBox="1"/>
          <p:nvPr/>
        </p:nvSpPr>
        <p:spPr>
          <a:xfrm>
            <a:off x="1529542" y="1332853"/>
            <a:ext cx="8296102" cy="5109091"/>
          </a:xfrm>
          <a:prstGeom prst="rect">
            <a:avLst/>
          </a:prstGeom>
          <a:noFill/>
        </p:spPr>
        <p:txBody>
          <a:bodyPr wrap="square" rtlCol="0">
            <a:spAutoFit/>
          </a:bodyPr>
          <a:lstStyle/>
          <a:p>
            <a:r>
              <a:rPr lang="en-US" sz="2800" dirty="0"/>
              <a:t>Examples:</a:t>
            </a:r>
            <a:r>
              <a:rPr lang="zh-CN" altLang="en-US" sz="2800" dirty="0"/>
              <a:t> 例子</a:t>
            </a:r>
            <a:endParaRPr lang="en-US" sz="2800" dirty="0"/>
          </a:p>
          <a:p>
            <a:pPr marL="457200" indent="-457200">
              <a:buFont typeface="Arial" charset="0"/>
              <a:buChar char="•"/>
            </a:pPr>
            <a:r>
              <a:rPr lang="en-US" sz="2800" dirty="0"/>
              <a:t>Hunting</a:t>
            </a:r>
            <a:r>
              <a:rPr lang="zh-CN" altLang="en-US" sz="2800" dirty="0"/>
              <a:t> 打猎</a:t>
            </a:r>
            <a:endParaRPr lang="en-US" sz="2800" dirty="0"/>
          </a:p>
          <a:p>
            <a:pPr marL="457200" indent="-457200">
              <a:buFont typeface="Arial" charset="0"/>
              <a:buChar char="•"/>
            </a:pPr>
            <a:r>
              <a:rPr lang="en-US" sz="2800" dirty="0"/>
              <a:t>Mining</a:t>
            </a:r>
            <a:r>
              <a:rPr lang="zh-CN" altLang="en-US" sz="2800" dirty="0"/>
              <a:t> 采矿</a:t>
            </a:r>
            <a:endParaRPr lang="en-US" sz="2800" dirty="0"/>
          </a:p>
          <a:p>
            <a:pPr marL="457200" indent="-457200">
              <a:buFont typeface="Arial" charset="0"/>
              <a:buChar char="•"/>
            </a:pPr>
            <a:r>
              <a:rPr lang="en-US" sz="2800" dirty="0"/>
              <a:t>Collecting plants</a:t>
            </a:r>
            <a:r>
              <a:rPr lang="zh-CN" altLang="en-US" sz="2800" dirty="0"/>
              <a:t> 收集植物</a:t>
            </a:r>
            <a:endParaRPr lang="en-US" sz="2800" dirty="0"/>
          </a:p>
          <a:p>
            <a:pPr marL="457200" indent="-457200">
              <a:buFont typeface="Arial" charset="0"/>
              <a:buChar char="•"/>
            </a:pPr>
            <a:r>
              <a:rPr lang="en-US" sz="2800" dirty="0"/>
              <a:t>Burials</a:t>
            </a:r>
            <a:r>
              <a:rPr lang="zh-CN" altLang="en-US" sz="2800" dirty="0"/>
              <a:t> 埋葬</a:t>
            </a:r>
            <a:endParaRPr lang="en-US" sz="2800" dirty="0"/>
          </a:p>
          <a:p>
            <a:pPr marL="457200" indent="-457200">
              <a:buFont typeface="Arial" charset="0"/>
              <a:buChar char="•"/>
            </a:pPr>
            <a:r>
              <a:rPr lang="en-US" sz="2800" dirty="0"/>
              <a:t>Borrow pits</a:t>
            </a:r>
            <a:r>
              <a:rPr lang="zh-CN" altLang="en-US" sz="2800" dirty="0"/>
              <a:t> 借土坑</a:t>
            </a:r>
            <a:endParaRPr lang="en-US" sz="2800" dirty="0"/>
          </a:p>
          <a:p>
            <a:pPr marL="457200" indent="-457200">
              <a:buFont typeface="Arial" charset="0"/>
              <a:buChar char="•"/>
            </a:pPr>
            <a:r>
              <a:rPr lang="en-US" sz="2800" dirty="0"/>
              <a:t>Bicycles/Mountain Bikes</a:t>
            </a:r>
            <a:r>
              <a:rPr lang="zh-CN" altLang="en-US" sz="2800" dirty="0"/>
              <a:t> 自行车</a:t>
            </a:r>
            <a:r>
              <a:rPr lang="en-US" altLang="zh-CN" sz="2800" dirty="0"/>
              <a:t>/</a:t>
            </a:r>
            <a:r>
              <a:rPr lang="zh-CN" altLang="en-US" sz="2800" dirty="0"/>
              <a:t>山地车</a:t>
            </a:r>
            <a:endParaRPr lang="en-US" sz="2800" dirty="0"/>
          </a:p>
          <a:p>
            <a:pPr marL="457200" indent="-457200">
              <a:buFont typeface="Arial" charset="0"/>
              <a:buChar char="•"/>
            </a:pPr>
            <a:r>
              <a:rPr lang="en-US" sz="2800" dirty="0"/>
              <a:t>Plaques</a:t>
            </a:r>
            <a:r>
              <a:rPr lang="zh-CN" altLang="en-US" sz="2800" dirty="0"/>
              <a:t> 饰板</a:t>
            </a:r>
            <a:endParaRPr lang="en-US" altLang="zh-CN" sz="2800" dirty="0"/>
          </a:p>
          <a:p>
            <a:pPr marL="457200" indent="-457200">
              <a:buFont typeface="Arial" charset="0"/>
              <a:buChar char="•"/>
            </a:pPr>
            <a:endParaRPr lang="en-US" sz="2800" dirty="0"/>
          </a:p>
          <a:p>
            <a:pPr marL="457200" indent="-457200">
              <a:buFont typeface="Arial" charset="0"/>
              <a:buChar char="•"/>
            </a:pPr>
            <a:endParaRPr lang="en-US" sz="2800" dirty="0"/>
          </a:p>
          <a:p>
            <a:pPr marL="457200" indent="-457200">
              <a:buFont typeface="Arial" charset="0"/>
              <a:buChar char="•"/>
            </a:pPr>
            <a:endParaRPr lang="en-US" sz="2800" dirty="0"/>
          </a:p>
          <a:p>
            <a:endParaRPr lang="en-US" dirty="0"/>
          </a:p>
        </p:txBody>
      </p:sp>
      <p:sp>
        <p:nvSpPr>
          <p:cNvPr id="5" name="TextBox 4">
            <a:extLst>
              <a:ext uri="{FF2B5EF4-FFF2-40B4-BE49-F238E27FC236}">
                <a16:creationId xmlns:a16="http://schemas.microsoft.com/office/drawing/2014/main" id="{3EA31D5A-BC16-B74B-B3C1-592D35A662A4}"/>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endParaRPr lang="en-US" dirty="0"/>
          </a:p>
        </p:txBody>
      </p:sp>
    </p:spTree>
    <p:extLst>
      <p:ext uri="{BB962C8B-B14F-4D97-AF65-F5344CB8AC3E}">
        <p14:creationId xmlns:p14="http://schemas.microsoft.com/office/powerpoint/2010/main" val="140554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638" y="77649"/>
            <a:ext cx="8229524" cy="1754326"/>
          </a:xfrm>
          <a:prstGeom prst="rect">
            <a:avLst/>
          </a:prstGeom>
          <a:noFill/>
        </p:spPr>
        <p:txBody>
          <a:bodyPr wrap="square" rtlCol="0">
            <a:spAutoFit/>
          </a:bodyPr>
          <a:lstStyle/>
          <a:p>
            <a:r>
              <a:rPr lang="en-US" sz="3600" dirty="0"/>
              <a:t>Chinese Translation of the NPS Management Policies can be found </a:t>
            </a:r>
            <a:r>
              <a:rPr lang="en-US" sz="3600"/>
              <a:t>at:</a:t>
            </a:r>
            <a:endParaRPr lang="en-US" sz="3600" dirty="0"/>
          </a:p>
          <a:p>
            <a:r>
              <a:rPr lang="en-US" sz="3600" dirty="0"/>
              <a:t>https://</a:t>
            </a:r>
            <a:r>
              <a:rPr lang="en-US" sz="3600" dirty="0" err="1"/>
              <a:t>parks.berkeley.edu</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981" y="1831975"/>
            <a:ext cx="8986838" cy="4569383"/>
          </a:xfrm>
          <a:prstGeom prst="rect">
            <a:avLst/>
          </a:prstGeom>
        </p:spPr>
      </p:pic>
      <p:sp>
        <p:nvSpPr>
          <p:cNvPr id="4" name="TextBox 3">
            <a:extLst>
              <a:ext uri="{FF2B5EF4-FFF2-40B4-BE49-F238E27FC236}">
                <a16:creationId xmlns:a16="http://schemas.microsoft.com/office/drawing/2014/main" id="{54898770-72CA-DE4B-9648-8E0CBD3FA20A}"/>
              </a:ext>
            </a:extLst>
          </p:cNvPr>
          <p:cNvSpPr txBox="1"/>
          <p:nvPr/>
        </p:nvSpPr>
        <p:spPr>
          <a:xfrm>
            <a:off x="7021646" y="1309293"/>
            <a:ext cx="6903903" cy="370770"/>
          </a:xfrm>
          <a:prstGeom prst="rect">
            <a:avLst/>
          </a:prstGeom>
          <a:noFill/>
        </p:spPr>
        <p:txBody>
          <a:bodyPr wrap="square" rtlCol="0">
            <a:spAutoFit/>
          </a:bodyPr>
          <a:lstStyle/>
          <a:p>
            <a:r>
              <a:rPr lang="zh-CN" altLang="en-US" dirty="0"/>
              <a:t>美国国家公园管理局管理政策中文版下载网址</a:t>
            </a:r>
            <a:endParaRPr lang="en-US" dirty="0"/>
          </a:p>
        </p:txBody>
      </p:sp>
    </p:spTree>
    <p:extLst>
      <p:ext uri="{BB962C8B-B14F-4D97-AF65-F5344CB8AC3E}">
        <p14:creationId xmlns:p14="http://schemas.microsoft.com/office/powerpoint/2010/main" val="10602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30" y="384663"/>
            <a:ext cx="3961015" cy="61764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245" y="384663"/>
            <a:ext cx="8085050" cy="6083300"/>
          </a:xfrm>
          <a:prstGeom prst="rect">
            <a:avLst/>
          </a:prstGeom>
        </p:spPr>
      </p:pic>
    </p:spTree>
    <p:extLst>
      <p:ext uri="{BB962C8B-B14F-4D97-AF65-F5344CB8AC3E}">
        <p14:creationId xmlns:p14="http://schemas.microsoft.com/office/powerpoint/2010/main" val="120403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176335"/>
            <a:ext cx="11163006" cy="948191"/>
          </a:xfrm>
        </p:spPr>
        <p:txBody>
          <a:bodyPr>
            <a:normAutofit/>
          </a:bodyPr>
          <a:lstStyle/>
          <a:p>
            <a:r>
              <a:rPr lang="en-US" sz="2800" dirty="0"/>
              <a:t>US National Park Service Management Policies </a:t>
            </a:r>
          </a:p>
        </p:txBody>
      </p:sp>
      <p:sp>
        <p:nvSpPr>
          <p:cNvPr id="3" name="TextBox 2"/>
          <p:cNvSpPr txBox="1"/>
          <p:nvPr/>
        </p:nvSpPr>
        <p:spPr>
          <a:xfrm>
            <a:off x="557939" y="861576"/>
            <a:ext cx="5127966" cy="6001643"/>
          </a:xfrm>
          <a:prstGeom prst="rect">
            <a:avLst/>
          </a:prstGeom>
          <a:noFill/>
        </p:spPr>
        <p:txBody>
          <a:bodyPr wrap="square" rtlCol="0">
            <a:spAutoFit/>
          </a:bodyPr>
          <a:lstStyle/>
          <a:p>
            <a:r>
              <a:rPr lang="en-US" dirty="0"/>
              <a:t>[</a:t>
            </a:r>
            <a:r>
              <a:rPr lang="en-US" sz="2400" dirty="0"/>
              <a:t>The National Park Service] shall promote and regulate the use of the Federal areas known as national parks, monuments, and reservations hereinafter specified … by such means and measures as conform to the fundamental purpose of the said parks, monuments, and reservations, which purpose is to conserve the scenery and the natural and historic objects and the wild life therein and to provide for the enjoyment of the same in such manner and by such means as will leave them unimpaired for the enjoyment of future generations.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625" y="650430"/>
            <a:ext cx="5435600" cy="6070600"/>
          </a:xfrm>
          <a:prstGeom prst="rect">
            <a:avLst/>
          </a:prstGeom>
        </p:spPr>
      </p:pic>
      <p:sp>
        <p:nvSpPr>
          <p:cNvPr id="6" name="TextBox 5">
            <a:extLst>
              <a:ext uri="{FF2B5EF4-FFF2-40B4-BE49-F238E27FC236}">
                <a16:creationId xmlns:a16="http://schemas.microsoft.com/office/drawing/2014/main" id="{B4CF8230-4326-2E4E-93A8-33964DC86EAA}"/>
              </a:ext>
            </a:extLst>
          </p:cNvPr>
          <p:cNvSpPr txBox="1"/>
          <p:nvPr/>
        </p:nvSpPr>
        <p:spPr>
          <a:xfrm>
            <a:off x="545239" y="599630"/>
            <a:ext cx="3886200" cy="369332"/>
          </a:xfrm>
          <a:prstGeom prst="rect">
            <a:avLst/>
          </a:prstGeom>
          <a:noFill/>
        </p:spPr>
        <p:txBody>
          <a:bodyPr wrap="square" rtlCol="0">
            <a:spAutoFit/>
          </a:bodyPr>
          <a:lstStyle/>
          <a:p>
            <a:r>
              <a:rPr lang="zh-CN" altLang="en-US" dirty="0"/>
              <a:t>美国国家公园管理局管理政策</a:t>
            </a:r>
            <a:endParaRPr lang="en-US" dirty="0"/>
          </a:p>
        </p:txBody>
      </p:sp>
    </p:spTree>
    <p:extLst>
      <p:ext uri="{BB962C8B-B14F-4D97-AF65-F5344CB8AC3E}">
        <p14:creationId xmlns:p14="http://schemas.microsoft.com/office/powerpoint/2010/main" val="41316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Conservation </a:t>
            </a:r>
          </a:p>
        </p:txBody>
      </p:sp>
      <p:sp>
        <p:nvSpPr>
          <p:cNvPr id="3" name="TextBox 2"/>
          <p:cNvSpPr txBox="1"/>
          <p:nvPr/>
        </p:nvSpPr>
        <p:spPr>
          <a:xfrm>
            <a:off x="1047403" y="1512915"/>
            <a:ext cx="5087389" cy="4832092"/>
          </a:xfrm>
          <a:prstGeom prst="rect">
            <a:avLst/>
          </a:prstGeom>
          <a:noFill/>
        </p:spPr>
        <p:txBody>
          <a:bodyPr wrap="square" rtlCol="0">
            <a:spAutoFit/>
          </a:bodyPr>
          <a:lstStyle/>
          <a:p>
            <a:pPr marL="457200" indent="-457200"/>
            <a:r>
              <a:rPr lang="en-US" sz="2800" b="1" i="0" dirty="0">
                <a:effectLst/>
                <a:latin typeface="Times New Roman" charset="0"/>
              </a:rPr>
              <a:t>1.4.3   The NPS Obligation to Conserve and Provide for Enjoyment of Park Resources and Values</a:t>
            </a:r>
          </a:p>
          <a:p>
            <a:r>
              <a:rPr lang="en-US" sz="2800" b="0" i="0" dirty="0">
                <a:effectLst/>
                <a:latin typeface="Times New Roman" charset="0"/>
              </a:rPr>
              <a:t>The fundamental purpose of the national park system, established by the Organic Act and  reaffirmed by the General </a:t>
            </a:r>
            <a:r>
              <a:rPr lang="en-US" sz="2800" dirty="0">
                <a:latin typeface="Times New Roman" charset="0"/>
              </a:rPr>
              <a:t>Authorities Act </a:t>
            </a:r>
            <a:r>
              <a:rPr lang="en-US" sz="2800" b="0" i="0" dirty="0">
                <a:effectLst/>
                <a:latin typeface="Times New Roman" charset="0"/>
              </a:rPr>
              <a:t>as amended, begins with a mandate to conserve park resources and values.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128" y="1332854"/>
            <a:ext cx="4706471" cy="5340034"/>
          </a:xfrm>
          <a:prstGeom prst="rect">
            <a:avLst/>
          </a:prstGeom>
        </p:spPr>
      </p:pic>
      <p:sp>
        <p:nvSpPr>
          <p:cNvPr id="5" name="TextBox 4">
            <a:extLst>
              <a:ext uri="{FF2B5EF4-FFF2-40B4-BE49-F238E27FC236}">
                <a16:creationId xmlns:a16="http://schemas.microsoft.com/office/drawing/2014/main" id="{E969536E-1805-0A49-8344-779C852011F2}"/>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保护资源</a:t>
            </a:r>
            <a:endParaRPr lang="en-US" dirty="0"/>
          </a:p>
        </p:txBody>
      </p:sp>
    </p:spTree>
    <p:extLst>
      <p:ext uri="{BB962C8B-B14F-4D97-AF65-F5344CB8AC3E}">
        <p14:creationId xmlns:p14="http://schemas.microsoft.com/office/powerpoint/2010/main" val="126604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Impairment Determination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11" y="2002117"/>
            <a:ext cx="5598243" cy="29284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54" y="1401927"/>
            <a:ext cx="6112401" cy="4128850"/>
          </a:xfrm>
          <a:prstGeom prst="rect">
            <a:avLst/>
          </a:prstGeom>
        </p:spPr>
      </p:pic>
      <p:sp>
        <p:nvSpPr>
          <p:cNvPr id="6" name="TextBox 5">
            <a:extLst>
              <a:ext uri="{FF2B5EF4-FFF2-40B4-BE49-F238E27FC236}">
                <a16:creationId xmlns:a16="http://schemas.microsoft.com/office/drawing/2014/main" id="{18FB0C3E-0D7A-F742-B787-EEF2B7F2A1EB}"/>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损害鉴定</a:t>
            </a:r>
            <a:endParaRPr lang="en-US" dirty="0"/>
          </a:p>
        </p:txBody>
      </p:sp>
    </p:spTree>
    <p:extLst>
      <p:ext uri="{BB962C8B-B14F-4D97-AF65-F5344CB8AC3E}">
        <p14:creationId xmlns:p14="http://schemas.microsoft.com/office/powerpoint/2010/main" val="115924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Biological Resources </a:t>
            </a:r>
          </a:p>
        </p:txBody>
      </p:sp>
      <p:sp>
        <p:nvSpPr>
          <p:cNvPr id="3" name="TextBox 2"/>
          <p:cNvSpPr txBox="1"/>
          <p:nvPr/>
        </p:nvSpPr>
        <p:spPr>
          <a:xfrm>
            <a:off x="633909" y="1332854"/>
            <a:ext cx="5676606" cy="5262979"/>
          </a:xfrm>
          <a:prstGeom prst="rect">
            <a:avLst/>
          </a:prstGeom>
          <a:noFill/>
        </p:spPr>
        <p:txBody>
          <a:bodyPr wrap="square" rtlCol="0">
            <a:spAutoFit/>
          </a:bodyPr>
          <a:lstStyle/>
          <a:p>
            <a:r>
              <a:rPr lang="en-US" sz="2400" b="1" dirty="0"/>
              <a:t>4.4.1    General Principles for Managing Biological Resources</a:t>
            </a:r>
          </a:p>
          <a:p>
            <a:r>
              <a:rPr lang="en-US" sz="2400" dirty="0"/>
              <a:t>The National Park Service will maintain as parts of the natural ecosystems of parks all plants and animals native to park ecosystems. The term “plants and animals” refers to all five of the commonly recognized kingdoms of living things and includes such groups as flowering plants, ferns, mosses, lichens, algae, fungi, bacteria, mammals, birds, reptiles, amphibians, fishes, insects, worms, crustaceans, and microscopic plants or animals.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0" y="926376"/>
            <a:ext cx="4864100" cy="5867400"/>
          </a:xfrm>
          <a:prstGeom prst="rect">
            <a:avLst/>
          </a:prstGeom>
        </p:spPr>
      </p:pic>
      <p:sp>
        <p:nvSpPr>
          <p:cNvPr id="6" name="TextBox 5">
            <a:extLst>
              <a:ext uri="{FF2B5EF4-FFF2-40B4-BE49-F238E27FC236}">
                <a16:creationId xmlns:a16="http://schemas.microsoft.com/office/drawing/2014/main" id="{D4D1DBAD-4799-984A-AF50-A7A6E02228B7}"/>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生物资源管理</a:t>
            </a:r>
            <a:endParaRPr lang="en-US" dirty="0"/>
          </a:p>
        </p:txBody>
      </p:sp>
    </p:spTree>
    <p:extLst>
      <p:ext uri="{BB962C8B-B14F-4D97-AF65-F5344CB8AC3E}">
        <p14:creationId xmlns:p14="http://schemas.microsoft.com/office/powerpoint/2010/main" val="151342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9" y="384663"/>
            <a:ext cx="11163006" cy="948191"/>
          </a:xfrm>
        </p:spPr>
        <p:txBody>
          <a:bodyPr>
            <a:normAutofit/>
          </a:bodyPr>
          <a:lstStyle/>
          <a:p>
            <a:r>
              <a:rPr lang="en-US" sz="2800" dirty="0"/>
              <a:t>US National Park Service Management Policies: Biological Resources </a:t>
            </a:r>
          </a:p>
        </p:txBody>
      </p:sp>
      <p:sp>
        <p:nvSpPr>
          <p:cNvPr id="3" name="TextBox 2"/>
          <p:cNvSpPr txBox="1"/>
          <p:nvPr/>
        </p:nvSpPr>
        <p:spPr>
          <a:xfrm>
            <a:off x="557939" y="1338026"/>
            <a:ext cx="5592449" cy="5262979"/>
          </a:xfrm>
          <a:prstGeom prst="rect">
            <a:avLst/>
          </a:prstGeom>
          <a:noFill/>
        </p:spPr>
        <p:txBody>
          <a:bodyPr wrap="square" rtlCol="0">
            <a:spAutoFit/>
          </a:bodyPr>
          <a:lstStyle/>
          <a:p>
            <a:r>
              <a:rPr lang="en-US" sz="2400"/>
              <a:t>·</a:t>
            </a:r>
            <a:r>
              <a:rPr lang="en-US" sz="2400" dirty="0"/>
              <a:t>           preserving and restoring the natural abundances, diversities, dynamics, distributions, habitats, and behaviors of native plant and animal populations and the communities and ecosystems in which they occur;</a:t>
            </a:r>
          </a:p>
          <a:p>
            <a:r>
              <a:rPr lang="en-US" sz="2400" dirty="0"/>
              <a:t>·           restoring native plant and animal populations in parks when they have been extirpated by past human-caused actions; and</a:t>
            </a:r>
          </a:p>
          <a:p>
            <a:r>
              <a:rPr lang="en-US" sz="2400" dirty="0"/>
              <a:t>·           minimizing human impacts on native plants, animals, populations, communities, and ecosystems, and the processes that sustain them.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976" y="858758"/>
            <a:ext cx="4898444" cy="5742247"/>
          </a:xfrm>
          <a:prstGeom prst="rect">
            <a:avLst/>
          </a:prstGeom>
        </p:spPr>
      </p:pic>
      <p:sp>
        <p:nvSpPr>
          <p:cNvPr id="5" name="TextBox 4">
            <a:extLst>
              <a:ext uri="{FF2B5EF4-FFF2-40B4-BE49-F238E27FC236}">
                <a16:creationId xmlns:a16="http://schemas.microsoft.com/office/drawing/2014/main" id="{2AA6B927-BBD8-2D4E-978A-7D4160B7E323}"/>
              </a:ext>
            </a:extLst>
          </p:cNvPr>
          <p:cNvSpPr txBox="1"/>
          <p:nvPr/>
        </p:nvSpPr>
        <p:spPr>
          <a:xfrm>
            <a:off x="525596" y="13893"/>
            <a:ext cx="6903903" cy="370770"/>
          </a:xfrm>
          <a:prstGeom prst="rect">
            <a:avLst/>
          </a:prstGeom>
          <a:noFill/>
        </p:spPr>
        <p:txBody>
          <a:bodyPr wrap="square" rtlCol="0">
            <a:spAutoFit/>
          </a:bodyPr>
          <a:lstStyle/>
          <a:p>
            <a:r>
              <a:rPr lang="zh-CN" altLang="en-US" dirty="0"/>
              <a:t>美国国家公园管理局管理政策</a:t>
            </a:r>
            <a:r>
              <a:rPr lang="en-US" altLang="zh-CN" dirty="0"/>
              <a:t>:</a:t>
            </a:r>
            <a:r>
              <a:rPr lang="zh-CN" altLang="en-US" dirty="0"/>
              <a:t>生物资源管理</a:t>
            </a:r>
            <a:endParaRPr lang="en-US" dirty="0"/>
          </a:p>
        </p:txBody>
      </p:sp>
    </p:spTree>
    <p:extLst>
      <p:ext uri="{BB962C8B-B14F-4D97-AF65-F5344CB8AC3E}">
        <p14:creationId xmlns:p14="http://schemas.microsoft.com/office/powerpoint/2010/main" val="1308314910"/>
      </p:ext>
    </p:extLst>
  </p:cSld>
  <p:clrMapOvr>
    <a:masterClrMapping/>
  </p:clrMapOvr>
</p:sld>
</file>

<file path=ppt/theme/theme1.xml><?xml version="1.0" encoding="utf-8"?>
<a:theme xmlns:a="http://schemas.openxmlformats.org/drawingml/2006/main" name="Tradeshow">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TotalTime>
  <Words>1218</Words>
  <Application>Microsoft Macintosh PowerPoint</Application>
  <PresentationFormat>Widescreen</PresentationFormat>
  <Paragraphs>112</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FZSSJW--GB1-0</vt:lpstr>
      <vt:lpstr>华文楷体</vt:lpstr>
      <vt:lpstr>Arial</vt:lpstr>
      <vt:lpstr>Arial Black</vt:lpstr>
      <vt:lpstr>Calibri</vt:lpstr>
      <vt:lpstr>Candara</vt:lpstr>
      <vt:lpstr>Times New Roman</vt:lpstr>
      <vt:lpstr>Tradeshow</vt:lpstr>
      <vt:lpstr>US National Park Service Management Policies </vt:lpstr>
      <vt:lpstr>PowerPoint Presentation</vt:lpstr>
      <vt:lpstr>PowerPoint Presentation</vt:lpstr>
      <vt:lpstr>US National Park Service Management Policies </vt:lpstr>
      <vt:lpstr>US National Park Service Management Policies </vt:lpstr>
      <vt:lpstr>US National Park Service Management Policies: Conservation </vt:lpstr>
      <vt:lpstr>US National Park Service Management Policies: Impairment Determination </vt:lpstr>
      <vt:lpstr>US National Park Service Management Policies: Biological Resources </vt:lpstr>
      <vt:lpstr>US National Park Service Management Policies: Biological Resources </vt:lpstr>
      <vt:lpstr>US National Park Service Management Policies: Cultural Resources </vt:lpstr>
      <vt:lpstr>US National Park Service Management Policies: Interpretation and Education </vt:lpstr>
      <vt:lpstr>US National Park Service Management Policies: Visitation </vt:lpstr>
      <vt:lpstr>US National Park Service Management Policies: Appropriate Use </vt:lpstr>
      <vt:lpstr>US National Park Service Management Policies: Visitor USe </vt:lpstr>
      <vt:lpstr>US National Park Service Management Policies: Example of Visitor Use </vt:lpstr>
      <vt:lpstr>US National Park Service Management Policies: Special Events </vt:lpstr>
      <vt:lpstr>US National Park Service Management Policies: Facilities </vt:lpstr>
      <vt:lpstr>US National Park Service Management Policies: Facilities </vt:lpstr>
      <vt:lpstr>US National Park Service Management Policies: Transportation</vt:lpstr>
      <vt:lpstr>US National Park Service Management Policies: Roads </vt:lpstr>
      <vt:lpstr>US National Park Service Management Policies: Commercial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National Park Service Management Policies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Zhiquan Yang</cp:lastModifiedBy>
  <cp:revision>26</cp:revision>
  <dcterms:created xsi:type="dcterms:W3CDTF">2019-08-25T21:25:18Z</dcterms:created>
  <dcterms:modified xsi:type="dcterms:W3CDTF">2019-09-04T13:02:50Z</dcterms:modified>
</cp:coreProperties>
</file>