
<file path=[Content_Types].xml><?xml version="1.0" encoding="utf-8"?>
<Types xmlns="http://schemas.openxmlformats.org/package/2006/content-types">
  <Default Extension="bin"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664" r:id="rId1"/>
  </p:sldMasterIdLst>
  <p:notesMasterIdLst>
    <p:notesMasterId r:id="rId33"/>
  </p:notesMasterIdLst>
  <p:sldIdLst>
    <p:sldId id="258" r:id="rId2"/>
    <p:sldId id="259" r:id="rId3"/>
    <p:sldId id="310" r:id="rId4"/>
    <p:sldId id="265" r:id="rId5"/>
    <p:sldId id="266" r:id="rId6"/>
    <p:sldId id="264" r:id="rId7"/>
    <p:sldId id="304" r:id="rId8"/>
    <p:sldId id="294" r:id="rId9"/>
    <p:sldId id="268" r:id="rId10"/>
    <p:sldId id="276" r:id="rId11"/>
    <p:sldId id="315" r:id="rId12"/>
    <p:sldId id="260" r:id="rId13"/>
    <p:sldId id="314" r:id="rId14"/>
    <p:sldId id="282" r:id="rId15"/>
    <p:sldId id="283" r:id="rId16"/>
    <p:sldId id="296" r:id="rId17"/>
    <p:sldId id="298" r:id="rId18"/>
    <p:sldId id="284" r:id="rId19"/>
    <p:sldId id="270" r:id="rId20"/>
    <p:sldId id="301" r:id="rId21"/>
    <p:sldId id="286" r:id="rId22"/>
    <p:sldId id="287" r:id="rId23"/>
    <p:sldId id="295" r:id="rId24"/>
    <p:sldId id="302" r:id="rId25"/>
    <p:sldId id="316" r:id="rId26"/>
    <p:sldId id="272" r:id="rId27"/>
    <p:sldId id="303" r:id="rId28"/>
    <p:sldId id="313" r:id="rId29"/>
    <p:sldId id="311" r:id="rId30"/>
    <p:sldId id="312" r:id="rId31"/>
    <p:sldId id="29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5697" autoAdjust="0"/>
  </p:normalViewPr>
  <p:slideViewPr>
    <p:cSldViewPr snapToGrid="0">
      <p:cViewPr varScale="1">
        <p:scale>
          <a:sx n="73" d="100"/>
          <a:sy n="73" d="100"/>
        </p:scale>
        <p:origin x="845" y="72"/>
      </p:cViewPr>
      <p:guideLst>
        <p:guide orient="horz" pos="2160"/>
        <p:guide pos="3840"/>
      </p:guideLst>
    </p:cSldViewPr>
  </p:slideViewPr>
  <p:outlineViewPr>
    <p:cViewPr>
      <p:scale>
        <a:sx n="33" d="100"/>
        <a:sy n="33" d="100"/>
      </p:scale>
      <p:origin x="0" y="-1061"/>
    </p:cViewPr>
    <p:sldLst>
      <p:sld r:id="rId1" collapse="1"/>
    </p:sldLst>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9/8/2019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29355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213608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latin typeface="Arial" panose="020B0604020202020204" pitchFamily="34" charset="0"/>
              <a:cs typeface="Arial" panose="020B0604020202020204" pitchFamily="34" charset="0"/>
            </a:endParaRPr>
          </a:p>
          <a:p>
            <a:r>
              <a:rPr lang="en-CA" dirty="0"/>
              <a:t> </a:t>
            </a:r>
          </a:p>
        </p:txBody>
      </p:sp>
      <p:sp>
        <p:nvSpPr>
          <p:cNvPr id="4" name="Slide Number Placeholder 3"/>
          <p:cNvSpPr>
            <a:spLocks noGrp="1"/>
          </p:cNvSpPr>
          <p:nvPr>
            <p:ph type="sldNum" sz="quarter" idx="10"/>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231026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167759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250995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424689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AA15C9C-F020-47DC-9690-3AE3D3FF4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Calibri" panose="020F0502020204030204" pitchFamily="34" charset="0"/>
              </a:defRPr>
            </a:lvl1pPr>
            <a:lvl2pPr marL="742950" indent="-285750" defTabSz="925513">
              <a:spcBef>
                <a:spcPct val="30000"/>
              </a:spcBef>
              <a:defRPr sz="1200">
                <a:solidFill>
                  <a:schemeClr val="tx1"/>
                </a:solidFill>
                <a:latin typeface="Calibri" panose="020F0502020204030204" pitchFamily="34" charset="0"/>
              </a:defRPr>
            </a:lvl2pPr>
            <a:lvl3pPr marL="1143000" indent="-228600" defTabSz="925513">
              <a:spcBef>
                <a:spcPct val="30000"/>
              </a:spcBef>
              <a:defRPr sz="1200">
                <a:solidFill>
                  <a:schemeClr val="tx1"/>
                </a:solidFill>
                <a:latin typeface="Calibri" panose="020F0502020204030204" pitchFamily="34" charset="0"/>
              </a:defRPr>
            </a:lvl3pPr>
            <a:lvl4pPr marL="1600200" indent="-228600" defTabSz="925513">
              <a:spcBef>
                <a:spcPct val="30000"/>
              </a:spcBef>
              <a:defRPr sz="1200">
                <a:solidFill>
                  <a:schemeClr val="tx1"/>
                </a:solidFill>
                <a:latin typeface="Calibri" panose="020F0502020204030204" pitchFamily="34" charset="0"/>
              </a:defRPr>
            </a:lvl4pPr>
            <a:lvl5pPr marL="2057400" indent="-228600" defTabSz="925513">
              <a:spcBef>
                <a:spcPct val="30000"/>
              </a:spcBef>
              <a:defRPr sz="1200">
                <a:solidFill>
                  <a:schemeClr val="tx1"/>
                </a:solidFill>
                <a:latin typeface="Calibri" panose="020F0502020204030204" pitchFamily="34" charset="0"/>
              </a:defRPr>
            </a:lvl5pPr>
            <a:lvl6pPr marL="2514600" indent="-228600" defTabSz="9255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55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55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55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C9BF60-7626-4172-8E08-6A85B36C0766}" type="slidenum">
              <a:rPr lang="en-CA" altLang="en-US">
                <a:latin typeface="Times" panose="02020603050405020304" pitchFamily="18" charset="0"/>
              </a:rPr>
              <a:pPr>
                <a:spcBef>
                  <a:spcPct val="0"/>
                </a:spcBef>
              </a:pPr>
              <a:t>16</a:t>
            </a:fld>
            <a:endParaRPr lang="en-CA" altLang="en-US">
              <a:latin typeface="Times" panose="02020603050405020304" pitchFamily="18" charset="0"/>
            </a:endParaRPr>
          </a:p>
        </p:txBody>
      </p:sp>
      <p:sp>
        <p:nvSpPr>
          <p:cNvPr id="19459" name="Rectangle 2">
            <a:extLst>
              <a:ext uri="{FF2B5EF4-FFF2-40B4-BE49-F238E27FC236}">
                <a16:creationId xmlns:a16="http://schemas.microsoft.com/office/drawing/2014/main" id="{A6792548-DDA9-4A10-A9CF-B4EB7788DF61}"/>
              </a:ext>
            </a:extLst>
          </p:cNvPr>
          <p:cNvSpPr>
            <a:spLocks noGrp="1" noRot="1" noChangeAspect="1" noChangeArrowheads="1" noTextEdit="1"/>
          </p:cNvSpPr>
          <p:nvPr>
            <p:ph type="sldImg"/>
          </p:nvPr>
        </p:nvSpPr>
        <p:spPr bwMode="auto">
          <a:xfrm>
            <a:off x="406400" y="695325"/>
            <a:ext cx="6199188" cy="3487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A637D593-BABC-4746-A829-7F0AB8E54B9D}"/>
              </a:ext>
            </a:extLst>
          </p:cNvPr>
          <p:cNvSpPr>
            <a:spLocks noGrp="1" noChangeArrowheads="1"/>
          </p:cNvSpPr>
          <p:nvPr>
            <p:ph type="body" idx="1"/>
          </p:nvPr>
        </p:nvSpPr>
        <p:spPr bwMode="auto">
          <a:xfrm>
            <a:off x="936625" y="4400550"/>
            <a:ext cx="51371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p:txBody>
      </p:sp>
    </p:spTree>
    <p:extLst>
      <p:ext uri="{BB962C8B-B14F-4D97-AF65-F5344CB8AC3E}">
        <p14:creationId xmlns:p14="http://schemas.microsoft.com/office/powerpoint/2010/main" val="180687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239746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338948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9575" indent="-317500">
              <a:lnSpc>
                <a:spcPct val="110000"/>
              </a:lnSpc>
            </a:pPr>
            <a:endParaRPr lang="en-CA" sz="2100" dirty="0"/>
          </a:p>
        </p:txBody>
      </p:sp>
      <p:sp>
        <p:nvSpPr>
          <p:cNvPr id="4" name="Slide Number Placeholder 3"/>
          <p:cNvSpPr>
            <a:spLocks noGrp="1"/>
          </p:cNvSpPr>
          <p:nvPr>
            <p:ph type="sldNum" sz="quarter" idx="10"/>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34790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3458123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12702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168593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2844058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93748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391927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1357340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1698972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213939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30</a:t>
            </a:fld>
            <a:endParaRPr lang="en-US"/>
          </a:p>
        </p:txBody>
      </p:sp>
    </p:spTree>
    <p:extLst>
      <p:ext uri="{BB962C8B-B14F-4D97-AF65-F5344CB8AC3E}">
        <p14:creationId xmlns:p14="http://schemas.microsoft.com/office/powerpoint/2010/main" val="363070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323972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4588" indent="-228600">
              <a:defRPr>
                <a:solidFill>
                  <a:schemeClr val="tx1"/>
                </a:solidFill>
                <a:latin typeface="Arial" panose="020B0604020202020204" pitchFamily="34" charset="0"/>
                <a:cs typeface="Arial" panose="020B0604020202020204" pitchFamily="34" charset="0"/>
              </a:defRPr>
            </a:lvl3pPr>
            <a:lvl4pPr marL="1604963" indent="-228600">
              <a:defRPr>
                <a:solidFill>
                  <a:schemeClr val="tx1"/>
                </a:solidFill>
                <a:latin typeface="Arial" panose="020B0604020202020204" pitchFamily="34" charset="0"/>
                <a:cs typeface="Arial" panose="020B0604020202020204" pitchFamily="34" charset="0"/>
              </a:defRPr>
            </a:lvl4pPr>
            <a:lvl5pPr marL="2062163" indent="-228600">
              <a:defRPr>
                <a:solidFill>
                  <a:schemeClr val="tx1"/>
                </a:solidFill>
                <a:latin typeface="Arial" panose="020B0604020202020204" pitchFamily="34" charset="0"/>
                <a:cs typeface="Arial" panose="020B0604020202020204" pitchFamily="34" charset="0"/>
              </a:defRPr>
            </a:lvl5pPr>
            <a:lvl6pPr marL="2519363"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6563"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3763"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0963"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0E1F9A-9577-48C9-ABC5-D216FC6885E5}" type="slidenum">
              <a:rPr lang="en-US" smtClean="0">
                <a:latin typeface="Calibri" panose="020F0502020204030204" pitchFamily="34" charset="0"/>
              </a:rPr>
              <a:pPr/>
              <a:t>4</a:t>
            </a:fld>
            <a:endParaRPr lang="en-US">
              <a:latin typeface="Calibri" panose="020F0502020204030204" pitchFamily="34" charset="0"/>
            </a:endParaRPr>
          </a:p>
        </p:txBody>
      </p:sp>
    </p:spTree>
    <p:extLst>
      <p:ext uri="{BB962C8B-B14F-4D97-AF65-F5344CB8AC3E}">
        <p14:creationId xmlns:p14="http://schemas.microsoft.com/office/powerpoint/2010/main" val="17504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360235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134031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r>
              <a:rPr lang="en-CA" dirty="0"/>
              <a:t>Benefits of a systems plan for park establishment: </a:t>
            </a:r>
          </a:p>
          <a:p>
            <a:r>
              <a:rPr lang="en-CA" altLang="en-US" sz="1200" dirty="0">
                <a:latin typeface="Arial" panose="020B0604020202020204" pitchFamily="34" charset="0"/>
                <a:cs typeface="Arial" panose="020B0604020202020204" pitchFamily="34" charset="0"/>
              </a:rPr>
              <a:t>A science-based approach backed by policies</a:t>
            </a:r>
          </a:p>
          <a:p>
            <a:r>
              <a:rPr lang="en-CA" altLang="en-US" sz="1200" dirty="0">
                <a:latin typeface="Arial" panose="020B0604020202020204" pitchFamily="34" charset="0"/>
                <a:cs typeface="Arial" panose="020B0604020202020204" pitchFamily="34" charset="0"/>
              </a:rPr>
              <a:t>Easy to explain the goal</a:t>
            </a:r>
          </a:p>
          <a:p>
            <a:r>
              <a:rPr lang="en-CA" altLang="en-US" sz="1200" dirty="0">
                <a:latin typeface="Arial" panose="020B0604020202020204" pitchFamily="34" charset="0"/>
                <a:cs typeface="Arial" panose="020B0604020202020204" pitchFamily="34" charset="0"/>
              </a:rPr>
              <a:t>Easy to measure and report on progress</a:t>
            </a:r>
            <a:endParaRPr lang="en-CA" altLang="en-US" sz="1100" dirty="0">
              <a:latin typeface="Arial" panose="020B0604020202020204" pitchFamily="34" charset="0"/>
              <a:cs typeface="Arial" panose="020B0604020202020204" pitchFamily="34" charset="0"/>
            </a:endParaRPr>
          </a:p>
          <a:p>
            <a:r>
              <a:rPr lang="en-CA" altLang="en-US" sz="1200" dirty="0">
                <a:latin typeface="Arial" panose="020B0604020202020204" pitchFamily="34" charset="0"/>
                <a:cs typeface="Arial" panose="020B0604020202020204" pitchFamily="34" charset="0"/>
              </a:rPr>
              <a:t>Helps to set and maintain priorities</a:t>
            </a:r>
          </a:p>
          <a:p>
            <a:r>
              <a:rPr lang="en-CA" altLang="en-US" sz="1200" dirty="0">
                <a:latin typeface="Arial" panose="020B0604020202020204" pitchFamily="34" charset="0"/>
                <a:cs typeface="Arial" panose="020B0604020202020204" pitchFamily="34" charset="0"/>
              </a:rPr>
              <a:t>Flexibility within natural region: choose alternate</a:t>
            </a:r>
          </a:p>
          <a:p>
            <a:endParaRPr lang="en-CA" dirty="0"/>
          </a:p>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53644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166672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325869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3FC378C-F177-4BA2-BFE9-1C918A77DDB3}" type="datetime1">
              <a:rPr lang="en-US" smtClean="0"/>
              <a:t>9/8/2019</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494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4CA6-62FF-43B4-AF66-E60E4471CBBB}"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spTree>
    <p:extLst>
      <p:ext uri="{BB962C8B-B14F-4D97-AF65-F5344CB8AC3E}">
        <p14:creationId xmlns:p14="http://schemas.microsoft.com/office/powerpoint/2010/main" val="24566527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4CA6-62FF-43B4-AF66-E60E4471CBBB}"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spTree>
    <p:extLst>
      <p:ext uri="{BB962C8B-B14F-4D97-AF65-F5344CB8AC3E}">
        <p14:creationId xmlns:p14="http://schemas.microsoft.com/office/powerpoint/2010/main" val="31370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ll slides">
    <p:spTree>
      <p:nvGrpSpPr>
        <p:cNvPr id="1" name=""/>
        <p:cNvGrpSpPr/>
        <p:nvPr/>
      </p:nvGrpSpPr>
      <p:grpSpPr>
        <a:xfrm>
          <a:off x="0" y="0"/>
          <a:ext cx="0" cy="0"/>
          <a:chOff x="0" y="0"/>
          <a:chExt cx="0" cy="0"/>
        </a:xfrm>
      </p:grpSpPr>
      <p:sp>
        <p:nvSpPr>
          <p:cNvPr id="2" name="Title 1"/>
          <p:cNvSpPr>
            <a:spLocks noGrp="1"/>
          </p:cNvSpPr>
          <p:nvPr>
            <p:ph type="title"/>
          </p:nvPr>
        </p:nvSpPr>
        <p:spPr>
          <a:xfrm>
            <a:off x="246735" y="836712"/>
            <a:ext cx="11255404" cy="936104"/>
          </a:xfrm>
        </p:spPr>
        <p:txBody>
          <a:bodyPr>
            <a:noAutofit/>
          </a:bodyPr>
          <a:lstStyle>
            <a:lvl1pPr algn="ctr">
              <a:defRPr sz="4800" b="0" i="0">
                <a:solidFill>
                  <a:srgbClr val="FFFFFF"/>
                </a:solidFill>
                <a:effectLst/>
                <a:latin typeface="Helvetica 57 Condensed"/>
                <a:cs typeface="HelveticaNeue Condensed"/>
              </a:defRPr>
            </a:lvl1pPr>
          </a:lstStyle>
          <a:p>
            <a:r>
              <a:rPr lang="en-US"/>
              <a:t>Click to edit Master title style</a:t>
            </a:r>
            <a:endParaRPr lang="en-US" dirty="0"/>
          </a:p>
        </p:txBody>
      </p:sp>
      <p:sp>
        <p:nvSpPr>
          <p:cNvPr id="4" name="Subtitle 2"/>
          <p:cNvSpPr>
            <a:spLocks noGrp="1"/>
          </p:cNvSpPr>
          <p:nvPr>
            <p:ph type="subTitle" idx="1"/>
          </p:nvPr>
        </p:nvSpPr>
        <p:spPr>
          <a:xfrm>
            <a:off x="246735" y="1844824"/>
            <a:ext cx="11344029" cy="3384376"/>
          </a:xfrm>
        </p:spPr>
        <p:txBody>
          <a:bodyPr/>
          <a:lstStyle>
            <a:lvl1pPr marL="0" indent="0" algn="ctr">
              <a:buNone/>
              <a:defRPr b="0" i="0">
                <a:solidFill>
                  <a:schemeClr val="bg1"/>
                </a:solidFill>
                <a:latin typeface="Helvetica 57 Condensed"/>
                <a:cs typeface="HelveticaNeue LightCon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2940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B64C09-5407-49B1-B056-A6590A5EFE92}"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4CA6-62FF-43B4-AF66-E60E4471CBBB}"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spTree>
    <p:extLst>
      <p:ext uri="{BB962C8B-B14F-4D97-AF65-F5344CB8AC3E}">
        <p14:creationId xmlns:p14="http://schemas.microsoft.com/office/powerpoint/2010/main" val="357375551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A669C-0D65-4904-93E5-47FF839DE1F3}" type="datetime1">
              <a:rPr lang="en-US" smtClean="0"/>
              <a:t>9/8/2019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3998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A4CA6-62FF-43B4-AF66-E60E4471CBBB}" type="datetime1">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E1560-7126-406C-A531-3A398E8D0EEA}" type="slidenum">
              <a:rPr lang="en-US" smtClean="0"/>
              <a:t>‹#›</a:t>
            </a:fld>
            <a:endParaRPr lang="en-US"/>
          </a:p>
        </p:txBody>
      </p:sp>
    </p:spTree>
    <p:extLst>
      <p:ext uri="{BB962C8B-B14F-4D97-AF65-F5344CB8AC3E}">
        <p14:creationId xmlns:p14="http://schemas.microsoft.com/office/powerpoint/2010/main" val="15552436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EA4CA6-62FF-43B4-AF66-E60E4471CBBB}" type="datetime1">
              <a:rPr lang="en-US" smtClean="0"/>
              <a:t>9/8/2019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E1560-7126-406C-A531-3A398E8D0EEA}" type="slidenum">
              <a:rPr lang="en-US" smtClean="0"/>
              <a:t>‹#›</a:t>
            </a:fld>
            <a:endParaRPr lang="en-US"/>
          </a:p>
        </p:txBody>
      </p:sp>
    </p:spTree>
    <p:extLst>
      <p:ext uri="{BB962C8B-B14F-4D97-AF65-F5344CB8AC3E}">
        <p14:creationId xmlns:p14="http://schemas.microsoft.com/office/powerpoint/2010/main" val="1195656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7462DC-3DA0-4A20-A577-E6D0E1330564}" type="datetime1">
              <a:rPr lang="en-US" smtClean="0"/>
              <a:t>9/8/2019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5077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3F3FF-23F6-4F1A-A899-FB81E7A79DAF}" type="datetime1">
              <a:rPr lang="en-US" smtClean="0"/>
              <a:t>9/8/2019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5996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CEA4CA6-62FF-43B4-AF66-E60E4471CBBB}" type="datetime1">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26930093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A975F99-741B-4C87-A11A-88F3DEE4976F}" type="datetime1">
              <a:rPr lang="en-US" smtClean="0"/>
              <a:t>9/8/2019</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A7A6979-0714-4377-B894-6BE4C2D6E202}" type="slidenum">
              <a:rPr lang="en-US" smtClean="0"/>
              <a:t>‹#›</a:t>
            </a:fld>
            <a:endParaRPr lang="en-US" dirty="0"/>
          </a:p>
        </p:txBody>
      </p:sp>
    </p:spTree>
    <p:extLst>
      <p:ext uri="{BB962C8B-B14F-4D97-AF65-F5344CB8AC3E}">
        <p14:creationId xmlns:p14="http://schemas.microsoft.com/office/powerpoint/2010/main" val="409560381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CEA4CA6-62FF-43B4-AF66-E60E4471CBBB}" type="datetime1">
              <a:rPr lang="en-US" smtClean="0"/>
              <a:t>9/8/2019</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2819237483"/>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676" r:id="rId12"/>
    <p:sldLayoutId id="2147483709" r:id="rId13"/>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bin"/></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25403" y="2433145"/>
            <a:ext cx="4141079" cy="1754326"/>
          </a:xfrm>
        </p:spPr>
        <p:txBody>
          <a:bodyPr>
            <a:normAutofit/>
          </a:bodyPr>
          <a:lstStyle/>
          <a:p>
            <a:pPr>
              <a:lnSpc>
                <a:spcPct val="90000"/>
              </a:lnSpc>
            </a:pPr>
            <a:r>
              <a:rPr lang="en-CA" sz="1800" i="1" dirty="0">
                <a:latin typeface="Tw Cen MT" panose="020B0602020104020603" pitchFamily="34" charset="0"/>
                <a:cs typeface="Arial" panose="020B0604020202020204" pitchFamily="34" charset="0"/>
              </a:rPr>
              <a:t>Michael Wong, (formerly) Executive Director, Ecological Integrity, Parks Canada</a:t>
            </a:r>
          </a:p>
          <a:p>
            <a:pPr>
              <a:lnSpc>
                <a:spcPct val="90000"/>
              </a:lnSpc>
            </a:pPr>
            <a:r>
              <a:rPr lang="en-CA" sz="1800" i="1" dirty="0">
                <a:latin typeface="Tw Cen MT" panose="020B0602020104020603" pitchFamily="34" charset="0"/>
                <a:cs typeface="Arial" panose="020B0604020202020204" pitchFamily="34" charset="0"/>
              </a:rPr>
              <a:t>Regional Chair for North America, World Commission on Protected Areas, International Union for the Conservation of Nature (IUCN)</a:t>
            </a:r>
          </a:p>
        </p:txBody>
      </p:sp>
      <p:sp>
        <p:nvSpPr>
          <p:cNvPr id="6" name="Rectangle 5">
            <a:extLst>
              <a:ext uri="{FF2B5EF4-FFF2-40B4-BE49-F238E27FC236}">
                <a16:creationId xmlns:a16="http://schemas.microsoft.com/office/drawing/2014/main" id="{8A439E6F-A46F-444A-8E66-8C1FD3188116}"/>
              </a:ext>
            </a:extLst>
          </p:cNvPr>
          <p:cNvSpPr/>
          <p:nvPr/>
        </p:nvSpPr>
        <p:spPr>
          <a:xfrm>
            <a:off x="7525404" y="294289"/>
            <a:ext cx="4423492" cy="1938992"/>
          </a:xfrm>
          <a:prstGeom prst="rect">
            <a:avLst/>
          </a:prstGeom>
        </p:spPr>
        <p:txBody>
          <a:bodyPr wrap="square">
            <a:spAutoFit/>
          </a:bodyPr>
          <a:lstStyle/>
          <a:p>
            <a:r>
              <a:rPr lang="en-US" sz="4000" b="1" i="1" dirty="0">
                <a:latin typeface="Tw Cen MT" panose="020B0602020104020603" pitchFamily="34" charset="0"/>
                <a:cs typeface="Calibri" panose="020F0502020204030204" pitchFamily="34" charset="0"/>
              </a:rPr>
              <a:t>Establishing and Managing Canada’s Protected Areas </a:t>
            </a:r>
            <a:endParaRPr lang="en-CA" sz="4000" b="1" i="1" dirty="0">
              <a:latin typeface="Tw Cen MT" panose="020B0602020104020603" pitchFamily="34" charset="0"/>
              <a:cs typeface="Calibri" panose="020F0502020204030204" pitchFamily="34" charset="0"/>
            </a:endParaRPr>
          </a:p>
        </p:txBody>
      </p:sp>
      <p:sp>
        <p:nvSpPr>
          <p:cNvPr id="2" name="TextBox 1">
            <a:extLst>
              <a:ext uri="{FF2B5EF4-FFF2-40B4-BE49-F238E27FC236}">
                <a16:creationId xmlns:a16="http://schemas.microsoft.com/office/drawing/2014/main" id="{C4E8A18D-F74C-4DFE-83E9-BF37ED206653}"/>
              </a:ext>
            </a:extLst>
          </p:cNvPr>
          <p:cNvSpPr txBox="1"/>
          <p:nvPr/>
        </p:nvSpPr>
        <p:spPr>
          <a:xfrm>
            <a:off x="7525403" y="4424855"/>
            <a:ext cx="4423496" cy="1200329"/>
          </a:xfrm>
          <a:prstGeom prst="rect">
            <a:avLst/>
          </a:prstGeom>
          <a:noFill/>
        </p:spPr>
        <p:txBody>
          <a:bodyPr wrap="square" rtlCol="0">
            <a:spAutoFit/>
          </a:bodyPr>
          <a:lstStyle/>
          <a:p>
            <a:r>
              <a:rPr lang="en-US" i="1" dirty="0">
                <a:latin typeface="Tw Cen MT" panose="020B0602020104020603" pitchFamily="34" charset="0"/>
                <a:cs typeface="Arial" panose="020B0604020202020204" pitchFamily="34" charset="0"/>
              </a:rPr>
              <a:t>National Park Administration Training Program</a:t>
            </a:r>
          </a:p>
          <a:p>
            <a:r>
              <a:rPr lang="en-US" i="1" dirty="0">
                <a:latin typeface="Tw Cen MT" panose="020B0602020104020603" pitchFamily="34" charset="0"/>
                <a:cs typeface="Arial" panose="020B0604020202020204" pitchFamily="34" charset="0"/>
              </a:rPr>
              <a:t>University of California, Berkeley</a:t>
            </a:r>
          </a:p>
          <a:p>
            <a:r>
              <a:rPr lang="en-US" i="1" dirty="0">
                <a:latin typeface="Tw Cen MT" panose="020B0602020104020603" pitchFamily="34" charset="0"/>
                <a:cs typeface="Arial" panose="020B0604020202020204" pitchFamily="34" charset="0"/>
              </a:rPr>
              <a:t>Institute for Parks, People and Biodiversity</a:t>
            </a:r>
          </a:p>
          <a:p>
            <a:r>
              <a:rPr lang="en-US" i="1" dirty="0">
                <a:latin typeface="Tw Cen MT" panose="020B0602020104020603" pitchFamily="34" charset="0"/>
                <a:cs typeface="Arial" panose="020B0604020202020204" pitchFamily="34" charset="0"/>
              </a:rPr>
              <a:t>September 10, 2019</a:t>
            </a:r>
          </a:p>
        </p:txBody>
      </p:sp>
      <p:pic>
        <p:nvPicPr>
          <p:cNvPr id="7" name="Picture 6">
            <a:extLst>
              <a:ext uri="{FF2B5EF4-FFF2-40B4-BE49-F238E27FC236}">
                <a16:creationId xmlns:a16="http://schemas.microsoft.com/office/drawing/2014/main" id="{580B9B9B-79E0-4369-857D-0056A614CA3B}"/>
              </a:ext>
            </a:extLst>
          </p:cNvPr>
          <p:cNvPicPr>
            <a:picLocks noChangeAspect="1"/>
          </p:cNvPicPr>
          <p:nvPr/>
        </p:nvPicPr>
        <p:blipFill>
          <a:blip r:embed="rId4"/>
          <a:stretch>
            <a:fillRect/>
          </a:stretch>
        </p:blipFill>
        <p:spPr>
          <a:xfrm>
            <a:off x="190002" y="462455"/>
            <a:ext cx="7046752" cy="6053959"/>
          </a:xfrm>
          <a:prstGeom prst="rect">
            <a:avLst/>
          </a:prstGeom>
        </p:spPr>
      </p:pic>
    </p:spTree>
    <p:extLst>
      <p:ext uri="{BB962C8B-B14F-4D97-AF65-F5344CB8AC3E}">
        <p14:creationId xmlns:p14="http://schemas.microsoft.com/office/powerpoint/2010/main" val="127830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3223-79B1-447E-99B4-FADC5D3C29C2}"/>
              </a:ext>
            </a:extLst>
          </p:cNvPr>
          <p:cNvSpPr>
            <a:spLocks noGrp="1"/>
          </p:cNvSpPr>
          <p:nvPr>
            <p:ph type="title"/>
          </p:nvPr>
        </p:nvSpPr>
        <p:spPr>
          <a:xfrm>
            <a:off x="7556938" y="1040524"/>
            <a:ext cx="4130565" cy="2489043"/>
          </a:xfrm>
        </p:spPr>
        <p:txBody>
          <a:bodyPr vert="horz" lIns="91440" tIns="45720" rIns="91440" bIns="45720" rtlCol="0" anchor="b" anchorCtr="1">
            <a:normAutofit/>
          </a:bodyPr>
          <a:lstStyle/>
          <a:p>
            <a:pPr>
              <a:lnSpc>
                <a:spcPct val="90000"/>
              </a:lnSpc>
            </a:pPr>
            <a:r>
              <a:rPr lang="en-US" sz="4400" b="1" i="1" dirty="0">
                <a:solidFill>
                  <a:schemeClr val="tx1"/>
                </a:solidFill>
                <a:latin typeface="Calibri" panose="020F0502020204030204" pitchFamily="34" charset="0"/>
                <a:cs typeface="Calibri" panose="020F0502020204030204" pitchFamily="34" charset="0"/>
              </a:rPr>
              <a:t>Managing Canada’s National Parks</a:t>
            </a:r>
          </a:p>
        </p:txBody>
      </p:sp>
      <p:pic>
        <p:nvPicPr>
          <p:cNvPr id="8" name="Picture 7" descr="A screenshot of a social media post&#10;&#10;Description generated with very high confidence">
            <a:extLst>
              <a:ext uri="{FF2B5EF4-FFF2-40B4-BE49-F238E27FC236}">
                <a16:creationId xmlns:a16="http://schemas.microsoft.com/office/drawing/2014/main" id="{9C911755-608C-49B2-8D21-2326B05198CA}"/>
              </a:ext>
            </a:extLst>
          </p:cNvPr>
          <p:cNvPicPr>
            <a:picLocks noChangeAspect="1"/>
          </p:cNvPicPr>
          <p:nvPr/>
        </p:nvPicPr>
        <p:blipFill>
          <a:blip r:embed="rId4"/>
          <a:stretch>
            <a:fillRect/>
          </a:stretch>
        </p:blipFill>
        <p:spPr>
          <a:xfrm>
            <a:off x="780262" y="1040524"/>
            <a:ext cx="3214875" cy="4857528"/>
          </a:xfrm>
          <a:prstGeom prst="rect">
            <a:avLst/>
          </a:prstGeom>
          <a:effectLst/>
        </p:spPr>
      </p:pic>
      <p:pic>
        <p:nvPicPr>
          <p:cNvPr id="3" name="Picture 2" descr="A polar bear in a body of water&#10;&#10;Description generated with very high confidence">
            <a:extLst>
              <a:ext uri="{FF2B5EF4-FFF2-40B4-BE49-F238E27FC236}">
                <a16:creationId xmlns:a16="http://schemas.microsoft.com/office/drawing/2014/main" id="{80651D29-20D6-4C32-B72A-B1DF80B6595C}"/>
              </a:ext>
            </a:extLst>
          </p:cNvPr>
          <p:cNvPicPr>
            <a:picLocks noChangeAspect="1"/>
          </p:cNvPicPr>
          <p:nvPr/>
        </p:nvPicPr>
        <p:blipFill rotWithShape="1">
          <a:blip r:embed="rId5">
            <a:extLst>
              <a:ext uri="{28A0092B-C50C-407E-A947-70E740481C1C}">
                <a14:useLocalDpi xmlns:a14="http://schemas.microsoft.com/office/drawing/2010/main" val="0"/>
              </a:ext>
            </a:extLst>
          </a:blip>
          <a:srcRect r="17659" b="3"/>
          <a:stretch/>
        </p:blipFill>
        <p:spPr>
          <a:xfrm>
            <a:off x="4244716" y="1040524"/>
            <a:ext cx="2836659" cy="2290865"/>
          </a:xfrm>
          <a:prstGeom prst="rect">
            <a:avLst/>
          </a:prstGeom>
          <a:effectLst/>
        </p:spPr>
      </p:pic>
      <p:pic>
        <p:nvPicPr>
          <p:cNvPr id="4" name="Picture 3" descr="A tree in a forest&#10;&#10;Description generated with high confidence">
            <a:extLst>
              <a:ext uri="{FF2B5EF4-FFF2-40B4-BE49-F238E27FC236}">
                <a16:creationId xmlns:a16="http://schemas.microsoft.com/office/drawing/2014/main" id="{D7627CA4-A503-4022-A0FD-36A58FAA5C7E}"/>
              </a:ext>
            </a:extLst>
          </p:cNvPr>
          <p:cNvPicPr>
            <a:picLocks noChangeAspect="1"/>
          </p:cNvPicPr>
          <p:nvPr/>
        </p:nvPicPr>
        <p:blipFill rotWithShape="1">
          <a:blip r:embed="rId6">
            <a:extLst>
              <a:ext uri="{28A0092B-C50C-407E-A947-70E740481C1C}">
                <a14:useLocalDpi xmlns:a14="http://schemas.microsoft.com/office/drawing/2010/main" val="0"/>
              </a:ext>
            </a:extLst>
          </a:blip>
          <a:srcRect l="16477" r="12322" b="-2"/>
          <a:stretch/>
        </p:blipFill>
        <p:spPr>
          <a:xfrm>
            <a:off x="4244709" y="3529567"/>
            <a:ext cx="2932786" cy="2368485"/>
          </a:xfrm>
          <a:prstGeom prst="rect">
            <a:avLst/>
          </a:prstGeom>
          <a:effectLst/>
        </p:spPr>
      </p:pic>
    </p:spTree>
    <p:extLst>
      <p:ext uri="{BB962C8B-B14F-4D97-AF65-F5344CB8AC3E}">
        <p14:creationId xmlns:p14="http://schemas.microsoft.com/office/powerpoint/2010/main" val="198194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C7699994-F930-4BD1-804C-3E97736C3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05E3040-CB0E-4155-9346-CDC038759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B07E2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n animal&#10;&#10;Description automatically generated">
            <a:extLst>
              <a:ext uri="{FF2B5EF4-FFF2-40B4-BE49-F238E27FC236}">
                <a16:creationId xmlns:a16="http://schemas.microsoft.com/office/drawing/2014/main" id="{DB6BBBB8-1A17-4DBD-AA49-C4224282E20F}"/>
              </a:ext>
            </a:extLst>
          </p:cNvPr>
          <p:cNvPicPr>
            <a:picLocks noChangeAspect="1"/>
          </p:cNvPicPr>
          <p:nvPr/>
        </p:nvPicPr>
        <p:blipFill rotWithShape="1">
          <a:blip r:embed="rId2"/>
          <a:srcRect t="3317" r="1" b="5863"/>
          <a:stretch/>
        </p:blipFill>
        <p:spPr>
          <a:xfrm>
            <a:off x="643467" y="643467"/>
            <a:ext cx="10905066" cy="5571066"/>
          </a:xfrm>
          <a:prstGeom prst="rect">
            <a:avLst/>
          </a:prstGeom>
        </p:spPr>
      </p:pic>
    </p:spTree>
    <p:extLst>
      <p:ext uri="{BB962C8B-B14F-4D97-AF65-F5344CB8AC3E}">
        <p14:creationId xmlns:p14="http://schemas.microsoft.com/office/powerpoint/2010/main" val="287749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Wkg-NP-Legislation\MANAGEMENT PLANNING\GUIDE TO MANAGEMENT PLANNING - Documents-procédures\GUIDES - Texts - Documents\Guide 2007\Figures\October Mgt Cycle 2(e).jpg">
            <a:extLst>
              <a:ext uri="{FF2B5EF4-FFF2-40B4-BE49-F238E27FC236}">
                <a16:creationId xmlns:a16="http://schemas.microsoft.com/office/drawing/2014/main" id="{83F9005D-1CDE-4536-BD7E-98F603F1F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909391" y="0"/>
            <a:ext cx="8282609"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Banff NP-Canadian Rocky Mountain Parks, Alberta and British Columbia-09.93.03.09(10).tif">
            <a:extLst>
              <a:ext uri="{FF2B5EF4-FFF2-40B4-BE49-F238E27FC236}">
                <a16:creationId xmlns:a16="http://schemas.microsoft.com/office/drawing/2014/main" id="{CF0CF582-6AB1-49FB-8870-8E4A9A72D832}"/>
              </a:ext>
            </a:extLst>
          </p:cNvPr>
          <p:cNvPicPr>
            <a:picLocks noChangeAspect="1" noChangeArrowheads="1"/>
          </p:cNvPicPr>
          <p:nvPr/>
        </p:nvPicPr>
        <p:blipFill>
          <a:blip r:embed="rId4"/>
          <a:srcRect/>
          <a:stretch>
            <a:fillRect/>
          </a:stretch>
        </p:blipFill>
        <p:spPr bwMode="auto">
          <a:xfrm>
            <a:off x="22020" y="3856383"/>
            <a:ext cx="3887371" cy="3001617"/>
          </a:xfrm>
          <a:prstGeom prst="rect">
            <a:avLst/>
          </a:prstGeom>
          <a:noFill/>
          <a:ln w="9525">
            <a:noFill/>
            <a:miter lim="800000"/>
            <a:headEnd/>
            <a:tailEnd/>
          </a:ln>
        </p:spPr>
      </p:pic>
      <p:sp>
        <p:nvSpPr>
          <p:cNvPr id="2" name="Rectangle 1">
            <a:extLst>
              <a:ext uri="{FF2B5EF4-FFF2-40B4-BE49-F238E27FC236}">
                <a16:creationId xmlns:a16="http://schemas.microsoft.com/office/drawing/2014/main" id="{02DD1E17-A611-4A39-BC00-4DE05224A4DF}"/>
              </a:ext>
            </a:extLst>
          </p:cNvPr>
          <p:cNvSpPr/>
          <p:nvPr/>
        </p:nvSpPr>
        <p:spPr>
          <a:xfrm>
            <a:off x="207818" y="176645"/>
            <a:ext cx="3605646" cy="3139321"/>
          </a:xfrm>
          <a:prstGeom prst="rect">
            <a:avLst/>
          </a:prstGeom>
        </p:spPr>
        <p:txBody>
          <a:bodyPr wrap="square">
            <a:spAutoFit/>
          </a:bodyPr>
          <a:lstStyle/>
          <a:p>
            <a:r>
              <a:rPr lang="en-CA" dirty="0">
                <a:latin typeface="Arial" panose="020B0604020202020204" pitchFamily="34" charset="0"/>
                <a:cs typeface="Arial" panose="020B0604020202020204" pitchFamily="34" charset="0"/>
              </a:rPr>
              <a:t>Management plan to be written within 5 years of the establishment of the national park</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Management plans to be tabled by the Minister in Parliament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 </a:t>
            </a:r>
          </a:p>
          <a:p>
            <a:r>
              <a:rPr lang="en-CA" dirty="0">
                <a:latin typeface="Arial" panose="020B0604020202020204" pitchFamily="34" charset="0"/>
                <a:cs typeface="Arial" panose="020B0604020202020204" pitchFamily="34" charset="0"/>
              </a:rPr>
              <a:t>Must provide opportunities for consultation with Aboriginal communities and the public</a:t>
            </a:r>
          </a:p>
        </p:txBody>
      </p:sp>
    </p:spTree>
    <p:extLst>
      <p:ext uri="{BB962C8B-B14F-4D97-AF65-F5344CB8AC3E}">
        <p14:creationId xmlns:p14="http://schemas.microsoft.com/office/powerpoint/2010/main" val="325741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1AB4-B8F9-4493-A7C4-1E350ED7818D}"/>
              </a:ext>
            </a:extLst>
          </p:cNvPr>
          <p:cNvSpPr>
            <a:spLocks noGrp="1"/>
          </p:cNvSpPr>
          <p:nvPr>
            <p:ph type="title"/>
          </p:nvPr>
        </p:nvSpPr>
        <p:spPr>
          <a:xfrm>
            <a:off x="706299" y="639763"/>
            <a:ext cx="3865701" cy="3091409"/>
          </a:xfrm>
        </p:spPr>
        <p:txBody>
          <a:bodyPr>
            <a:normAutofit/>
          </a:bodyPr>
          <a:lstStyle/>
          <a:p>
            <a:r>
              <a:rPr lang="en-US" sz="4400" b="1" i="1" dirty="0">
                <a:latin typeface="Tw Cen MT" panose="020B0602020104020603" pitchFamily="34" charset="0"/>
                <a:cs typeface="Calibri" panose="020F0502020204030204" pitchFamily="34" charset="0"/>
              </a:rPr>
              <a:t>Legal Definition: Ecological Integrity</a:t>
            </a:r>
            <a:endParaRPr lang="en-CA" sz="4400" b="1" i="1" dirty="0">
              <a:latin typeface="Tw Cen MT" panose="020B0602020104020603"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DD6512A-26DC-460D-BD61-ADB9A19C5C95}"/>
              </a:ext>
            </a:extLst>
          </p:cNvPr>
          <p:cNvSpPr>
            <a:spLocks noGrp="1"/>
          </p:cNvSpPr>
          <p:nvPr>
            <p:ph idx="1"/>
          </p:nvPr>
        </p:nvSpPr>
        <p:spPr>
          <a:xfrm>
            <a:off x="5288349" y="639764"/>
            <a:ext cx="5463734" cy="2429257"/>
          </a:xfrm>
        </p:spPr>
        <p:txBody>
          <a:bodyPr anchor="ctr">
            <a:normAutofit/>
          </a:bodyPr>
          <a:lstStyle/>
          <a:p>
            <a:r>
              <a:rPr lang="en-CA" dirty="0">
                <a:solidFill>
                  <a:schemeClr val="accent1"/>
                </a:solidFill>
                <a:latin typeface="Tw Cen MT" panose="020B0602020104020603" pitchFamily="34" charset="0"/>
                <a:cs typeface="Calibri" panose="020F0502020204030204" pitchFamily="34" charset="0"/>
              </a:rPr>
              <a:t>"…a condition that is determined to be characteristic of its natural region and likely to persist, including abiotic components and the composition and abundance of native species and biological communities, rates of change and supporting processes.“ </a:t>
            </a:r>
          </a:p>
        </p:txBody>
      </p:sp>
      <p:sp>
        <p:nvSpPr>
          <p:cNvPr id="4" name="TextBox 3">
            <a:extLst>
              <a:ext uri="{FF2B5EF4-FFF2-40B4-BE49-F238E27FC236}">
                <a16:creationId xmlns:a16="http://schemas.microsoft.com/office/drawing/2014/main" id="{5246B6DB-B16C-407E-B568-6E6BD8F6BE97}"/>
              </a:ext>
            </a:extLst>
          </p:cNvPr>
          <p:cNvSpPr txBox="1"/>
          <p:nvPr/>
        </p:nvSpPr>
        <p:spPr>
          <a:xfrm>
            <a:off x="5288349" y="3237186"/>
            <a:ext cx="6142032" cy="2308324"/>
          </a:xfrm>
          <a:prstGeom prst="rect">
            <a:avLst/>
          </a:prstGeom>
          <a:noFill/>
        </p:spPr>
        <p:txBody>
          <a:bodyPr wrap="square" rtlCol="0">
            <a:spAutoFit/>
          </a:bodyPr>
          <a:lstStyle/>
          <a:p>
            <a:r>
              <a:rPr lang="en-CA" sz="2400" b="1" dirty="0">
                <a:solidFill>
                  <a:schemeClr val="accent1"/>
                </a:solidFill>
                <a:latin typeface="Tw Cen MT" panose="020B0602020104020603" pitchFamily="34" charset="0"/>
              </a:rPr>
              <a:t>Management by Minister</a:t>
            </a:r>
          </a:p>
          <a:p>
            <a:r>
              <a:rPr lang="en-CA" sz="2400" b="1" dirty="0">
                <a:solidFill>
                  <a:schemeClr val="accent1"/>
                </a:solidFill>
                <a:latin typeface="Tw Cen MT" panose="020B0602020104020603" pitchFamily="34" charset="0"/>
              </a:rPr>
              <a:t>(2)</a:t>
            </a:r>
            <a:r>
              <a:rPr lang="en-CA" sz="2400" dirty="0">
                <a:solidFill>
                  <a:schemeClr val="accent1"/>
                </a:solidFill>
                <a:latin typeface="Tw Cen MT" panose="020B0602020104020603" pitchFamily="34" charset="0"/>
              </a:rPr>
              <a:t> Maintenance or restoration of ecological integrity, through the protection of natural resources and natural processes, </a:t>
            </a:r>
            <a:r>
              <a:rPr lang="en-CA" sz="2400" b="1" i="1" u="sng" dirty="0">
                <a:solidFill>
                  <a:schemeClr val="accent1"/>
                </a:solidFill>
                <a:latin typeface="Tw Cen MT" panose="020B0602020104020603" pitchFamily="34" charset="0"/>
              </a:rPr>
              <a:t>shall be the first priority of the Minister </a:t>
            </a:r>
            <a:r>
              <a:rPr lang="en-CA" sz="2400" dirty="0">
                <a:solidFill>
                  <a:schemeClr val="accent1"/>
                </a:solidFill>
                <a:latin typeface="Tw Cen MT" panose="020B0602020104020603" pitchFamily="34" charset="0"/>
              </a:rPr>
              <a:t>when considering all aspects of the management of parks.</a:t>
            </a:r>
          </a:p>
        </p:txBody>
      </p:sp>
    </p:spTree>
    <p:extLst>
      <p:ext uri="{BB962C8B-B14F-4D97-AF65-F5344CB8AC3E}">
        <p14:creationId xmlns:p14="http://schemas.microsoft.com/office/powerpoint/2010/main" val="271200476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8D6B-DD1F-4B85-96D4-B1B07FBED901}"/>
              </a:ext>
            </a:extLst>
          </p:cNvPr>
          <p:cNvSpPr>
            <a:spLocks noGrp="1"/>
          </p:cNvSpPr>
          <p:nvPr>
            <p:ph type="title"/>
          </p:nvPr>
        </p:nvSpPr>
        <p:spPr>
          <a:xfrm>
            <a:off x="7861738" y="294291"/>
            <a:ext cx="3468414" cy="1660633"/>
          </a:xfrm>
        </p:spPr>
        <p:txBody>
          <a:bodyPr vert="horz" lIns="91440" tIns="45720" rIns="91440" bIns="45720" rtlCol="0" anchor="t">
            <a:normAutofit/>
          </a:bodyPr>
          <a:lstStyle/>
          <a:p>
            <a:pPr>
              <a:lnSpc>
                <a:spcPct val="90000"/>
              </a:lnSpc>
            </a:pPr>
            <a:r>
              <a:rPr lang="en-US" sz="3600" b="1" i="1" dirty="0">
                <a:solidFill>
                  <a:schemeClr val="tx1"/>
                </a:solidFill>
                <a:latin typeface="Calibri" panose="020F0502020204030204" pitchFamily="34" charset="0"/>
                <a:cs typeface="Calibri" panose="020F0502020204030204" pitchFamily="34" charset="0"/>
              </a:rPr>
              <a:t>Ecological Integrity is the First Priority</a:t>
            </a:r>
          </a:p>
        </p:txBody>
      </p:sp>
      <p:sp>
        <p:nvSpPr>
          <p:cNvPr id="3" name="Content Placeholder 2">
            <a:extLst>
              <a:ext uri="{FF2B5EF4-FFF2-40B4-BE49-F238E27FC236}">
                <a16:creationId xmlns:a16="http://schemas.microsoft.com/office/drawing/2014/main" id="{D1732A7E-6011-44FB-9DEB-5E93DC3E779B}"/>
              </a:ext>
            </a:extLst>
          </p:cNvPr>
          <p:cNvSpPr>
            <a:spLocks noGrp="1"/>
          </p:cNvSpPr>
          <p:nvPr>
            <p:ph idx="1"/>
          </p:nvPr>
        </p:nvSpPr>
        <p:spPr>
          <a:xfrm>
            <a:off x="7630510" y="2322785"/>
            <a:ext cx="4422944" cy="4358569"/>
          </a:xfrm>
        </p:spPr>
        <p:txBody>
          <a:bodyPr vert="horz" lIns="91440" tIns="45720" rIns="91440" bIns="45720" rtlCol="0">
            <a:noAutofit/>
          </a:bodyPr>
          <a:lstStyle/>
          <a:p>
            <a:pPr>
              <a:lnSpc>
                <a:spcPct val="90000"/>
              </a:lnSpc>
            </a:pPr>
            <a:r>
              <a:rPr lang="en-US" sz="2400" u="sng" dirty="0">
                <a:latin typeface="Calibri" panose="020F0502020204030204" pitchFamily="34" charset="0"/>
                <a:cs typeface="Calibri" panose="020F0502020204030204" pitchFamily="34" charset="0"/>
              </a:rPr>
              <a:t>Goal</a:t>
            </a:r>
            <a:r>
              <a:rPr lang="en-US" sz="2400" dirty="0">
                <a:latin typeface="Calibri" panose="020F0502020204030204" pitchFamily="34" charset="0"/>
                <a:cs typeface="Calibri" panose="020F0502020204030204" pitchFamily="34" charset="0"/>
              </a:rPr>
              <a:t>: </a:t>
            </a:r>
          </a:p>
          <a:p>
            <a:pPr lvl="1">
              <a:lnSpc>
                <a:spcPct val="90000"/>
              </a:lnSpc>
            </a:pPr>
            <a:r>
              <a:rPr lang="en-US" sz="2400" dirty="0">
                <a:latin typeface="Calibri" panose="020F0502020204030204" pitchFamily="34" charset="0"/>
                <a:cs typeface="Calibri" panose="020F0502020204030204" pitchFamily="34" charset="0"/>
              </a:rPr>
              <a:t>Management actions result in improvements in ecological integrity indicators of national parks </a:t>
            </a:r>
          </a:p>
          <a:p>
            <a:pPr>
              <a:lnSpc>
                <a:spcPct val="90000"/>
              </a:lnSpc>
            </a:pPr>
            <a:r>
              <a:rPr lang="en-US" sz="2400" u="sng" dirty="0">
                <a:latin typeface="Calibri" panose="020F0502020204030204" pitchFamily="34" charset="0"/>
                <a:cs typeface="Calibri" panose="020F0502020204030204" pitchFamily="34" charset="0"/>
              </a:rPr>
              <a:t>Expected Result</a:t>
            </a:r>
            <a:r>
              <a:rPr lang="en-US" sz="2400" dirty="0">
                <a:latin typeface="Calibri" panose="020F0502020204030204" pitchFamily="34" charset="0"/>
                <a:cs typeface="Calibri" panose="020F0502020204030204" pitchFamily="34" charset="0"/>
              </a:rPr>
              <a:t>: </a:t>
            </a:r>
          </a:p>
          <a:p>
            <a:pPr lvl="1">
              <a:lnSpc>
                <a:spcPct val="90000"/>
              </a:lnSpc>
            </a:pPr>
            <a:r>
              <a:rPr lang="en-US" sz="2400" dirty="0">
                <a:latin typeface="Calibri" panose="020F0502020204030204" pitchFamily="34" charset="0"/>
                <a:cs typeface="Calibri" panose="020F0502020204030204" pitchFamily="34" charset="0"/>
              </a:rPr>
              <a:t>Percentage of ecological integrity indicators in national park is maintained or improved.</a:t>
            </a:r>
          </a:p>
        </p:txBody>
      </p:sp>
      <p:pic>
        <p:nvPicPr>
          <p:cNvPr id="5" name="Picture 4" descr="A black bear walking through a forest&#10;&#10;Description generated with very high confidence">
            <a:extLst>
              <a:ext uri="{FF2B5EF4-FFF2-40B4-BE49-F238E27FC236}">
                <a16:creationId xmlns:a16="http://schemas.microsoft.com/office/drawing/2014/main" id="{819FD613-3BAA-4266-9B3B-F6205272FBFD}"/>
              </a:ext>
            </a:extLst>
          </p:cNvPr>
          <p:cNvPicPr>
            <a:picLocks noChangeAspect="1"/>
          </p:cNvPicPr>
          <p:nvPr/>
        </p:nvPicPr>
        <p:blipFill rotWithShape="1">
          <a:blip r:embed="rId4">
            <a:extLst>
              <a:ext uri="{28A0092B-C50C-407E-A947-70E740481C1C}">
                <a14:useLocalDpi xmlns:a14="http://schemas.microsoft.com/office/drawing/2010/main" val="0"/>
              </a:ext>
            </a:extLst>
          </a:blip>
          <a:srcRect r="5546"/>
          <a:stretch/>
        </p:blipFill>
        <p:spPr>
          <a:xfrm>
            <a:off x="646532" y="1447799"/>
            <a:ext cx="6493910" cy="457200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73197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B6B1-E6F0-485A-ADE7-7283833FE3BC}"/>
              </a:ext>
            </a:extLst>
          </p:cNvPr>
          <p:cNvSpPr>
            <a:spLocks noGrp="1"/>
          </p:cNvSpPr>
          <p:nvPr>
            <p:ph type="title"/>
          </p:nvPr>
        </p:nvSpPr>
        <p:spPr>
          <a:xfrm>
            <a:off x="8173212" y="499533"/>
            <a:ext cx="3188471" cy="1665598"/>
          </a:xfrm>
        </p:spPr>
        <p:txBody>
          <a:bodyPr vert="horz" lIns="91440" tIns="45720" rIns="91440" bIns="45720" rtlCol="0" anchor="b">
            <a:normAutofit fontScale="90000"/>
          </a:bodyPr>
          <a:lstStyle/>
          <a:p>
            <a:r>
              <a:rPr lang="en-US" sz="3700" b="1" i="1" dirty="0">
                <a:solidFill>
                  <a:schemeClr val="tx1"/>
                </a:solidFill>
                <a:latin typeface="Calibri" panose="020F0502020204030204" pitchFamily="34" charset="0"/>
                <a:cs typeface="Calibri" panose="020F0502020204030204" pitchFamily="34" charset="0"/>
              </a:rPr>
              <a:t>Public Appreciation and Understanding</a:t>
            </a:r>
          </a:p>
        </p:txBody>
      </p:sp>
      <p:sp>
        <p:nvSpPr>
          <p:cNvPr id="3" name="Content Placeholder 2">
            <a:extLst>
              <a:ext uri="{FF2B5EF4-FFF2-40B4-BE49-F238E27FC236}">
                <a16:creationId xmlns:a16="http://schemas.microsoft.com/office/drawing/2014/main" id="{915DA0D0-0276-4D9F-85C3-433FB62C32F5}"/>
              </a:ext>
            </a:extLst>
          </p:cNvPr>
          <p:cNvSpPr>
            <a:spLocks noGrp="1"/>
          </p:cNvSpPr>
          <p:nvPr>
            <p:ph idx="1"/>
          </p:nvPr>
        </p:nvSpPr>
        <p:spPr>
          <a:xfrm>
            <a:off x="7809186" y="2419772"/>
            <a:ext cx="4267200" cy="4149193"/>
          </a:xfrm>
        </p:spPr>
        <p:txBody>
          <a:bodyPr vert="horz" lIns="91440" tIns="45720" rIns="91440" bIns="45720" rtlCol="0">
            <a:normAutofit/>
          </a:bodyPr>
          <a:lstStyle/>
          <a:p>
            <a:r>
              <a:rPr lang="en-US" sz="2400" u="sng" dirty="0">
                <a:latin typeface="Calibri" panose="020F0502020204030204" pitchFamily="34" charset="0"/>
                <a:cs typeface="Calibri" panose="020F0502020204030204" pitchFamily="34" charset="0"/>
              </a:rPr>
              <a:t>Goal</a:t>
            </a:r>
            <a:r>
              <a:rPr lang="en-US" sz="2400" dirty="0">
                <a:latin typeface="Calibri" panose="020F0502020204030204" pitchFamily="34" charset="0"/>
                <a:cs typeface="Calibri" panose="020F0502020204030204" pitchFamily="34" charset="0"/>
              </a:rPr>
              <a:t>: Canadians appreciate the significance of national parks and support their protection</a:t>
            </a:r>
          </a:p>
          <a:p>
            <a:r>
              <a:rPr lang="en-US" sz="2400" u="sng" dirty="0">
                <a:latin typeface="Calibri" panose="020F0502020204030204" pitchFamily="34" charset="0"/>
                <a:cs typeface="Calibri" panose="020F0502020204030204" pitchFamily="34" charset="0"/>
              </a:rPr>
              <a:t>Expected result</a:t>
            </a:r>
            <a:r>
              <a:rPr lang="en-US" sz="2400" dirty="0">
                <a:latin typeface="Calibri" panose="020F0502020204030204" pitchFamily="34" charset="0"/>
                <a:cs typeface="Calibri" panose="020F0502020204030204" pitchFamily="34" charset="0"/>
              </a:rPr>
              <a:t>: Percentage of Canadians that support the protection of national parks administered by Parks Canada. </a:t>
            </a:r>
          </a:p>
          <a:p>
            <a:r>
              <a:rPr lang="en-US" sz="2400" u="sng" dirty="0">
                <a:latin typeface="Calibri" panose="020F0502020204030204" pitchFamily="34" charset="0"/>
                <a:cs typeface="Calibri" panose="020F0502020204030204" pitchFamily="34" charset="0"/>
              </a:rPr>
              <a:t>Expected result</a:t>
            </a:r>
            <a:r>
              <a:rPr lang="en-US" sz="2400" dirty="0">
                <a:latin typeface="Calibri" panose="020F0502020204030204" pitchFamily="34" charset="0"/>
                <a:cs typeface="Calibri" panose="020F0502020204030204" pitchFamily="34" charset="0"/>
              </a:rPr>
              <a:t>: Increase the reach of Parks Canada’s national parks through outreach and multimedia initiatives</a:t>
            </a:r>
          </a:p>
        </p:txBody>
      </p:sp>
      <p:pic>
        <p:nvPicPr>
          <p:cNvPr id="5" name="Picture 6" descr="C:\Documents and Settings\marta rode\Desktop\john wilmhurst\2006_D_1151.jpg">
            <a:extLst>
              <a:ext uri="{FF2B5EF4-FFF2-40B4-BE49-F238E27FC236}">
                <a16:creationId xmlns:a16="http://schemas.microsoft.com/office/drawing/2014/main" id="{7882C29A-7B63-4EFB-BA58-97111FF37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78" b="6058"/>
          <a:stretch>
            <a:fillRect/>
          </a:stretch>
        </p:blipFill>
        <p:spPr bwMode="auto">
          <a:xfrm>
            <a:off x="633999" y="1560206"/>
            <a:ext cx="6278529" cy="37478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282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72808D21-AC60-441C-89D6-F50EEC64FB71}"/>
              </a:ext>
            </a:extLst>
          </p:cNvPr>
          <p:cNvSpPr txBox="1">
            <a:spLocks noChangeArrowheads="1"/>
          </p:cNvSpPr>
          <p:nvPr/>
        </p:nvSpPr>
        <p:spPr bwMode="auto">
          <a:xfrm>
            <a:off x="851338" y="289365"/>
            <a:ext cx="10857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bg1"/>
                </a:solidFill>
                <a:latin typeface="Helvetica 57 Condensed"/>
                <a:cs typeface="HelveticaNeue Condensed" pitchFamily="2" charset="0"/>
              </a:defRPr>
            </a:lvl1pPr>
            <a:lvl2pPr marL="742950" indent="-285750">
              <a:spcBef>
                <a:spcPct val="20000"/>
              </a:spcBef>
              <a:buFont typeface="Arial" panose="020B0604020202020204" pitchFamily="34" charset="0"/>
              <a:buChar char="–"/>
              <a:defRPr sz="2800">
                <a:solidFill>
                  <a:schemeClr val="bg1"/>
                </a:solidFill>
                <a:latin typeface="Helvetica 57 Condensed"/>
                <a:cs typeface="HelveticaNeue Condensed" pitchFamily="2" charset="0"/>
              </a:defRPr>
            </a:lvl2pPr>
            <a:lvl3pPr marL="1143000" indent="-228600">
              <a:spcBef>
                <a:spcPct val="20000"/>
              </a:spcBef>
              <a:buFont typeface="Arial" panose="020B0604020202020204" pitchFamily="34" charset="0"/>
              <a:buChar char="•"/>
              <a:defRPr sz="2400">
                <a:solidFill>
                  <a:schemeClr val="bg1"/>
                </a:solidFill>
                <a:latin typeface="Helvetica 57 Condensed"/>
                <a:cs typeface="HelveticaNeue Condensed" pitchFamily="2" charset="0"/>
              </a:defRPr>
            </a:lvl3pPr>
            <a:lvl4pPr marL="16002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4pPr>
            <a:lvl5pPr marL="20574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9pPr>
          </a:lstStyle>
          <a:p>
            <a:pPr algn="ctr" eaLnBrk="1" hangingPunct="1">
              <a:spcBef>
                <a:spcPct val="50000"/>
              </a:spcBef>
              <a:buFontTx/>
              <a:buNone/>
            </a:pPr>
            <a:r>
              <a:rPr lang="en-US" altLang="en-US" sz="3600" b="1" dirty="0">
                <a:solidFill>
                  <a:srgbClr val="00B050"/>
                </a:solidFill>
                <a:latin typeface="Tw Cen MT" panose="020B0602020104020603" pitchFamily="34" charset="0"/>
              </a:rPr>
              <a:t>ECOLOGICAL INTEGRITY MONITORING FRAMEWORK </a:t>
            </a:r>
          </a:p>
        </p:txBody>
      </p:sp>
      <p:sp>
        <p:nvSpPr>
          <p:cNvPr id="2" name="Rectangle 1">
            <a:extLst>
              <a:ext uri="{FF2B5EF4-FFF2-40B4-BE49-F238E27FC236}">
                <a16:creationId xmlns:a16="http://schemas.microsoft.com/office/drawing/2014/main" id="{A275C7E2-420E-42A2-8D35-848CD38ABB68}"/>
              </a:ext>
            </a:extLst>
          </p:cNvPr>
          <p:cNvSpPr/>
          <p:nvPr/>
        </p:nvSpPr>
        <p:spPr>
          <a:xfrm>
            <a:off x="1016000" y="2098965"/>
            <a:ext cx="2884056" cy="3693319"/>
          </a:xfrm>
          <a:prstGeom prst="rect">
            <a:avLst/>
          </a:prstGeom>
        </p:spPr>
        <p:txBody>
          <a:bodyPr wrap="square">
            <a:spAutoFit/>
          </a:bodyPr>
          <a:lstStyle/>
          <a:p>
            <a:pPr algn="ctr">
              <a:spcBef>
                <a:spcPct val="0"/>
              </a:spcBef>
            </a:pPr>
            <a:r>
              <a:rPr lang="en-US" altLang="en-US" b="1" u="sng" dirty="0">
                <a:latin typeface="Arial" panose="020B0604020202020204" pitchFamily="34" charset="0"/>
              </a:rPr>
              <a:t>Species  Lists</a:t>
            </a:r>
          </a:p>
          <a:p>
            <a:pPr>
              <a:spcBef>
                <a:spcPct val="0"/>
              </a:spcBef>
              <a:buFontTx/>
              <a:buChar char="•"/>
            </a:pPr>
            <a:r>
              <a:rPr lang="en-US" altLang="en-US" dirty="0">
                <a:latin typeface="Arial" panose="020B0604020202020204" pitchFamily="34" charset="0"/>
              </a:rPr>
              <a:t> </a:t>
            </a:r>
            <a:r>
              <a:rPr lang="en-US" altLang="en-US" b="1" dirty="0">
                <a:latin typeface="Arial" panose="020B0604020202020204" pitchFamily="34" charset="0"/>
              </a:rPr>
              <a:t>native species</a:t>
            </a:r>
          </a:p>
          <a:p>
            <a:pPr>
              <a:spcBef>
                <a:spcPct val="0"/>
              </a:spcBef>
              <a:buFontTx/>
              <a:buChar char="•"/>
            </a:pPr>
            <a:r>
              <a:rPr lang="en-US" altLang="en-US" b="1" dirty="0">
                <a:latin typeface="Arial" panose="020B0604020202020204" pitchFamily="34" charset="0"/>
              </a:rPr>
              <a:t> alien species</a:t>
            </a:r>
          </a:p>
          <a:p>
            <a:pPr>
              <a:spcBef>
                <a:spcPct val="0"/>
              </a:spcBef>
            </a:pPr>
            <a:endParaRPr lang="en-US" altLang="en-US" b="1" dirty="0">
              <a:latin typeface="Arial" panose="020B0604020202020204" pitchFamily="34" charset="0"/>
            </a:endParaRPr>
          </a:p>
          <a:p>
            <a:pPr algn="ctr">
              <a:spcBef>
                <a:spcPct val="0"/>
              </a:spcBef>
            </a:pPr>
            <a:r>
              <a:rPr lang="en-US" altLang="en-US" b="1" u="sng" dirty="0">
                <a:latin typeface="Arial" panose="020B0604020202020204" pitchFamily="34" charset="0"/>
              </a:rPr>
              <a:t>Focal Species</a:t>
            </a:r>
          </a:p>
          <a:p>
            <a:pPr>
              <a:spcBef>
                <a:spcPct val="0"/>
              </a:spcBef>
              <a:buFontTx/>
              <a:buChar char="•"/>
            </a:pPr>
            <a:r>
              <a:rPr lang="en-US" altLang="en-US" dirty="0">
                <a:latin typeface="Arial" panose="020B0604020202020204" pitchFamily="34" charset="0"/>
              </a:rPr>
              <a:t> </a:t>
            </a:r>
            <a:r>
              <a:rPr lang="en-US" altLang="en-US" b="1" dirty="0">
                <a:latin typeface="Arial" panose="020B0604020202020204" pitchFamily="34" charset="0"/>
              </a:rPr>
              <a:t>mortality/</a:t>
            </a:r>
            <a:r>
              <a:rPr lang="en-US" altLang="en-US" b="1" dirty="0" err="1">
                <a:latin typeface="Arial" panose="020B0604020202020204" pitchFamily="34" charset="0"/>
              </a:rPr>
              <a:t>natility</a:t>
            </a:r>
            <a:endParaRPr lang="en-US" altLang="en-US" b="1" dirty="0">
              <a:latin typeface="Arial" panose="020B0604020202020204" pitchFamily="34" charset="0"/>
            </a:endParaRPr>
          </a:p>
          <a:p>
            <a:pPr>
              <a:spcBef>
                <a:spcPct val="0"/>
              </a:spcBef>
              <a:buFontTx/>
              <a:buChar char="•"/>
            </a:pPr>
            <a:r>
              <a:rPr lang="en-US" altLang="en-US" b="1" dirty="0">
                <a:latin typeface="Arial" panose="020B0604020202020204" pitchFamily="34" charset="0"/>
              </a:rPr>
              <a:t> immigration/emigration</a:t>
            </a:r>
          </a:p>
          <a:p>
            <a:pPr>
              <a:spcBef>
                <a:spcPct val="0"/>
              </a:spcBef>
              <a:buFontTx/>
              <a:buChar char="•"/>
            </a:pPr>
            <a:r>
              <a:rPr lang="en-US" altLang="en-US" b="1" dirty="0">
                <a:latin typeface="Arial" panose="020B0604020202020204" pitchFamily="34" charset="0"/>
              </a:rPr>
              <a:t> viability/persistence</a:t>
            </a:r>
          </a:p>
          <a:p>
            <a:pPr>
              <a:spcBef>
                <a:spcPct val="0"/>
              </a:spcBef>
              <a:buFontTx/>
              <a:buChar char="•"/>
            </a:pPr>
            <a:r>
              <a:rPr lang="en-US" altLang="en-US" b="1" dirty="0">
                <a:latin typeface="Arial" panose="020B0604020202020204" pitchFamily="34" charset="0"/>
              </a:rPr>
              <a:t> Species at risk</a:t>
            </a:r>
          </a:p>
          <a:p>
            <a:pPr>
              <a:spcBef>
                <a:spcPct val="0"/>
              </a:spcBef>
            </a:pPr>
            <a:endParaRPr lang="en-US" altLang="en-US" dirty="0">
              <a:solidFill>
                <a:srgbClr val="FF0066"/>
              </a:solidFill>
              <a:latin typeface="Arial" panose="020B0604020202020204" pitchFamily="34" charset="0"/>
            </a:endParaRPr>
          </a:p>
          <a:p>
            <a:pPr algn="ctr">
              <a:spcBef>
                <a:spcPct val="0"/>
              </a:spcBef>
            </a:pPr>
            <a:r>
              <a:rPr lang="en-US" altLang="en-US" b="1" u="sng" dirty="0">
                <a:latin typeface="Arial" panose="020B0604020202020204" pitchFamily="34" charset="0"/>
              </a:rPr>
              <a:t>Trophic Structure</a:t>
            </a:r>
            <a:endParaRPr lang="en-US" altLang="en-US" u="sng" dirty="0">
              <a:latin typeface="Arial" panose="020B0604020202020204" pitchFamily="34" charset="0"/>
            </a:endParaRPr>
          </a:p>
          <a:p>
            <a:pPr>
              <a:spcBef>
                <a:spcPct val="0"/>
              </a:spcBef>
              <a:buFontTx/>
              <a:buChar char="•"/>
            </a:pPr>
            <a:r>
              <a:rPr lang="en-US" altLang="en-US" b="1" dirty="0">
                <a:latin typeface="Arial" panose="020B0604020202020204" pitchFamily="34" charset="0"/>
              </a:rPr>
              <a:t> size class distribution</a:t>
            </a:r>
          </a:p>
          <a:p>
            <a:pPr>
              <a:spcBef>
                <a:spcPct val="0"/>
              </a:spcBef>
              <a:buFontTx/>
              <a:buChar char="•"/>
            </a:pPr>
            <a:r>
              <a:rPr lang="en-US" altLang="en-US" b="1" dirty="0">
                <a:latin typeface="Arial" panose="020B0604020202020204" pitchFamily="34" charset="0"/>
              </a:rPr>
              <a:t> predation levels</a:t>
            </a:r>
            <a:endParaRPr lang="en-CA" dirty="0"/>
          </a:p>
        </p:txBody>
      </p:sp>
      <p:sp>
        <p:nvSpPr>
          <p:cNvPr id="3" name="Rectangle 2">
            <a:extLst>
              <a:ext uri="{FF2B5EF4-FFF2-40B4-BE49-F238E27FC236}">
                <a16:creationId xmlns:a16="http://schemas.microsoft.com/office/drawing/2014/main" id="{C71A61FB-CCC2-44EB-9AA9-A48C8CBD1151}"/>
              </a:ext>
            </a:extLst>
          </p:cNvPr>
          <p:cNvSpPr/>
          <p:nvPr/>
        </p:nvSpPr>
        <p:spPr>
          <a:xfrm>
            <a:off x="4381501" y="2277201"/>
            <a:ext cx="3744190" cy="3139321"/>
          </a:xfrm>
          <a:prstGeom prst="rect">
            <a:avLst/>
          </a:prstGeom>
        </p:spPr>
        <p:txBody>
          <a:bodyPr wrap="square">
            <a:spAutoFit/>
          </a:bodyPr>
          <a:lstStyle/>
          <a:p>
            <a:pPr algn="ctr">
              <a:spcBef>
                <a:spcPct val="0"/>
              </a:spcBef>
            </a:pPr>
            <a:r>
              <a:rPr lang="en-US" altLang="en-US" b="1" u="sng" dirty="0">
                <a:latin typeface="Arial" panose="020B0604020202020204" pitchFamily="34" charset="0"/>
              </a:rPr>
              <a:t>Local Ecosystems              </a:t>
            </a:r>
          </a:p>
          <a:p>
            <a:pPr algn="ctr">
              <a:spcBef>
                <a:spcPct val="0"/>
              </a:spcBef>
              <a:buFontTx/>
              <a:buChar char="•"/>
            </a:pPr>
            <a:r>
              <a:rPr lang="en-US" altLang="en-US" b="1" dirty="0">
                <a:latin typeface="Arial" panose="020B0604020202020204" pitchFamily="34" charset="0"/>
              </a:rPr>
              <a:t> suite of measures that monitor most important structure and process changes at a local ecosystem scale </a:t>
            </a:r>
          </a:p>
          <a:p>
            <a:pPr algn="ctr">
              <a:spcBef>
                <a:spcPct val="0"/>
              </a:spcBef>
            </a:pPr>
            <a:endParaRPr lang="en-US" altLang="en-US" b="1" dirty="0">
              <a:latin typeface="Arial" panose="020B0604020202020204" pitchFamily="34" charset="0"/>
            </a:endParaRPr>
          </a:p>
          <a:p>
            <a:pPr algn="ctr">
              <a:spcBef>
                <a:spcPct val="0"/>
              </a:spcBef>
            </a:pPr>
            <a:r>
              <a:rPr lang="en-US" altLang="en-US" b="1" u="sng" dirty="0">
                <a:latin typeface="Arial" panose="020B0604020202020204" pitchFamily="34" charset="0"/>
              </a:rPr>
              <a:t>Landscapes </a:t>
            </a:r>
          </a:p>
          <a:p>
            <a:pPr algn="ctr">
              <a:spcBef>
                <a:spcPct val="0"/>
              </a:spcBef>
              <a:buFontTx/>
              <a:buChar char="•"/>
            </a:pPr>
            <a:r>
              <a:rPr lang="en-US" altLang="en-US" dirty="0">
                <a:latin typeface="Arial" panose="020B0604020202020204" pitchFamily="34" charset="0"/>
              </a:rPr>
              <a:t>  </a:t>
            </a:r>
            <a:r>
              <a:rPr lang="en-US" altLang="en-US" b="1" dirty="0">
                <a:latin typeface="Arial" panose="020B0604020202020204" pitchFamily="34" charset="0"/>
              </a:rPr>
              <a:t>suite of measures that monitor most important structure and process changes at a landscape ecosystem scale </a:t>
            </a:r>
          </a:p>
        </p:txBody>
      </p:sp>
      <p:sp>
        <p:nvSpPr>
          <p:cNvPr id="4" name="Rectangle 3">
            <a:extLst>
              <a:ext uri="{FF2B5EF4-FFF2-40B4-BE49-F238E27FC236}">
                <a16:creationId xmlns:a16="http://schemas.microsoft.com/office/drawing/2014/main" id="{2E5F752A-2A24-4CBB-B5EC-FEC51A931E51}"/>
              </a:ext>
            </a:extLst>
          </p:cNvPr>
          <p:cNvSpPr/>
          <p:nvPr/>
        </p:nvSpPr>
        <p:spPr>
          <a:xfrm>
            <a:off x="8125691" y="2026227"/>
            <a:ext cx="3744190" cy="2862322"/>
          </a:xfrm>
          <a:prstGeom prst="rect">
            <a:avLst/>
          </a:prstGeom>
        </p:spPr>
        <p:txBody>
          <a:bodyPr wrap="square">
            <a:spAutoFit/>
          </a:bodyPr>
          <a:lstStyle/>
          <a:p>
            <a:pPr algn="ctr">
              <a:spcBef>
                <a:spcPct val="0"/>
              </a:spcBef>
            </a:pPr>
            <a:r>
              <a:rPr lang="en-US" altLang="en-US" b="1" u="sng" dirty="0">
                <a:latin typeface="Arial" panose="020B0604020202020204" pitchFamily="34" charset="0"/>
              </a:rPr>
              <a:t>Inside Park</a:t>
            </a:r>
          </a:p>
          <a:p>
            <a:pPr algn="ctr">
              <a:spcBef>
                <a:spcPct val="0"/>
              </a:spcBef>
              <a:buFontTx/>
              <a:buChar char="•"/>
            </a:pPr>
            <a:r>
              <a:rPr lang="en-US" altLang="en-US" dirty="0">
                <a:latin typeface="Arial" panose="020B0604020202020204" pitchFamily="34" charset="0"/>
              </a:rPr>
              <a:t>  </a:t>
            </a:r>
            <a:r>
              <a:rPr lang="en-US" altLang="en-US" b="1" dirty="0">
                <a:latin typeface="Arial" panose="020B0604020202020204" pitchFamily="34" charset="0"/>
              </a:rPr>
              <a:t>most critical in-park stressors</a:t>
            </a:r>
          </a:p>
          <a:p>
            <a:pPr algn="ctr">
              <a:spcBef>
                <a:spcPct val="0"/>
              </a:spcBef>
            </a:pPr>
            <a:endParaRPr lang="en-US" altLang="en-US" b="1" dirty="0">
              <a:latin typeface="Arial" panose="020B0604020202020204" pitchFamily="34" charset="0"/>
            </a:endParaRPr>
          </a:p>
          <a:p>
            <a:pPr algn="ctr">
              <a:spcBef>
                <a:spcPct val="0"/>
              </a:spcBef>
            </a:pPr>
            <a:r>
              <a:rPr lang="en-US" altLang="en-US" b="1" u="sng" dirty="0">
                <a:latin typeface="Arial" panose="020B0604020202020204" pitchFamily="34" charset="0"/>
              </a:rPr>
              <a:t>Outside Park </a:t>
            </a:r>
            <a:r>
              <a:rPr lang="en-US" altLang="en-US" b="1" dirty="0">
                <a:latin typeface="Arial" panose="020B0604020202020204" pitchFamily="34" charset="0"/>
              </a:rPr>
              <a:t>(with partners)</a:t>
            </a:r>
          </a:p>
          <a:p>
            <a:pPr algn="ctr">
              <a:spcBef>
                <a:spcPct val="0"/>
              </a:spcBef>
              <a:buFontTx/>
              <a:buChar char="•"/>
            </a:pPr>
            <a:r>
              <a:rPr lang="en-US" altLang="en-US" dirty="0">
                <a:latin typeface="Arial" panose="020B0604020202020204" pitchFamily="34" charset="0"/>
              </a:rPr>
              <a:t>  </a:t>
            </a:r>
            <a:r>
              <a:rPr lang="en-US" altLang="en-US" b="1" dirty="0">
                <a:latin typeface="Arial" panose="020B0604020202020204" pitchFamily="34" charset="0"/>
              </a:rPr>
              <a:t>most critical stressors in greater park ecosystems</a:t>
            </a:r>
          </a:p>
          <a:p>
            <a:pPr algn="ctr">
              <a:spcBef>
                <a:spcPct val="0"/>
              </a:spcBef>
            </a:pPr>
            <a:endParaRPr lang="en-US" altLang="en-US" b="1" dirty="0">
              <a:latin typeface="Arial" panose="020B0604020202020204" pitchFamily="34" charset="0"/>
            </a:endParaRPr>
          </a:p>
          <a:p>
            <a:pPr algn="ctr">
              <a:spcBef>
                <a:spcPct val="0"/>
              </a:spcBef>
            </a:pPr>
            <a:r>
              <a:rPr lang="en-US" altLang="en-US" b="1" u="sng" dirty="0">
                <a:latin typeface="Arial" panose="020B0604020202020204" pitchFamily="34" charset="0"/>
              </a:rPr>
              <a:t>Outside Park </a:t>
            </a:r>
            <a:r>
              <a:rPr lang="en-US" altLang="en-US" b="1" dirty="0">
                <a:latin typeface="Arial" panose="020B0604020202020204" pitchFamily="34" charset="0"/>
              </a:rPr>
              <a:t>(with partners)</a:t>
            </a:r>
            <a:endParaRPr lang="en-US" altLang="en-US" dirty="0">
              <a:latin typeface="Arial" panose="020B0604020202020204" pitchFamily="34" charset="0"/>
            </a:endParaRPr>
          </a:p>
          <a:p>
            <a:pPr algn="ctr">
              <a:spcBef>
                <a:spcPct val="0"/>
              </a:spcBef>
              <a:buFontTx/>
              <a:buChar char="•"/>
            </a:pPr>
            <a:r>
              <a:rPr lang="en-US" altLang="en-US" b="1" dirty="0">
                <a:latin typeface="Arial" panose="020B0604020202020204" pitchFamily="34" charset="0"/>
              </a:rPr>
              <a:t>   most critical long distance stressors</a:t>
            </a:r>
          </a:p>
        </p:txBody>
      </p:sp>
      <p:sp>
        <p:nvSpPr>
          <p:cNvPr id="5" name="TextBox 4">
            <a:extLst>
              <a:ext uri="{FF2B5EF4-FFF2-40B4-BE49-F238E27FC236}">
                <a16:creationId xmlns:a16="http://schemas.microsoft.com/office/drawing/2014/main" id="{4DA75B74-5D9C-4BAD-B229-17602061FBD9}"/>
              </a:ext>
            </a:extLst>
          </p:cNvPr>
          <p:cNvSpPr txBox="1"/>
          <p:nvPr/>
        </p:nvSpPr>
        <p:spPr>
          <a:xfrm>
            <a:off x="1016000" y="1350818"/>
            <a:ext cx="2049318" cy="461665"/>
          </a:xfrm>
          <a:prstGeom prst="rect">
            <a:avLst/>
          </a:prstGeom>
          <a:noFill/>
        </p:spPr>
        <p:txBody>
          <a:bodyPr wrap="square" rtlCol="0">
            <a:spAutoFit/>
          </a:bodyPr>
          <a:lstStyle/>
          <a:p>
            <a:r>
              <a:rPr lang="en-US" altLang="en-US" sz="2400" b="1" i="1" dirty="0">
                <a:solidFill>
                  <a:srgbClr val="FF0000"/>
                </a:solidFill>
                <a:latin typeface="Arial" panose="020B0604020202020204" pitchFamily="34" charset="0"/>
              </a:rPr>
              <a:t>Biodiversity</a:t>
            </a:r>
            <a:endParaRPr lang="en-CA" sz="2400" dirty="0">
              <a:solidFill>
                <a:srgbClr val="FF0000"/>
              </a:solidFill>
            </a:endParaRPr>
          </a:p>
        </p:txBody>
      </p:sp>
      <p:sp>
        <p:nvSpPr>
          <p:cNvPr id="6" name="TextBox 5">
            <a:extLst>
              <a:ext uri="{FF2B5EF4-FFF2-40B4-BE49-F238E27FC236}">
                <a16:creationId xmlns:a16="http://schemas.microsoft.com/office/drawing/2014/main" id="{2F5B667A-2EA7-43DB-91A5-76195FD7E475}"/>
              </a:ext>
            </a:extLst>
          </p:cNvPr>
          <p:cNvSpPr txBox="1"/>
          <p:nvPr/>
        </p:nvSpPr>
        <p:spPr>
          <a:xfrm>
            <a:off x="4759036" y="1350818"/>
            <a:ext cx="2814782" cy="830997"/>
          </a:xfrm>
          <a:prstGeom prst="rect">
            <a:avLst/>
          </a:prstGeom>
          <a:noFill/>
        </p:spPr>
        <p:txBody>
          <a:bodyPr wrap="square" rtlCol="0">
            <a:spAutoFit/>
          </a:bodyPr>
          <a:lstStyle/>
          <a:p>
            <a:r>
              <a:rPr lang="en-US" altLang="en-US" sz="2400" b="1" i="1" dirty="0">
                <a:solidFill>
                  <a:srgbClr val="FF0000"/>
                </a:solidFill>
                <a:latin typeface="Arial" panose="020B0604020202020204" pitchFamily="34" charset="0"/>
              </a:rPr>
              <a:t>Processes and Functions</a:t>
            </a:r>
            <a:endParaRPr lang="en-CA" sz="2400" dirty="0">
              <a:solidFill>
                <a:srgbClr val="FF0000"/>
              </a:solidFill>
            </a:endParaRPr>
          </a:p>
        </p:txBody>
      </p:sp>
      <p:sp>
        <p:nvSpPr>
          <p:cNvPr id="7" name="TextBox 6">
            <a:extLst>
              <a:ext uri="{FF2B5EF4-FFF2-40B4-BE49-F238E27FC236}">
                <a16:creationId xmlns:a16="http://schemas.microsoft.com/office/drawing/2014/main" id="{48E87E1E-86EB-41D9-A8A5-426FE2088663}"/>
              </a:ext>
            </a:extLst>
          </p:cNvPr>
          <p:cNvSpPr txBox="1"/>
          <p:nvPr/>
        </p:nvSpPr>
        <p:spPr>
          <a:xfrm>
            <a:off x="8735292" y="1276926"/>
            <a:ext cx="2049318" cy="461665"/>
          </a:xfrm>
          <a:prstGeom prst="rect">
            <a:avLst/>
          </a:prstGeom>
          <a:noFill/>
        </p:spPr>
        <p:txBody>
          <a:bodyPr wrap="square" rtlCol="0">
            <a:spAutoFit/>
          </a:bodyPr>
          <a:lstStyle/>
          <a:p>
            <a:pPr algn="ctr">
              <a:spcBef>
                <a:spcPct val="50000"/>
              </a:spcBef>
            </a:pPr>
            <a:r>
              <a:rPr lang="en-US" altLang="en-US" sz="2400" b="1" i="1" dirty="0">
                <a:solidFill>
                  <a:srgbClr val="FF0000"/>
                </a:solidFill>
                <a:latin typeface="Arial" panose="020B0604020202020204" pitchFamily="34" charset="0"/>
              </a:rPr>
              <a:t>Stressors</a:t>
            </a:r>
            <a:endParaRPr lang="en-CA" altLang="en-US" sz="2400" b="1" i="1" dirty="0">
              <a:solidFill>
                <a:srgbClr val="FF0000"/>
              </a:solidFill>
              <a:latin typeface="Arial" panose="020B0604020202020204" pitchFamily="34" charset="0"/>
            </a:endParaRPr>
          </a:p>
        </p:txBody>
      </p:sp>
    </p:spTree>
    <p:extLst>
      <p:ext uri="{BB962C8B-B14F-4D97-AF65-F5344CB8AC3E}">
        <p14:creationId xmlns:p14="http://schemas.microsoft.com/office/powerpoint/2010/main" val="746364970"/>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a:extLst>
              <a:ext uri="{FF2B5EF4-FFF2-40B4-BE49-F238E27FC236}">
                <a16:creationId xmlns:a16="http://schemas.microsoft.com/office/drawing/2014/main" id="{D941BD01-7CB4-4EDC-B639-5D3F7EBD18CF}"/>
              </a:ext>
            </a:extLst>
          </p:cNvPr>
          <p:cNvSpPr txBox="1">
            <a:spLocks noChangeArrowheads="1"/>
          </p:cNvSpPr>
          <p:nvPr/>
        </p:nvSpPr>
        <p:spPr bwMode="auto">
          <a:xfrm>
            <a:off x="2157413" y="1308100"/>
            <a:ext cx="180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Helvetica 57 Condensed"/>
                <a:cs typeface="HelveticaNeue Condensed" pitchFamily="2" charset="0"/>
              </a:defRPr>
            </a:lvl1pPr>
            <a:lvl2pPr marL="742950" indent="-285750">
              <a:spcBef>
                <a:spcPct val="20000"/>
              </a:spcBef>
              <a:buFont typeface="Arial" panose="020B0604020202020204" pitchFamily="34" charset="0"/>
              <a:buChar char="–"/>
              <a:defRPr sz="2800">
                <a:solidFill>
                  <a:schemeClr val="bg1"/>
                </a:solidFill>
                <a:latin typeface="Helvetica 57 Condensed"/>
                <a:cs typeface="HelveticaNeue Condensed" pitchFamily="2" charset="0"/>
              </a:defRPr>
            </a:lvl2pPr>
            <a:lvl3pPr marL="1143000" indent="-228600">
              <a:spcBef>
                <a:spcPct val="20000"/>
              </a:spcBef>
              <a:buFont typeface="Arial" panose="020B0604020202020204" pitchFamily="34" charset="0"/>
              <a:buChar char="•"/>
              <a:defRPr sz="2400">
                <a:solidFill>
                  <a:schemeClr val="bg1"/>
                </a:solidFill>
                <a:latin typeface="Helvetica 57 Condensed"/>
                <a:cs typeface="HelveticaNeue Condensed" pitchFamily="2" charset="0"/>
              </a:defRPr>
            </a:lvl3pPr>
            <a:lvl4pPr marL="16002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4pPr>
            <a:lvl5pPr marL="20574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9pPr>
          </a:lstStyle>
          <a:p>
            <a:pPr eaLnBrk="1" hangingPunct="1">
              <a:spcBef>
                <a:spcPct val="0"/>
              </a:spcBef>
              <a:buFontTx/>
              <a:buNone/>
            </a:pPr>
            <a:r>
              <a:rPr lang="en-US" altLang="en-US" sz="2200" b="1" i="1" dirty="0">
                <a:solidFill>
                  <a:srgbClr val="FF0000"/>
                </a:solidFill>
                <a:latin typeface="Arial" panose="020B0604020202020204" pitchFamily="34" charset="0"/>
              </a:rPr>
              <a:t>Biodiversity</a:t>
            </a:r>
          </a:p>
        </p:txBody>
      </p:sp>
      <p:sp>
        <p:nvSpPr>
          <p:cNvPr id="20486" name="Text Box 6">
            <a:extLst>
              <a:ext uri="{FF2B5EF4-FFF2-40B4-BE49-F238E27FC236}">
                <a16:creationId xmlns:a16="http://schemas.microsoft.com/office/drawing/2014/main" id="{6A5C1EBF-EA1A-4777-9468-CA9BE6B5A93B}"/>
              </a:ext>
            </a:extLst>
          </p:cNvPr>
          <p:cNvSpPr txBox="1">
            <a:spLocks noChangeArrowheads="1"/>
          </p:cNvSpPr>
          <p:nvPr/>
        </p:nvSpPr>
        <p:spPr bwMode="auto">
          <a:xfrm>
            <a:off x="4408489" y="1312864"/>
            <a:ext cx="3235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Helvetica 57 Condensed"/>
                <a:cs typeface="HelveticaNeue Condensed" pitchFamily="2" charset="0"/>
              </a:defRPr>
            </a:lvl1pPr>
            <a:lvl2pPr marL="742950" indent="-285750">
              <a:spcBef>
                <a:spcPct val="20000"/>
              </a:spcBef>
              <a:buFont typeface="Arial" panose="020B0604020202020204" pitchFamily="34" charset="0"/>
              <a:buChar char="–"/>
              <a:defRPr sz="2800">
                <a:solidFill>
                  <a:schemeClr val="bg1"/>
                </a:solidFill>
                <a:latin typeface="Helvetica 57 Condensed"/>
                <a:cs typeface="HelveticaNeue Condensed" pitchFamily="2" charset="0"/>
              </a:defRPr>
            </a:lvl2pPr>
            <a:lvl3pPr marL="1143000" indent="-228600">
              <a:spcBef>
                <a:spcPct val="20000"/>
              </a:spcBef>
              <a:buFont typeface="Arial" panose="020B0604020202020204" pitchFamily="34" charset="0"/>
              <a:buChar char="•"/>
              <a:defRPr sz="2400">
                <a:solidFill>
                  <a:schemeClr val="bg1"/>
                </a:solidFill>
                <a:latin typeface="Helvetica 57 Condensed"/>
                <a:cs typeface="HelveticaNeue Condensed" pitchFamily="2" charset="0"/>
              </a:defRPr>
            </a:lvl3pPr>
            <a:lvl4pPr marL="16002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4pPr>
            <a:lvl5pPr marL="20574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9pPr>
          </a:lstStyle>
          <a:p>
            <a:pPr algn="ctr" eaLnBrk="1" hangingPunct="1">
              <a:spcBef>
                <a:spcPct val="0"/>
              </a:spcBef>
              <a:buFontTx/>
              <a:buNone/>
            </a:pPr>
            <a:r>
              <a:rPr lang="en-US" altLang="en-US" sz="2200" b="1" i="1" dirty="0">
                <a:solidFill>
                  <a:srgbClr val="FF0000"/>
                </a:solidFill>
                <a:latin typeface="Arial" panose="020B0604020202020204" pitchFamily="34" charset="0"/>
              </a:rPr>
              <a:t>Process and Function</a:t>
            </a:r>
          </a:p>
        </p:txBody>
      </p:sp>
      <p:sp>
        <p:nvSpPr>
          <p:cNvPr id="20487" name="Text Box 7">
            <a:extLst>
              <a:ext uri="{FF2B5EF4-FFF2-40B4-BE49-F238E27FC236}">
                <a16:creationId xmlns:a16="http://schemas.microsoft.com/office/drawing/2014/main" id="{4ED145C8-0EA8-407B-B955-D71232DF2C93}"/>
              </a:ext>
            </a:extLst>
          </p:cNvPr>
          <p:cNvSpPr txBox="1">
            <a:spLocks noChangeArrowheads="1"/>
          </p:cNvSpPr>
          <p:nvPr/>
        </p:nvSpPr>
        <p:spPr bwMode="auto">
          <a:xfrm>
            <a:off x="8347075" y="1312863"/>
            <a:ext cx="1485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Helvetica 57 Condensed"/>
                <a:cs typeface="HelveticaNeue Condensed" pitchFamily="2" charset="0"/>
              </a:defRPr>
            </a:lvl1pPr>
            <a:lvl2pPr marL="742950" indent="-285750">
              <a:spcBef>
                <a:spcPct val="20000"/>
              </a:spcBef>
              <a:buFont typeface="Arial" panose="020B0604020202020204" pitchFamily="34" charset="0"/>
              <a:buChar char="–"/>
              <a:defRPr sz="2800">
                <a:solidFill>
                  <a:schemeClr val="bg1"/>
                </a:solidFill>
                <a:latin typeface="Helvetica 57 Condensed"/>
                <a:cs typeface="HelveticaNeue Condensed" pitchFamily="2" charset="0"/>
              </a:defRPr>
            </a:lvl2pPr>
            <a:lvl3pPr marL="1143000" indent="-228600">
              <a:spcBef>
                <a:spcPct val="20000"/>
              </a:spcBef>
              <a:buFont typeface="Arial" panose="020B0604020202020204" pitchFamily="34" charset="0"/>
              <a:buChar char="•"/>
              <a:defRPr sz="2400">
                <a:solidFill>
                  <a:schemeClr val="bg1"/>
                </a:solidFill>
                <a:latin typeface="Helvetica 57 Condensed"/>
                <a:cs typeface="HelveticaNeue Condensed" pitchFamily="2" charset="0"/>
              </a:defRPr>
            </a:lvl3pPr>
            <a:lvl4pPr marL="16002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4pPr>
            <a:lvl5pPr marL="2057400" indent="-228600">
              <a:spcBef>
                <a:spcPct val="20000"/>
              </a:spcBef>
              <a:buFont typeface="Arial" panose="020B0604020202020204" pitchFamily="34" charset="0"/>
              <a:buChar char="»"/>
              <a:defRPr sz="2000">
                <a:solidFill>
                  <a:schemeClr val="bg1"/>
                </a:solidFill>
                <a:latin typeface="Helvetica 57 Condensed"/>
                <a:cs typeface="HelveticaNeue Condensed"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Helvetica 57 Condensed"/>
                <a:cs typeface="HelveticaNeue Condensed" pitchFamily="2" charset="0"/>
              </a:defRPr>
            </a:lvl9pPr>
          </a:lstStyle>
          <a:p>
            <a:pPr eaLnBrk="1" hangingPunct="1">
              <a:spcBef>
                <a:spcPct val="0"/>
              </a:spcBef>
              <a:buFontTx/>
              <a:buNone/>
            </a:pPr>
            <a:r>
              <a:rPr lang="en-US" altLang="en-US" sz="2200" b="1" i="1" dirty="0">
                <a:solidFill>
                  <a:srgbClr val="FF0000"/>
                </a:solidFill>
                <a:latin typeface="Arial" panose="020B0604020202020204" pitchFamily="34" charset="0"/>
              </a:rPr>
              <a:t>Stressors</a:t>
            </a:r>
          </a:p>
        </p:txBody>
      </p:sp>
      <p:sp>
        <p:nvSpPr>
          <p:cNvPr id="23560" name="Rectangle 8">
            <a:extLst>
              <a:ext uri="{FF2B5EF4-FFF2-40B4-BE49-F238E27FC236}">
                <a16:creationId xmlns:a16="http://schemas.microsoft.com/office/drawing/2014/main" id="{96CC5D76-A9F4-4FD7-91AC-BB4E7F1B2E21}"/>
              </a:ext>
            </a:extLst>
          </p:cNvPr>
          <p:cNvSpPr>
            <a:spLocks noGrp="1" noChangeArrowheads="1"/>
          </p:cNvSpPr>
          <p:nvPr>
            <p:ph type="title"/>
          </p:nvPr>
        </p:nvSpPr>
        <p:spPr>
          <a:xfrm>
            <a:off x="457200" y="483476"/>
            <a:ext cx="11324897" cy="824622"/>
          </a:xfrm>
        </p:spPr>
        <p:txBody>
          <a:bodyPr/>
          <a:lstStyle/>
          <a:p>
            <a:pPr>
              <a:lnSpc>
                <a:spcPts val="2700"/>
              </a:lnSpc>
              <a:defRPr/>
            </a:pPr>
            <a:r>
              <a:rPr lang="en-US" sz="3600" b="1" dirty="0">
                <a:solidFill>
                  <a:srgbClr val="00B050"/>
                </a:solidFill>
                <a:latin typeface="Tw Cen MT" panose="020B0602020104020603" pitchFamily="34" charset="0"/>
                <a:cs typeface="Calibri" panose="020F0502020204030204" pitchFamily="34" charset="0"/>
              </a:rPr>
              <a:t>Ecological Integrity MONITORING FRAMEWORK:</a:t>
            </a:r>
            <a:br>
              <a:rPr lang="en-US" sz="3600" b="1" dirty="0">
                <a:solidFill>
                  <a:srgbClr val="00B050"/>
                </a:solidFill>
                <a:latin typeface="Tw Cen MT" panose="020B0602020104020603" pitchFamily="34" charset="0"/>
                <a:cs typeface="Calibri" panose="020F0502020204030204" pitchFamily="34" charset="0"/>
              </a:rPr>
            </a:br>
            <a:r>
              <a:rPr lang="en-US" sz="3600" b="1" dirty="0">
                <a:solidFill>
                  <a:srgbClr val="00B050"/>
                </a:solidFill>
                <a:latin typeface="Tw Cen MT" panose="020B0602020104020603" pitchFamily="34" charset="0"/>
                <a:cs typeface="Calibri" panose="020F0502020204030204" pitchFamily="34" charset="0"/>
              </a:rPr>
              <a:t> Indicators and Measures  </a:t>
            </a:r>
            <a:br>
              <a:rPr lang="en-US" sz="3200" b="1" dirty="0">
                <a:solidFill>
                  <a:schemeClr val="tx1"/>
                </a:solidFill>
                <a:latin typeface="Arial" pitchFamily="34" charset="0"/>
              </a:rPr>
            </a:br>
            <a:endParaRPr lang="en-CA" sz="3200" b="1" u="sng" dirty="0">
              <a:solidFill>
                <a:schemeClr val="tx1"/>
              </a:solidFill>
              <a:cs typeface="Times New Roman" pitchFamily="18" charset="0"/>
            </a:endParaRPr>
          </a:p>
        </p:txBody>
      </p:sp>
      <p:sp>
        <p:nvSpPr>
          <p:cNvPr id="2" name="Rectangle 1">
            <a:extLst>
              <a:ext uri="{FF2B5EF4-FFF2-40B4-BE49-F238E27FC236}">
                <a16:creationId xmlns:a16="http://schemas.microsoft.com/office/drawing/2014/main" id="{7D837B7B-75A0-4D9B-98C1-86C43B2EC36B}"/>
              </a:ext>
            </a:extLst>
          </p:cNvPr>
          <p:cNvSpPr/>
          <p:nvPr/>
        </p:nvSpPr>
        <p:spPr>
          <a:xfrm>
            <a:off x="457200" y="1739900"/>
            <a:ext cx="3875809" cy="4247317"/>
          </a:xfrm>
          <a:prstGeom prst="rect">
            <a:avLst/>
          </a:prstGeom>
        </p:spPr>
        <p:txBody>
          <a:bodyPr wrap="square">
            <a:spAutoFit/>
          </a:bodyPr>
          <a:lstStyle/>
          <a:p>
            <a:pPr>
              <a:spcBef>
                <a:spcPct val="0"/>
              </a:spcBef>
            </a:pPr>
            <a:r>
              <a:rPr lang="en-US" altLang="en-US" b="1" dirty="0">
                <a:latin typeface="Arial" panose="020B0604020202020204" pitchFamily="34" charset="0"/>
              </a:rPr>
              <a:t>Species  richness</a:t>
            </a: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 change in species richness*</a:t>
            </a:r>
          </a:p>
          <a:p>
            <a:pPr>
              <a:spcBef>
                <a:spcPct val="0"/>
              </a:spcBef>
            </a:pPr>
            <a:r>
              <a:rPr lang="en-US" altLang="en-US" dirty="0">
                <a:latin typeface="Arial" panose="020B0604020202020204" pitchFamily="34" charset="0"/>
              </a:rPr>
              <a:t>- numbers and extent of exotics*</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Population Dynamics</a:t>
            </a: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 mortality/</a:t>
            </a:r>
            <a:r>
              <a:rPr lang="en-US" altLang="en-US" dirty="0" err="1">
                <a:latin typeface="Arial" panose="020B0604020202020204" pitchFamily="34" charset="0"/>
              </a:rPr>
              <a:t>natility</a:t>
            </a:r>
            <a:r>
              <a:rPr lang="en-US" altLang="en-US" dirty="0">
                <a:latin typeface="Arial" panose="020B0604020202020204" pitchFamily="34" charset="0"/>
              </a:rPr>
              <a:t> rates of indicator species*</a:t>
            </a:r>
          </a:p>
          <a:p>
            <a:pPr>
              <a:spcBef>
                <a:spcPct val="0"/>
              </a:spcBef>
            </a:pPr>
            <a:r>
              <a:rPr lang="en-US" altLang="en-US" dirty="0">
                <a:latin typeface="Arial" panose="020B0604020202020204" pitchFamily="34" charset="0"/>
              </a:rPr>
              <a:t>- immigration/emigration of indicator species*</a:t>
            </a:r>
          </a:p>
          <a:p>
            <a:pPr>
              <a:spcBef>
                <a:spcPct val="0"/>
              </a:spcBef>
            </a:pPr>
            <a:r>
              <a:rPr lang="en-US" altLang="en-US" dirty="0">
                <a:latin typeface="Arial" panose="020B0604020202020204" pitchFamily="34" charset="0"/>
              </a:rPr>
              <a:t>- population viability of indicator species*</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Trophic structure</a:t>
            </a: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 size class distribution of all taxa</a:t>
            </a:r>
          </a:p>
          <a:p>
            <a:pPr>
              <a:spcBef>
                <a:spcPct val="0"/>
              </a:spcBef>
              <a:buFontTx/>
              <a:buChar char="-"/>
            </a:pPr>
            <a:r>
              <a:rPr lang="en-US" altLang="en-US" dirty="0">
                <a:latin typeface="Arial" panose="020B0604020202020204" pitchFamily="34" charset="0"/>
              </a:rPr>
              <a:t>predation levels</a:t>
            </a:r>
            <a:endParaRPr lang="en-CA" dirty="0"/>
          </a:p>
        </p:txBody>
      </p:sp>
      <p:sp>
        <p:nvSpPr>
          <p:cNvPr id="3" name="Rectangle 2">
            <a:extLst>
              <a:ext uri="{FF2B5EF4-FFF2-40B4-BE49-F238E27FC236}">
                <a16:creationId xmlns:a16="http://schemas.microsoft.com/office/drawing/2014/main" id="{BDFE1715-0E94-4310-A532-92C3C8A490B2}"/>
              </a:ext>
            </a:extLst>
          </p:cNvPr>
          <p:cNvSpPr/>
          <p:nvPr/>
        </p:nvSpPr>
        <p:spPr>
          <a:xfrm>
            <a:off x="4367648" y="1871664"/>
            <a:ext cx="3114960" cy="4247317"/>
          </a:xfrm>
          <a:prstGeom prst="rect">
            <a:avLst/>
          </a:prstGeom>
        </p:spPr>
        <p:txBody>
          <a:bodyPr wrap="square">
            <a:spAutoFit/>
          </a:bodyPr>
          <a:lstStyle/>
          <a:p>
            <a:pPr>
              <a:spcBef>
                <a:spcPct val="0"/>
              </a:spcBef>
            </a:pPr>
            <a:r>
              <a:rPr lang="en-US" altLang="en-US" b="1" dirty="0">
                <a:latin typeface="Arial" panose="020B0604020202020204" pitchFamily="34" charset="0"/>
              </a:rPr>
              <a:t>Succession/retrogression</a:t>
            </a:r>
          </a:p>
          <a:p>
            <a:pPr>
              <a:spcBef>
                <a:spcPct val="0"/>
              </a:spcBef>
            </a:pPr>
            <a:r>
              <a:rPr lang="en-US" altLang="en-US" dirty="0">
                <a:latin typeface="Arial" panose="020B0604020202020204" pitchFamily="34" charset="0"/>
              </a:rPr>
              <a:t>- disturbance frequencies and size</a:t>
            </a:r>
          </a:p>
          <a:p>
            <a:pPr>
              <a:spcBef>
                <a:spcPct val="0"/>
              </a:spcBef>
            </a:pPr>
            <a:r>
              <a:rPr lang="en-US" altLang="en-US" dirty="0">
                <a:latin typeface="Arial" panose="020B0604020202020204" pitchFamily="34" charset="0"/>
              </a:rPr>
              <a:t>(fire, insects, flooding)*</a:t>
            </a:r>
          </a:p>
          <a:p>
            <a:pPr>
              <a:spcBef>
                <a:spcPct val="0"/>
              </a:spcBef>
            </a:pPr>
            <a:r>
              <a:rPr lang="en-US" altLang="en-US" dirty="0">
                <a:latin typeface="Arial" panose="020B0604020202020204" pitchFamily="34" charset="0"/>
              </a:rPr>
              <a:t>- vegetation age class distributions*</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Productivity</a:t>
            </a:r>
            <a:endParaRPr lang="en-US" altLang="en-US" dirty="0">
              <a:latin typeface="Arial" panose="020B0604020202020204" pitchFamily="34" charset="0"/>
            </a:endParaRPr>
          </a:p>
          <a:p>
            <a:pPr>
              <a:spcBef>
                <a:spcPct val="0"/>
              </a:spcBef>
            </a:pPr>
            <a:r>
              <a:rPr lang="en-US" altLang="en-US" i="1" dirty="0">
                <a:latin typeface="Arial" panose="020B0604020202020204" pitchFamily="34" charset="0"/>
              </a:rPr>
              <a:t>- </a:t>
            </a:r>
            <a:r>
              <a:rPr lang="en-US" altLang="en-US" dirty="0">
                <a:latin typeface="Arial" panose="020B0604020202020204" pitchFamily="34" charset="0"/>
              </a:rPr>
              <a:t>Remote  or by site</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Decomposition</a:t>
            </a: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-by site</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Nutrient retention</a:t>
            </a:r>
            <a:endParaRPr lang="en-US" altLang="en-US" dirty="0">
              <a:latin typeface="Arial" panose="020B0604020202020204" pitchFamily="34" charset="0"/>
            </a:endParaRPr>
          </a:p>
          <a:p>
            <a:pPr>
              <a:spcBef>
                <a:spcPct val="0"/>
              </a:spcBef>
              <a:buFontTx/>
              <a:buChar char="-"/>
            </a:pPr>
            <a:r>
              <a:rPr lang="en-US" altLang="en-US" dirty="0">
                <a:latin typeface="Arial" panose="020B0604020202020204" pitchFamily="34" charset="0"/>
              </a:rPr>
              <a:t>Ca, N by site</a:t>
            </a:r>
            <a:endParaRPr lang="en-CA" dirty="0"/>
          </a:p>
        </p:txBody>
      </p:sp>
      <p:sp>
        <p:nvSpPr>
          <p:cNvPr id="4" name="Rectangle 3">
            <a:extLst>
              <a:ext uri="{FF2B5EF4-FFF2-40B4-BE49-F238E27FC236}">
                <a16:creationId xmlns:a16="http://schemas.microsoft.com/office/drawing/2014/main" id="{A4390878-230A-4E8D-BAC9-1ED4B28C369A}"/>
              </a:ext>
            </a:extLst>
          </p:cNvPr>
          <p:cNvSpPr/>
          <p:nvPr/>
        </p:nvSpPr>
        <p:spPr>
          <a:xfrm>
            <a:off x="7824353" y="1739900"/>
            <a:ext cx="4260273" cy="4524315"/>
          </a:xfrm>
          <a:prstGeom prst="rect">
            <a:avLst/>
          </a:prstGeom>
        </p:spPr>
        <p:txBody>
          <a:bodyPr wrap="square">
            <a:spAutoFit/>
          </a:bodyPr>
          <a:lstStyle/>
          <a:p>
            <a:pPr>
              <a:spcBef>
                <a:spcPct val="0"/>
              </a:spcBef>
            </a:pPr>
            <a:r>
              <a:rPr lang="en-US" altLang="en-US" b="1" dirty="0">
                <a:latin typeface="Arial" panose="020B0604020202020204" pitchFamily="34" charset="0"/>
              </a:rPr>
              <a:t>Human land-use patterns</a:t>
            </a:r>
          </a:p>
          <a:p>
            <a:pPr>
              <a:spcBef>
                <a:spcPct val="0"/>
              </a:spcBef>
            </a:pPr>
            <a:r>
              <a:rPr lang="en-US" altLang="en-US" dirty="0">
                <a:latin typeface="Arial" panose="020B0604020202020204" pitchFamily="34" charset="0"/>
              </a:rPr>
              <a:t>- land use maps, roads densities, population densities.*</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Habitat fragmentation</a:t>
            </a:r>
          </a:p>
          <a:p>
            <a:pPr>
              <a:spcBef>
                <a:spcPct val="0"/>
              </a:spcBef>
            </a:pPr>
            <a:r>
              <a:rPr lang="en-US" altLang="en-US" dirty="0">
                <a:latin typeface="Arial" panose="020B0604020202020204" pitchFamily="34" charset="0"/>
              </a:rPr>
              <a:t>- patch size, inter-patch distance, forest interior*</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Pollutants*</a:t>
            </a:r>
          </a:p>
          <a:p>
            <a:pPr>
              <a:spcBef>
                <a:spcPct val="0"/>
              </a:spcBef>
            </a:pPr>
            <a:r>
              <a:rPr lang="en-US" altLang="en-US" dirty="0">
                <a:latin typeface="Arial" panose="020B0604020202020204" pitchFamily="34" charset="0"/>
              </a:rPr>
              <a:t>- sewage, petrochemicals etc.</a:t>
            </a:r>
          </a:p>
          <a:p>
            <a:pPr>
              <a:spcBef>
                <a:spcPct val="0"/>
              </a:spcBef>
            </a:pPr>
            <a:r>
              <a:rPr lang="en-US" altLang="en-US" dirty="0">
                <a:latin typeface="Arial" panose="020B0604020202020204" pitchFamily="34" charset="0"/>
              </a:rPr>
              <a:t>- long-range transport of toxics</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Climate*</a:t>
            </a:r>
          </a:p>
          <a:p>
            <a:pPr>
              <a:spcBef>
                <a:spcPct val="0"/>
              </a:spcBef>
            </a:pPr>
            <a:r>
              <a:rPr lang="en-US" altLang="en-US" dirty="0">
                <a:latin typeface="Arial" panose="020B0604020202020204" pitchFamily="34" charset="0"/>
              </a:rPr>
              <a:t>- weather data, frequency of extreme events</a:t>
            </a:r>
          </a:p>
          <a:p>
            <a:pPr>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189930433"/>
      </p:ext>
    </p:extLst>
  </p:cSld>
  <p:clrMapOvr>
    <a:masterClrMapping/>
  </p:clrMapOvr>
  <p:transition spd="slow">
    <p:pull dir="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descr="06202">
            <a:extLst>
              <a:ext uri="{FF2B5EF4-FFF2-40B4-BE49-F238E27FC236}">
                <a16:creationId xmlns:a16="http://schemas.microsoft.com/office/drawing/2014/main" id="{69B1D40F-7A74-42EB-9384-4AC9789FD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36" b="163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89BB88-8E2A-4F9E-956F-8EB25DB17033}"/>
              </a:ext>
            </a:extLst>
          </p:cNvPr>
          <p:cNvSpPr>
            <a:spLocks noGrp="1"/>
          </p:cNvSpPr>
          <p:nvPr>
            <p:ph type="title"/>
          </p:nvPr>
        </p:nvSpPr>
        <p:spPr>
          <a:xfrm>
            <a:off x="657225" y="499533"/>
            <a:ext cx="6994306" cy="1129570"/>
          </a:xfrm>
        </p:spPr>
        <p:txBody>
          <a:bodyPr>
            <a:normAutofit/>
          </a:bodyPr>
          <a:lstStyle/>
          <a:p>
            <a:r>
              <a:rPr lang="en-CA" sz="4000" b="1" i="1" dirty="0">
                <a:solidFill>
                  <a:schemeClr val="tx1"/>
                </a:solidFill>
                <a:latin typeface="Tw Cen MT" panose="020B0602020104020603" pitchFamily="34" charset="0"/>
                <a:cs typeface="Calibri" panose="020F0502020204030204" pitchFamily="34" charset="0"/>
              </a:rPr>
              <a:t>Importance of Ecological Monitoring</a:t>
            </a:r>
          </a:p>
        </p:txBody>
      </p:sp>
      <p:sp>
        <p:nvSpPr>
          <p:cNvPr id="3" name="Content Placeholder 2">
            <a:extLst>
              <a:ext uri="{FF2B5EF4-FFF2-40B4-BE49-F238E27FC236}">
                <a16:creationId xmlns:a16="http://schemas.microsoft.com/office/drawing/2014/main" id="{714890EB-2F3B-4F16-B332-982C77148F7D}"/>
              </a:ext>
            </a:extLst>
          </p:cNvPr>
          <p:cNvSpPr>
            <a:spLocks noGrp="1"/>
          </p:cNvSpPr>
          <p:nvPr>
            <p:ph idx="1"/>
          </p:nvPr>
        </p:nvSpPr>
        <p:spPr>
          <a:xfrm>
            <a:off x="657225" y="1713186"/>
            <a:ext cx="6657975" cy="4163225"/>
          </a:xfrm>
        </p:spPr>
        <p:txBody>
          <a:bodyPr>
            <a:normAutofit/>
          </a:bodyPr>
          <a:lstStyle/>
          <a:p>
            <a:pPr marL="0" indent="0">
              <a:buNone/>
              <a:defRPr/>
            </a:pPr>
            <a:r>
              <a:rPr lang="en-US" sz="2200" dirty="0">
                <a:solidFill>
                  <a:srgbClr val="FFFF00"/>
                </a:solidFill>
                <a:latin typeface="Calibri" panose="020F0502020204030204" pitchFamily="34" charset="0"/>
                <a:cs typeface="Calibri" panose="020F0502020204030204" pitchFamily="34" charset="0"/>
              </a:rPr>
              <a:t>A monitoring program will provide a knowledge base: </a:t>
            </a:r>
          </a:p>
          <a:p>
            <a:pPr marL="457200" indent="-457200">
              <a:buFont typeface="+mj-lt"/>
              <a:buAutoNum type="arabicPeriod"/>
              <a:defRPr/>
            </a:pPr>
            <a:r>
              <a:rPr lang="en-US" sz="2200" dirty="0">
                <a:solidFill>
                  <a:srgbClr val="FFFF00"/>
                </a:solidFill>
                <a:latin typeface="Calibri" panose="020F0502020204030204" pitchFamily="34" charset="0"/>
                <a:cs typeface="Calibri" panose="020F0502020204030204" pitchFamily="34" charset="0"/>
              </a:rPr>
              <a:t>to determine the state of ecological integrity</a:t>
            </a:r>
          </a:p>
          <a:p>
            <a:pPr marL="381000" indent="-381000">
              <a:buFont typeface="Wingdings" pitchFamily="2" charset="2"/>
              <a:buAutoNum type="arabicPeriod"/>
              <a:defRPr/>
            </a:pPr>
            <a:r>
              <a:rPr lang="en-US" sz="2200" dirty="0">
                <a:solidFill>
                  <a:srgbClr val="FFFF00"/>
                </a:solidFill>
                <a:latin typeface="Calibri" panose="020F0502020204030204" pitchFamily="34" charset="0"/>
                <a:cs typeface="Calibri" panose="020F0502020204030204" pitchFamily="34" charset="0"/>
              </a:rPr>
              <a:t>to help make management decisions</a:t>
            </a:r>
          </a:p>
          <a:p>
            <a:pPr marL="381000" indent="-381000">
              <a:buFont typeface="Wingdings" pitchFamily="2" charset="2"/>
              <a:buAutoNum type="arabicPeriod"/>
              <a:defRPr/>
            </a:pPr>
            <a:r>
              <a:rPr lang="en-US" sz="2200" dirty="0">
                <a:solidFill>
                  <a:srgbClr val="FFFF00"/>
                </a:solidFill>
                <a:latin typeface="Calibri" panose="020F0502020204030204" pitchFamily="34" charset="0"/>
                <a:cs typeface="Calibri" panose="020F0502020204030204" pitchFamily="34" charset="0"/>
              </a:rPr>
              <a:t>to focus priorities for management actions and investments </a:t>
            </a:r>
          </a:p>
          <a:p>
            <a:pPr marL="381000" indent="-381000">
              <a:buFont typeface="Wingdings" pitchFamily="2" charset="2"/>
              <a:buAutoNum type="arabicPeriod"/>
              <a:defRPr/>
            </a:pPr>
            <a:r>
              <a:rPr lang="en-US" sz="2200" dirty="0">
                <a:solidFill>
                  <a:srgbClr val="FFFF00"/>
                </a:solidFill>
                <a:latin typeface="Calibri" panose="020F0502020204030204" pitchFamily="34" charset="0"/>
                <a:cs typeface="Calibri" panose="020F0502020204030204" pitchFamily="34" charset="0"/>
              </a:rPr>
              <a:t>to assess the effectiveness of management actions and policies </a:t>
            </a:r>
          </a:p>
          <a:p>
            <a:pPr marL="381000" indent="-381000">
              <a:buFont typeface="Wingdings" pitchFamily="2" charset="2"/>
              <a:buAutoNum type="arabicPeriod"/>
              <a:defRPr/>
            </a:pPr>
            <a:r>
              <a:rPr lang="en-US" sz="2200" dirty="0">
                <a:solidFill>
                  <a:srgbClr val="FFFF00"/>
                </a:solidFill>
                <a:latin typeface="Calibri" panose="020F0502020204030204" pitchFamily="34" charset="0"/>
                <a:cs typeface="Calibri" panose="020F0502020204030204" pitchFamily="34" charset="0"/>
              </a:rPr>
              <a:t>To increase public understanding of changes in the park </a:t>
            </a:r>
          </a:p>
          <a:p>
            <a:pPr marL="0" indent="0">
              <a:buNone/>
            </a:pPr>
            <a:endParaRPr lang="en-CA" sz="2200" dirty="0">
              <a:solidFill>
                <a:srgbClr val="FFFFFF"/>
              </a:solidFill>
            </a:endParaRPr>
          </a:p>
        </p:txBody>
      </p:sp>
    </p:spTree>
    <p:extLst>
      <p:ext uri="{BB962C8B-B14F-4D97-AF65-F5344CB8AC3E}">
        <p14:creationId xmlns:p14="http://schemas.microsoft.com/office/powerpoint/2010/main" val="354975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CDE9DBEC-6802-403E-8F5D-A02687C57B46}"/>
              </a:ext>
            </a:extLst>
          </p:cNvPr>
          <p:cNvGraphicFramePr>
            <a:graphicFrameLocks noChangeAspect="1"/>
          </p:cNvGraphicFramePr>
          <p:nvPr>
            <p:extLst>
              <p:ext uri="{D42A27DB-BD31-4B8C-83A1-F6EECF244321}">
                <p14:modId xmlns:p14="http://schemas.microsoft.com/office/powerpoint/2010/main" val="4213504472"/>
              </p:ext>
            </p:extLst>
          </p:nvPr>
        </p:nvGraphicFramePr>
        <p:xfrm>
          <a:off x="0" y="1"/>
          <a:ext cx="10196513" cy="6961188"/>
        </p:xfrm>
        <a:graphic>
          <a:graphicData uri="http://schemas.openxmlformats.org/presentationml/2006/ole">
            <mc:AlternateContent xmlns:mc="http://schemas.openxmlformats.org/markup-compatibility/2006">
              <mc:Choice xmlns:v="urn:schemas-microsoft-com:vml" Requires="v">
                <p:oleObj spid="_x0000_s3165" name="Bitmap Image" r:id="rId4" imgW="8838095" imgH="4247619" progId="Paint.Picture">
                  <p:embed/>
                </p:oleObj>
              </mc:Choice>
              <mc:Fallback>
                <p:oleObj name="Bitmap Image" r:id="rId4" imgW="8838095" imgH="4247619" progId="Paint.Picture">
                  <p:embed/>
                  <p:pic>
                    <p:nvPicPr>
                      <p:cNvPr id="409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196513" cy="69611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2038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8993" y="500063"/>
            <a:ext cx="3825766" cy="1233487"/>
          </a:xfrm>
          <a:prstGeom prst="ellipse">
            <a:avLst/>
          </a:prstGeom>
        </p:spPr>
        <p:txBody>
          <a:bodyPr vert="horz" lIns="91440" tIns="45720" rIns="91440" bIns="45720" rtlCol="0" anchor="ctr">
            <a:noAutofit/>
          </a:bodyPr>
          <a:lstStyle/>
          <a:p>
            <a:r>
              <a:rPr lang="en-US" sz="4000" b="1" i="1" dirty="0">
                <a:solidFill>
                  <a:schemeClr val="tx1"/>
                </a:solidFill>
                <a:latin typeface="Tw Cen MT" panose="020B0602020104020603" pitchFamily="34" charset="0"/>
                <a:cs typeface="Calibri" panose="020F0502020204030204" pitchFamily="34" charset="0"/>
              </a:rPr>
              <a:t>Presentation Contents</a:t>
            </a:r>
          </a:p>
        </p:txBody>
      </p:sp>
      <p:sp>
        <p:nvSpPr>
          <p:cNvPr id="3" name="Content Placeholder 2"/>
          <p:cNvSpPr>
            <a:spLocks noGrp="1"/>
          </p:cNvSpPr>
          <p:nvPr>
            <p:ph type="body" idx="4294967295"/>
          </p:nvPr>
        </p:nvSpPr>
        <p:spPr>
          <a:xfrm>
            <a:off x="714702" y="2008188"/>
            <a:ext cx="6494135" cy="3868737"/>
          </a:xfrm>
        </p:spPr>
        <p:txBody>
          <a:bodyPr vert="horz" lIns="91440" tIns="45720" rIns="91440" bIns="45720" rtlCol="0">
            <a:normAutofit fontScale="85000" lnSpcReduction="10000"/>
          </a:bodyPr>
          <a:lstStyle/>
          <a:p>
            <a:r>
              <a:rPr lang="en-US" sz="3200" b="1" dirty="0">
                <a:latin typeface="Tw Cen MT" panose="020B0602020104020603" pitchFamily="34" charset="0"/>
                <a:cs typeface="Calibri" panose="020F0502020204030204" pitchFamily="34" charset="0"/>
              </a:rPr>
              <a:t>Overview of Canada and Parks Canada</a:t>
            </a:r>
          </a:p>
          <a:p>
            <a:r>
              <a:rPr lang="en-US" sz="3200" b="1" dirty="0">
                <a:latin typeface="Tw Cen MT" panose="020B0602020104020603" pitchFamily="34" charset="0"/>
                <a:cs typeface="Calibri" panose="020F0502020204030204" pitchFamily="34" charset="0"/>
              </a:rPr>
              <a:t>History of Park Establishment and the National Park System Plan</a:t>
            </a:r>
          </a:p>
          <a:p>
            <a:r>
              <a:rPr lang="en-US" sz="3200" b="1" dirty="0">
                <a:latin typeface="Tw Cen MT" panose="020B0602020104020603" pitchFamily="34" charset="0"/>
                <a:cs typeface="Calibri" panose="020F0502020204030204" pitchFamily="34" charset="0"/>
              </a:rPr>
              <a:t>Park Management Plan</a:t>
            </a:r>
          </a:p>
          <a:p>
            <a:r>
              <a:rPr lang="en-US" sz="3200" b="1" dirty="0">
                <a:latin typeface="Tw Cen MT" panose="020B0602020104020603" pitchFamily="34" charset="0"/>
                <a:cs typeface="Calibri" panose="020F0502020204030204" pitchFamily="34" charset="0"/>
              </a:rPr>
              <a:t>Managing for Ecological Integrity</a:t>
            </a:r>
          </a:p>
          <a:p>
            <a:r>
              <a:rPr lang="en-US" sz="3200" b="1" dirty="0">
                <a:latin typeface="Tw Cen MT" panose="020B0602020104020603" pitchFamily="34" charset="0"/>
                <a:cs typeface="Calibri" panose="020F0502020204030204" pitchFamily="34" charset="0"/>
              </a:rPr>
              <a:t>Monitoring and Reporting</a:t>
            </a:r>
          </a:p>
          <a:p>
            <a:r>
              <a:rPr lang="en-US" sz="3200" b="1" dirty="0">
                <a:latin typeface="Tw Cen MT" panose="020B0602020104020603" pitchFamily="34" charset="0"/>
                <a:cs typeface="Calibri" panose="020F0502020204030204" pitchFamily="34" charset="0"/>
              </a:rPr>
              <a:t>Management Actions and Ecological Restoration</a:t>
            </a:r>
          </a:p>
          <a:p>
            <a:r>
              <a:rPr lang="en-US" sz="3200" b="1" dirty="0">
                <a:latin typeface="Tw Cen MT" panose="020B0602020104020603" pitchFamily="34" charset="0"/>
                <a:cs typeface="Calibri" panose="020F0502020204030204" pitchFamily="34" charset="0"/>
              </a:rPr>
              <a:t>Climate Change and Parks</a:t>
            </a:r>
          </a:p>
          <a:p>
            <a:endParaRPr lang="en-US" dirty="0"/>
          </a:p>
        </p:txBody>
      </p:sp>
      <p:pic>
        <p:nvPicPr>
          <p:cNvPr id="14" name="Picture 2" descr="H:\Wkg-World Heritage Team\Images of WH and TL sites\images of WH sites\Waterton\3 blakiston.jpg">
            <a:extLst>
              <a:ext uri="{FF2B5EF4-FFF2-40B4-BE49-F238E27FC236}">
                <a16:creationId xmlns:a16="http://schemas.microsoft.com/office/drawing/2014/main" id="{D4310C42-D22B-493E-A9FB-C0082E9A32A3}"/>
              </a:ext>
            </a:extLst>
          </p:cNvPr>
          <p:cNvPicPr>
            <a:picLocks noChangeAspect="1" noChangeArrowheads="1"/>
          </p:cNvPicPr>
          <p:nvPr/>
        </p:nvPicPr>
        <p:blipFill rotWithShape="1">
          <a:blip r:embed="rId3"/>
          <a:srcRect l="532" r="-1" b="-1"/>
          <a:stretch/>
        </p:blipFill>
        <p:spPr bwMode="auto">
          <a:xfrm>
            <a:off x="8114535" y="11"/>
            <a:ext cx="4077465" cy="2736255"/>
          </a:xfrm>
          <a:prstGeom prst="rect">
            <a:avLst/>
          </a:prstGeom>
          <a:noFill/>
        </p:spPr>
      </p:pic>
      <p:pic>
        <p:nvPicPr>
          <p:cNvPr id="8" name="Picture 7" descr="A brown bear walking across a grass covered field&#10;&#10;Description generated with very high confidence">
            <a:extLst>
              <a:ext uri="{FF2B5EF4-FFF2-40B4-BE49-F238E27FC236}">
                <a16:creationId xmlns:a16="http://schemas.microsoft.com/office/drawing/2014/main" id="{D5D183B2-B284-43CB-8355-3CB18E5D903D}"/>
              </a:ext>
            </a:extLst>
          </p:cNvPr>
          <p:cNvPicPr>
            <a:picLocks noChangeAspect="1"/>
          </p:cNvPicPr>
          <p:nvPr/>
        </p:nvPicPr>
        <p:blipFill rotWithShape="1">
          <a:blip r:embed="rId4">
            <a:extLst>
              <a:ext uri="{28A0092B-C50C-407E-A947-70E740481C1C}">
                <a14:useLocalDpi xmlns:a14="http://schemas.microsoft.com/office/drawing/2010/main" val="0"/>
              </a:ext>
            </a:extLst>
          </a:blip>
          <a:srcRect l="28877" r="8327"/>
          <a:stretch/>
        </p:blipFill>
        <p:spPr>
          <a:xfrm>
            <a:off x="8114536" y="2897119"/>
            <a:ext cx="4077463" cy="3960870"/>
          </a:xfrm>
          <a:prstGeom prst="rect">
            <a:avLst/>
          </a:prstGeom>
        </p:spPr>
      </p:pic>
    </p:spTree>
    <p:extLst>
      <p:ext uri="{BB962C8B-B14F-4D97-AF65-F5344CB8AC3E}">
        <p14:creationId xmlns:p14="http://schemas.microsoft.com/office/powerpoint/2010/main" val="83894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6374-07D8-4692-8ACC-5E42C64664A3}"/>
              </a:ext>
            </a:extLst>
          </p:cNvPr>
          <p:cNvSpPr>
            <a:spLocks noGrp="1"/>
          </p:cNvSpPr>
          <p:nvPr>
            <p:ph type="title"/>
          </p:nvPr>
        </p:nvSpPr>
        <p:spPr>
          <a:xfrm>
            <a:off x="8222955" y="1376855"/>
            <a:ext cx="3467051" cy="3615558"/>
          </a:xfrm>
        </p:spPr>
        <p:txBody>
          <a:bodyPr vert="horz" lIns="91440" tIns="45720" rIns="91440" bIns="45720" rtlCol="0" anchor="b">
            <a:noAutofit/>
          </a:bodyPr>
          <a:lstStyle/>
          <a:p>
            <a:pPr>
              <a:lnSpc>
                <a:spcPct val="80000"/>
              </a:lnSpc>
            </a:pPr>
            <a:r>
              <a:rPr lang="en-US" sz="4000" b="1" i="1" dirty="0">
                <a:solidFill>
                  <a:schemeClr val="tx1"/>
                </a:solidFill>
                <a:latin typeface="Tw Cen MT" panose="020B0602020104020603" pitchFamily="34" charset="0"/>
              </a:rPr>
              <a:t>Management actions (1): Prescribed fire to restore fire in the landscape and improve wildlife habitat</a:t>
            </a:r>
          </a:p>
        </p:txBody>
      </p:sp>
      <p:pic>
        <p:nvPicPr>
          <p:cNvPr id="4" name="Picture 2" descr="A screenshot of a cell phone screen with text&#10;&#10;Description generated with high confidence">
            <a:extLst>
              <a:ext uri="{FF2B5EF4-FFF2-40B4-BE49-F238E27FC236}">
                <a16:creationId xmlns:a16="http://schemas.microsoft.com/office/drawing/2014/main" id="{93276B67-3219-4EE1-AF66-2786382E3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01" r="2" b="2"/>
          <a:stretch/>
        </p:blipFill>
        <p:spPr bwMode="auto">
          <a:xfrm>
            <a:off x="643464" y="878625"/>
            <a:ext cx="6266016" cy="5086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193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7CB6-93AE-4CF3-98B5-9EED8B0C7AF0}"/>
              </a:ext>
            </a:extLst>
          </p:cNvPr>
          <p:cNvSpPr>
            <a:spLocks noGrp="1"/>
          </p:cNvSpPr>
          <p:nvPr>
            <p:ph type="title"/>
          </p:nvPr>
        </p:nvSpPr>
        <p:spPr>
          <a:xfrm>
            <a:off x="8124497" y="2017985"/>
            <a:ext cx="3565509" cy="2105281"/>
          </a:xfrm>
        </p:spPr>
        <p:txBody>
          <a:bodyPr vert="horz" lIns="91440" tIns="45720" rIns="91440" bIns="45720" rtlCol="0" anchor="b" anchorCtr="1">
            <a:normAutofit/>
          </a:bodyPr>
          <a:lstStyle/>
          <a:p>
            <a:pPr>
              <a:lnSpc>
                <a:spcPct val="80000"/>
              </a:lnSpc>
            </a:pPr>
            <a:r>
              <a:rPr lang="en-US" sz="4000" b="1" i="1" dirty="0">
                <a:solidFill>
                  <a:schemeClr val="tx1"/>
                </a:solidFill>
                <a:latin typeface="Tw Cen MT" panose="020B0602020104020603" pitchFamily="34" charset="0"/>
              </a:rPr>
              <a:t>Management action (2): Removal of  invasive species</a:t>
            </a:r>
          </a:p>
        </p:txBody>
      </p:sp>
      <p:pic>
        <p:nvPicPr>
          <p:cNvPr id="7" name="Picture 2">
            <a:extLst>
              <a:ext uri="{FF2B5EF4-FFF2-40B4-BE49-F238E27FC236}">
                <a16:creationId xmlns:a16="http://schemas.microsoft.com/office/drawing/2014/main" id="{6935CA8F-167A-498C-A7C4-31AE4EE094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 r="6984"/>
          <a:stretch/>
        </p:blipFill>
        <p:spPr bwMode="auto">
          <a:xfrm>
            <a:off x="643464" y="878627"/>
            <a:ext cx="6266016" cy="50865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046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F0E6-BE8A-4671-B565-41218F561F98}"/>
              </a:ext>
            </a:extLst>
          </p:cNvPr>
          <p:cNvSpPr>
            <a:spLocks noGrp="1"/>
          </p:cNvSpPr>
          <p:nvPr>
            <p:ph type="title"/>
          </p:nvPr>
        </p:nvSpPr>
        <p:spPr>
          <a:xfrm>
            <a:off x="8103476" y="1261241"/>
            <a:ext cx="3569832" cy="2862026"/>
          </a:xfrm>
        </p:spPr>
        <p:txBody>
          <a:bodyPr vert="horz" lIns="91440" tIns="45720" rIns="91440" bIns="45720" rtlCol="0" anchor="b">
            <a:normAutofit/>
          </a:bodyPr>
          <a:lstStyle/>
          <a:p>
            <a:pPr>
              <a:lnSpc>
                <a:spcPct val="80000"/>
              </a:lnSpc>
            </a:pPr>
            <a:r>
              <a:rPr lang="en-US" sz="4000" b="1" i="1" dirty="0">
                <a:solidFill>
                  <a:schemeClr val="tx1"/>
                </a:solidFill>
                <a:latin typeface="Tw Cen MT" panose="020B0602020104020603" pitchFamily="34" charset="0"/>
              </a:rPr>
              <a:t>Management action (3): Connecting wildlife habitat </a:t>
            </a:r>
          </a:p>
        </p:txBody>
      </p:sp>
      <p:pic>
        <p:nvPicPr>
          <p:cNvPr id="3" name="Picture 2" descr="A picture containing tree&#10;&#10;Description generated with very high confidence">
            <a:extLst>
              <a:ext uri="{FF2B5EF4-FFF2-40B4-BE49-F238E27FC236}">
                <a16:creationId xmlns:a16="http://schemas.microsoft.com/office/drawing/2014/main" id="{42255FAC-6687-4DD1-BBE6-DDFD43FEDE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2" r="10615"/>
          <a:stretch/>
        </p:blipFill>
        <p:spPr bwMode="auto">
          <a:xfrm>
            <a:off x="-10287" y="10"/>
            <a:ext cx="755226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718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962B-BF50-4B7D-A158-0E7F0E557787}"/>
              </a:ext>
            </a:extLst>
          </p:cNvPr>
          <p:cNvSpPr>
            <a:spLocks noGrp="1"/>
          </p:cNvSpPr>
          <p:nvPr>
            <p:ph type="title"/>
          </p:nvPr>
        </p:nvSpPr>
        <p:spPr>
          <a:xfrm>
            <a:off x="8222955" y="770467"/>
            <a:ext cx="3467051" cy="3352800"/>
          </a:xfrm>
        </p:spPr>
        <p:txBody>
          <a:bodyPr vert="horz" lIns="91440" tIns="45720" rIns="91440" bIns="45720" rtlCol="0" anchor="b" anchorCtr="1">
            <a:normAutofit/>
          </a:bodyPr>
          <a:lstStyle/>
          <a:p>
            <a:pPr>
              <a:lnSpc>
                <a:spcPct val="80000"/>
              </a:lnSpc>
            </a:pPr>
            <a:r>
              <a:rPr lang="en-US" sz="4000" b="1" i="1" dirty="0">
                <a:solidFill>
                  <a:schemeClr val="tx1"/>
                </a:solidFill>
                <a:latin typeface="Tw Cen MT" panose="020B0602020104020603" pitchFamily="34" charset="0"/>
              </a:rPr>
              <a:t>Management action (4): Restoring ecosystem processes</a:t>
            </a:r>
          </a:p>
        </p:txBody>
      </p:sp>
      <p:pic>
        <p:nvPicPr>
          <p:cNvPr id="3" name="Picture 2">
            <a:extLst>
              <a:ext uri="{FF2B5EF4-FFF2-40B4-BE49-F238E27FC236}">
                <a16:creationId xmlns:a16="http://schemas.microsoft.com/office/drawing/2014/main" id="{77CF5B5C-8729-4D4D-861A-56AE6B4AF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1" r="2868"/>
          <a:stretch/>
        </p:blipFill>
        <p:spPr bwMode="auto">
          <a:xfrm>
            <a:off x="643464" y="878626"/>
            <a:ext cx="6266016" cy="50865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3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B372-7B93-442E-8C4C-F7541A0C1EB5}"/>
              </a:ext>
            </a:extLst>
          </p:cNvPr>
          <p:cNvSpPr>
            <a:spLocks noGrp="1"/>
          </p:cNvSpPr>
          <p:nvPr>
            <p:ph type="title"/>
          </p:nvPr>
        </p:nvSpPr>
        <p:spPr>
          <a:xfrm>
            <a:off x="7893269" y="878627"/>
            <a:ext cx="3796737" cy="3244640"/>
          </a:xfrm>
        </p:spPr>
        <p:txBody>
          <a:bodyPr vert="horz" lIns="91440" tIns="45720" rIns="91440" bIns="45720" rtlCol="0" anchor="b">
            <a:normAutofit/>
          </a:bodyPr>
          <a:lstStyle/>
          <a:p>
            <a:pPr>
              <a:lnSpc>
                <a:spcPct val="80000"/>
              </a:lnSpc>
            </a:pPr>
            <a:r>
              <a:rPr lang="en-US" sz="4000" b="1" i="1" dirty="0">
                <a:solidFill>
                  <a:schemeClr val="tx1"/>
                </a:solidFill>
                <a:latin typeface="Tw Cen MT" panose="020B0602020104020603" pitchFamily="34" charset="0"/>
              </a:rPr>
              <a:t>Management action (5): Re-introduction of native  species </a:t>
            </a:r>
          </a:p>
        </p:txBody>
      </p:sp>
      <p:pic>
        <p:nvPicPr>
          <p:cNvPr id="3" name="Picture 2" descr="A picture containing grass, text&#10;&#10;Description generated with very high confidence">
            <a:extLst>
              <a:ext uri="{FF2B5EF4-FFF2-40B4-BE49-F238E27FC236}">
                <a16:creationId xmlns:a16="http://schemas.microsoft.com/office/drawing/2014/main" id="{9A2E0BA6-EAB9-491C-A461-2AC2767181F3}"/>
              </a:ext>
            </a:extLst>
          </p:cNvPr>
          <p:cNvPicPr>
            <a:picLocks noChangeAspect="1"/>
          </p:cNvPicPr>
          <p:nvPr/>
        </p:nvPicPr>
        <p:blipFill rotWithShape="1">
          <a:blip r:embed="rId3">
            <a:extLst>
              <a:ext uri="{28A0092B-C50C-407E-A947-70E740481C1C}">
                <a14:useLocalDpi xmlns:a14="http://schemas.microsoft.com/office/drawing/2010/main" val="0"/>
              </a:ext>
            </a:extLst>
          </a:blip>
          <a:srcRect l="10976" r="6796"/>
          <a:stretch/>
        </p:blipFill>
        <p:spPr>
          <a:xfrm>
            <a:off x="643464" y="878627"/>
            <a:ext cx="6266016" cy="5086546"/>
          </a:xfrm>
          <a:prstGeom prst="rect">
            <a:avLst/>
          </a:prstGeom>
        </p:spPr>
      </p:pic>
    </p:spTree>
    <p:extLst>
      <p:ext uri="{BB962C8B-B14F-4D97-AF65-F5344CB8AC3E}">
        <p14:creationId xmlns:p14="http://schemas.microsoft.com/office/powerpoint/2010/main" val="2852166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432013-C9EB-4521-BA25-839E5CE6893D}"/>
              </a:ext>
            </a:extLst>
          </p:cNvPr>
          <p:cNvPicPr>
            <a:picLocks noChangeAspect="1"/>
          </p:cNvPicPr>
          <p:nvPr/>
        </p:nvPicPr>
        <p:blipFill rotWithShape="1">
          <a:blip r:embed="rId3"/>
          <a:srcRect r="1" b="9180"/>
          <a:stretch/>
        </p:blipFill>
        <p:spPr>
          <a:xfrm>
            <a:off x="643467" y="599090"/>
            <a:ext cx="10905066" cy="5615443"/>
          </a:xfrm>
          <a:prstGeom prst="rect">
            <a:avLst/>
          </a:prstGeom>
        </p:spPr>
      </p:pic>
    </p:spTree>
    <p:extLst>
      <p:ext uri="{BB962C8B-B14F-4D97-AF65-F5344CB8AC3E}">
        <p14:creationId xmlns:p14="http://schemas.microsoft.com/office/powerpoint/2010/main" val="4756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82B9-6413-4344-B7D0-9E10000E08E8}"/>
              </a:ext>
            </a:extLst>
          </p:cNvPr>
          <p:cNvSpPr>
            <a:spLocks noGrp="1"/>
          </p:cNvSpPr>
          <p:nvPr>
            <p:ph type="title"/>
          </p:nvPr>
        </p:nvSpPr>
        <p:spPr>
          <a:xfrm>
            <a:off x="1828800" y="4960883"/>
            <a:ext cx="7893269" cy="1439917"/>
          </a:xfrm>
          <a:prstGeom prst="ellipse">
            <a:avLst/>
          </a:prstGeom>
        </p:spPr>
        <p:txBody>
          <a:bodyPr vert="horz" lIns="91440" tIns="45720" rIns="91440" bIns="45720" rtlCol="0" anchor="b">
            <a:normAutofit/>
          </a:bodyPr>
          <a:lstStyle/>
          <a:p>
            <a:pPr>
              <a:lnSpc>
                <a:spcPct val="90000"/>
              </a:lnSpc>
            </a:pPr>
            <a:r>
              <a:rPr lang="en-US" sz="3700" b="1" i="0" kern="1200" dirty="0">
                <a:solidFill>
                  <a:schemeClr val="tx1"/>
                </a:solidFill>
                <a:highlight>
                  <a:srgbClr val="008000"/>
                </a:highlight>
                <a:latin typeface="Calibri" panose="020F0502020204030204" pitchFamily="34" charset="0"/>
                <a:cs typeface="Calibri" panose="020F0502020204030204" pitchFamily="34" charset="0"/>
              </a:rPr>
              <a:t>State of the Park Reports</a:t>
            </a:r>
          </a:p>
        </p:txBody>
      </p:sp>
      <p:pic>
        <p:nvPicPr>
          <p:cNvPr id="10" name="Picture 3" descr="A screenshot of a cell phone&#10;&#10;Description generated with very high confidence">
            <a:extLst>
              <a:ext uri="{FF2B5EF4-FFF2-40B4-BE49-F238E27FC236}">
                <a16:creationId xmlns:a16="http://schemas.microsoft.com/office/drawing/2014/main" id="{573E42B9-3C4B-4C4B-9AE1-D56D834681D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172" r="-1" b="3544"/>
          <a:stretch/>
        </p:blipFill>
        <p:spPr>
          <a:xfrm>
            <a:off x="635458" y="640081"/>
            <a:ext cx="11017072" cy="4320802"/>
          </a:xfrm>
          <a:prstGeom prst="rect">
            <a:avLst/>
          </a:prstGeom>
          <a:effectLst/>
        </p:spPr>
      </p:pic>
    </p:spTree>
    <p:extLst>
      <p:ext uri="{BB962C8B-B14F-4D97-AF65-F5344CB8AC3E}">
        <p14:creationId xmlns:p14="http://schemas.microsoft.com/office/powerpoint/2010/main" val="2044037287"/>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9C7C-7C5A-4487-A53B-3957A00E1CA1}"/>
              </a:ext>
            </a:extLst>
          </p:cNvPr>
          <p:cNvSpPr>
            <a:spLocks noGrp="1"/>
          </p:cNvSpPr>
          <p:nvPr>
            <p:ph type="title"/>
          </p:nvPr>
        </p:nvSpPr>
        <p:spPr>
          <a:xfrm>
            <a:off x="603504" y="2070537"/>
            <a:ext cx="6608963" cy="4487917"/>
          </a:xfrm>
        </p:spPr>
        <p:txBody>
          <a:bodyPr vert="horz" lIns="91440" tIns="45720" rIns="91440" bIns="45720" rtlCol="0" anchor="b" anchorCtr="1">
            <a:noAutofit/>
          </a:bodyPr>
          <a:lstStyle/>
          <a:p>
            <a:pPr>
              <a:lnSpc>
                <a:spcPct val="80000"/>
              </a:lnSpc>
              <a:spcAft>
                <a:spcPts val="600"/>
              </a:spcAft>
            </a:pPr>
            <a:r>
              <a:rPr lang="en-US" sz="2800" b="1" u="sng" dirty="0">
                <a:solidFill>
                  <a:schemeClr val="tx1"/>
                </a:solidFill>
                <a:latin typeface="Tw Cen MT" panose="020B0602020104020603" pitchFamily="34" charset="0"/>
              </a:rPr>
              <a:t>Effective</a:t>
            </a:r>
            <a:r>
              <a:rPr lang="en-US" sz="2800" dirty="0">
                <a:solidFill>
                  <a:schemeClr val="tx1"/>
                </a:solidFill>
                <a:latin typeface="Tw Cen MT" panose="020B0602020104020603" pitchFamily="34" charset="0"/>
              </a:rPr>
              <a:t>:  Re-establishing and maintaining protected area values</a:t>
            </a:r>
            <a:br>
              <a:rPr lang="en-US" sz="2800" dirty="0">
                <a:solidFill>
                  <a:schemeClr val="tx1"/>
                </a:solidFill>
                <a:latin typeface="Tw Cen MT" panose="020B0602020104020603" pitchFamily="34" charset="0"/>
              </a:rPr>
            </a:br>
            <a:br>
              <a:rPr lang="en-US" sz="2800" dirty="0">
                <a:solidFill>
                  <a:schemeClr val="tx1"/>
                </a:solidFill>
                <a:latin typeface="Tw Cen MT" panose="020B0602020104020603" pitchFamily="34" charset="0"/>
              </a:rPr>
            </a:br>
            <a:r>
              <a:rPr lang="en-US" sz="2800" b="1" u="sng" dirty="0">
                <a:solidFill>
                  <a:schemeClr val="tx1"/>
                </a:solidFill>
                <a:latin typeface="Tw Cen MT" panose="020B0602020104020603" pitchFamily="34" charset="0"/>
              </a:rPr>
              <a:t>Efficient</a:t>
            </a:r>
            <a:r>
              <a:rPr lang="en-US" sz="2800" dirty="0">
                <a:solidFill>
                  <a:schemeClr val="tx1"/>
                </a:solidFill>
                <a:latin typeface="Tw Cen MT" panose="020B0602020104020603" pitchFamily="34" charset="0"/>
              </a:rPr>
              <a:t>:  Maximizing beneficial outcomes while minimizing while minimizing costs in time, resources, and effort</a:t>
            </a:r>
            <a:br>
              <a:rPr lang="en-US" sz="2800" dirty="0">
                <a:solidFill>
                  <a:schemeClr val="tx1"/>
                </a:solidFill>
                <a:latin typeface="Tw Cen MT" panose="020B0602020104020603" pitchFamily="34" charset="0"/>
              </a:rPr>
            </a:br>
            <a:br>
              <a:rPr lang="en-US" sz="2800" dirty="0">
                <a:solidFill>
                  <a:schemeClr val="tx1"/>
                </a:solidFill>
                <a:latin typeface="Tw Cen MT" panose="020B0602020104020603" pitchFamily="34" charset="0"/>
              </a:rPr>
            </a:br>
            <a:r>
              <a:rPr lang="en-US" sz="2800" b="1" u="sng" dirty="0">
                <a:solidFill>
                  <a:schemeClr val="tx1"/>
                </a:solidFill>
                <a:latin typeface="Tw Cen MT" panose="020B0602020104020603" pitchFamily="34" charset="0"/>
              </a:rPr>
              <a:t>Engaging</a:t>
            </a:r>
            <a:r>
              <a:rPr lang="en-US" sz="2800" dirty="0">
                <a:solidFill>
                  <a:schemeClr val="tx1"/>
                </a:solidFill>
                <a:latin typeface="Tw Cen MT" panose="020B0602020104020603" pitchFamily="34" charset="0"/>
              </a:rPr>
              <a:t>:  Collaborating with partners and stakeholders, promoting participation, and enhancing visitor experience</a:t>
            </a:r>
            <a:br>
              <a:rPr lang="en-US" sz="2800" dirty="0">
                <a:solidFill>
                  <a:srgbClr val="FFFFFF"/>
                </a:solidFill>
                <a:latin typeface="Tw Cen MT" panose="020B0602020104020603" pitchFamily="34" charset="0"/>
              </a:rPr>
            </a:br>
            <a:endParaRPr lang="en-US" sz="2800" dirty="0">
              <a:solidFill>
                <a:srgbClr val="FFFFFF"/>
              </a:solidFill>
              <a:latin typeface="Tw Cen MT" panose="020B0602020104020603" pitchFamily="34" charset="0"/>
            </a:endParaRPr>
          </a:p>
        </p:txBody>
      </p:sp>
      <p:pic>
        <p:nvPicPr>
          <p:cNvPr id="25" name="Picture 24" descr="A screenshot of a cell phone&#10;&#10;Description generated with very high confidence">
            <a:extLst>
              <a:ext uri="{FF2B5EF4-FFF2-40B4-BE49-F238E27FC236}">
                <a16:creationId xmlns:a16="http://schemas.microsoft.com/office/drawing/2014/main" id="{4E5F06CA-44A6-4FA2-8D2D-C9367DD7F34F}"/>
              </a:ext>
            </a:extLst>
          </p:cNvPr>
          <p:cNvPicPr>
            <a:picLocks noChangeAspect="1" noChangeArrowheads="1"/>
          </p:cNvPicPr>
          <p:nvPr/>
        </p:nvPicPr>
        <p:blipFill rotWithShape="1">
          <a:blip r:embed="rId3" cstate="print"/>
          <a:srcRect l="1878" r="2502"/>
          <a:stretch/>
        </p:blipFill>
        <p:spPr bwMode="auto">
          <a:xfrm>
            <a:off x="7541980" y="10"/>
            <a:ext cx="4660217" cy="6864408"/>
          </a:xfrm>
          <a:prstGeom prst="rect">
            <a:avLst/>
          </a:prstGeom>
          <a:noFill/>
        </p:spPr>
      </p:pic>
      <p:sp>
        <p:nvSpPr>
          <p:cNvPr id="3" name="Rectangle 2">
            <a:extLst>
              <a:ext uri="{FF2B5EF4-FFF2-40B4-BE49-F238E27FC236}">
                <a16:creationId xmlns:a16="http://schemas.microsoft.com/office/drawing/2014/main" id="{AED3451C-D4D1-47C9-AA2C-97AD1ED63983}"/>
              </a:ext>
            </a:extLst>
          </p:cNvPr>
          <p:cNvSpPr/>
          <p:nvPr/>
        </p:nvSpPr>
        <p:spPr>
          <a:xfrm>
            <a:off x="647701" y="405243"/>
            <a:ext cx="6594763" cy="1323439"/>
          </a:xfrm>
          <a:prstGeom prst="rect">
            <a:avLst/>
          </a:prstGeom>
        </p:spPr>
        <p:txBody>
          <a:bodyPr wrap="square">
            <a:spAutoFit/>
          </a:bodyPr>
          <a:lstStyle/>
          <a:p>
            <a:pPr>
              <a:spcAft>
                <a:spcPts val="600"/>
              </a:spcAft>
            </a:pPr>
            <a:r>
              <a:rPr lang="en-US" sz="4000" b="1" i="1" dirty="0">
                <a:latin typeface="Calibri" panose="020F0502020204030204" pitchFamily="34" charset="0"/>
                <a:cs typeface="Calibri" panose="020F0502020204030204" pitchFamily="34" charset="0"/>
              </a:rPr>
              <a:t>Best Practices for Ecological Restoration</a:t>
            </a:r>
            <a:endParaRPr lang="en-CA" sz="4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857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Wkg-NP-Legislation\MANAGEMENT PLANNING\GUIDE TO MANAGEMENT PLANNING - Documents-procédures\GUIDES - Texts - Documents\Guide 2007\Figures\October Mgt Cycle 2(e).jpg">
            <a:extLst>
              <a:ext uri="{FF2B5EF4-FFF2-40B4-BE49-F238E27FC236}">
                <a16:creationId xmlns:a16="http://schemas.microsoft.com/office/drawing/2014/main" id="{83F9005D-1CDE-4536-BD7E-98F603F1F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909391" y="0"/>
            <a:ext cx="8282609"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Banff NP-Canadian Rocky Mountain Parks, Alberta and British Columbia-09.93.03.09(10).tif">
            <a:extLst>
              <a:ext uri="{FF2B5EF4-FFF2-40B4-BE49-F238E27FC236}">
                <a16:creationId xmlns:a16="http://schemas.microsoft.com/office/drawing/2014/main" id="{CF0CF582-6AB1-49FB-8870-8E4A9A72D832}"/>
              </a:ext>
            </a:extLst>
          </p:cNvPr>
          <p:cNvPicPr>
            <a:picLocks noChangeAspect="1" noChangeArrowheads="1"/>
          </p:cNvPicPr>
          <p:nvPr/>
        </p:nvPicPr>
        <p:blipFill>
          <a:blip r:embed="rId4"/>
          <a:srcRect/>
          <a:stretch>
            <a:fillRect/>
          </a:stretch>
        </p:blipFill>
        <p:spPr bwMode="auto">
          <a:xfrm>
            <a:off x="22020" y="3856383"/>
            <a:ext cx="3887371" cy="3001617"/>
          </a:xfrm>
          <a:prstGeom prst="rect">
            <a:avLst/>
          </a:prstGeom>
          <a:noFill/>
          <a:ln w="9525">
            <a:noFill/>
            <a:miter lim="800000"/>
            <a:headEnd/>
            <a:tailEnd/>
          </a:ln>
        </p:spPr>
      </p:pic>
      <p:sp>
        <p:nvSpPr>
          <p:cNvPr id="2" name="Rectangle 1">
            <a:extLst>
              <a:ext uri="{FF2B5EF4-FFF2-40B4-BE49-F238E27FC236}">
                <a16:creationId xmlns:a16="http://schemas.microsoft.com/office/drawing/2014/main" id="{02DD1E17-A611-4A39-BC00-4DE05224A4DF}"/>
              </a:ext>
            </a:extLst>
          </p:cNvPr>
          <p:cNvSpPr/>
          <p:nvPr/>
        </p:nvSpPr>
        <p:spPr>
          <a:xfrm>
            <a:off x="207818" y="176645"/>
            <a:ext cx="3605646" cy="3139321"/>
          </a:xfrm>
          <a:prstGeom prst="rect">
            <a:avLst/>
          </a:prstGeom>
        </p:spPr>
        <p:txBody>
          <a:bodyPr wrap="square">
            <a:spAutoFit/>
          </a:bodyPr>
          <a:lstStyle/>
          <a:p>
            <a:r>
              <a:rPr lang="en-CA" dirty="0">
                <a:latin typeface="Arial" panose="020B0604020202020204" pitchFamily="34" charset="0"/>
                <a:cs typeface="Arial" panose="020B0604020202020204" pitchFamily="34" charset="0"/>
              </a:rPr>
              <a:t>Management plan to be written within 5 years of the establishment of the national park</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Management plans to be tabled by the Minister in Parliament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 </a:t>
            </a:r>
          </a:p>
          <a:p>
            <a:r>
              <a:rPr lang="en-CA" dirty="0">
                <a:latin typeface="Arial" panose="020B0604020202020204" pitchFamily="34" charset="0"/>
                <a:cs typeface="Arial" panose="020B0604020202020204" pitchFamily="34" charset="0"/>
              </a:rPr>
              <a:t>Must provide opportunities for consultation with Aboriginal communities and the public</a:t>
            </a:r>
          </a:p>
        </p:txBody>
      </p:sp>
    </p:spTree>
    <p:extLst>
      <p:ext uri="{BB962C8B-B14F-4D97-AF65-F5344CB8AC3E}">
        <p14:creationId xmlns:p14="http://schemas.microsoft.com/office/powerpoint/2010/main" val="2416692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9C7C-7C5A-4487-A53B-3957A00E1CA1}"/>
              </a:ext>
            </a:extLst>
          </p:cNvPr>
          <p:cNvSpPr>
            <a:spLocks noGrp="1"/>
          </p:cNvSpPr>
          <p:nvPr>
            <p:ph type="title"/>
          </p:nvPr>
        </p:nvSpPr>
        <p:spPr>
          <a:xfrm>
            <a:off x="6831725" y="629265"/>
            <a:ext cx="4858282" cy="3494002"/>
          </a:xfrm>
        </p:spPr>
        <p:txBody>
          <a:bodyPr vert="horz" lIns="91440" tIns="45720" rIns="91440" bIns="45720" rtlCol="0" anchor="b" anchorCtr="1">
            <a:normAutofit/>
          </a:bodyPr>
          <a:lstStyle/>
          <a:p>
            <a:pPr>
              <a:lnSpc>
                <a:spcPct val="80000"/>
              </a:lnSpc>
            </a:pPr>
            <a:r>
              <a:rPr lang="en-US" sz="4400" b="1" i="1" dirty="0">
                <a:solidFill>
                  <a:schemeClr val="tx1"/>
                </a:solidFill>
                <a:latin typeface="Tw Cen MT" panose="020B0602020104020603" pitchFamily="34" charset="0"/>
              </a:rPr>
              <a:t>Protected Areas as natural solutions for climate change</a:t>
            </a:r>
          </a:p>
        </p:txBody>
      </p:sp>
      <p:pic>
        <p:nvPicPr>
          <p:cNvPr id="4" name="Picture 3" descr="A close up of a sign&#10;&#10;Description generated with very high confidence">
            <a:extLst>
              <a:ext uri="{FF2B5EF4-FFF2-40B4-BE49-F238E27FC236}">
                <a16:creationId xmlns:a16="http://schemas.microsoft.com/office/drawing/2014/main" id="{744B6805-F843-4EED-91BE-0A8CE3754403}"/>
              </a:ext>
            </a:extLst>
          </p:cNvPr>
          <p:cNvPicPr>
            <a:picLocks noChangeAspect="1"/>
          </p:cNvPicPr>
          <p:nvPr/>
        </p:nvPicPr>
        <p:blipFill rotWithShape="1">
          <a:blip r:embed="rId3"/>
          <a:srcRect t="4252" b="16133"/>
          <a:stretch/>
        </p:blipFill>
        <p:spPr>
          <a:xfrm>
            <a:off x="1294792" y="629265"/>
            <a:ext cx="4963360" cy="5585271"/>
          </a:xfrm>
          <a:prstGeom prst="rect">
            <a:avLst/>
          </a:prstGeom>
        </p:spPr>
      </p:pic>
    </p:spTree>
    <p:extLst>
      <p:ext uri="{BB962C8B-B14F-4D97-AF65-F5344CB8AC3E}">
        <p14:creationId xmlns:p14="http://schemas.microsoft.com/office/powerpoint/2010/main" val="20753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descr="Location of Canadian national parks"/>
          <p:cNvPicPr>
            <a:picLocks noChangeAspect="1"/>
          </p:cNvPicPr>
          <p:nvPr/>
        </p:nvPicPr>
        <p:blipFill rotWithShape="1">
          <a:blip r:embed="rId4">
            <a:extLst>
              <a:ext uri="{28A0092B-C50C-407E-A947-70E740481C1C}">
                <a14:useLocalDpi xmlns:a14="http://schemas.microsoft.com/office/drawing/2010/main" val="0"/>
              </a:ext>
            </a:extLst>
          </a:blip>
          <a:srcRect r="220" b="2"/>
          <a:stretch/>
        </p:blipFill>
        <p:spPr>
          <a:xfrm>
            <a:off x="243102" y="415635"/>
            <a:ext cx="6188327" cy="5314441"/>
          </a:xfrm>
          <a:prstGeom prst="rect">
            <a:avLst/>
          </a:prstGeom>
          <a:effectLst/>
        </p:spPr>
      </p:pic>
      <p:sp>
        <p:nvSpPr>
          <p:cNvPr id="6" name="Rectangle 5">
            <a:extLst>
              <a:ext uri="{FF2B5EF4-FFF2-40B4-BE49-F238E27FC236}">
                <a16:creationId xmlns:a16="http://schemas.microsoft.com/office/drawing/2014/main" id="{2DACEB51-6FED-4953-B919-353757435F7D}"/>
              </a:ext>
            </a:extLst>
          </p:cNvPr>
          <p:cNvSpPr/>
          <p:nvPr/>
        </p:nvSpPr>
        <p:spPr>
          <a:xfrm>
            <a:off x="6621516" y="415635"/>
            <a:ext cx="5423339" cy="5262979"/>
          </a:xfrm>
          <a:prstGeom prst="rect">
            <a:avLst/>
          </a:prstGeom>
        </p:spPr>
        <p:txBody>
          <a:bodyPr wrap="square">
            <a:spAutoFit/>
          </a:bodyPr>
          <a:lstStyle/>
          <a:p>
            <a:r>
              <a:rPr lang="en-CA" sz="2400" b="1" dirty="0">
                <a:latin typeface="Tw Cen MT" panose="020B0602020104020603" pitchFamily="34" charset="0"/>
                <a:cs typeface="Calibri" panose="020F0502020204030204" pitchFamily="34" charset="0"/>
              </a:rPr>
              <a:t>Second largest country in the world (9.98M square kilometers)</a:t>
            </a:r>
            <a:br>
              <a:rPr lang="en-CA" sz="2400" b="1" dirty="0">
                <a:latin typeface="Tw Cen MT" panose="020B0602020104020603" pitchFamily="34" charset="0"/>
                <a:cs typeface="Calibri" panose="020F0502020204030204" pitchFamily="34" charset="0"/>
              </a:rPr>
            </a:br>
            <a:br>
              <a:rPr lang="en-CA" sz="2400" b="1" dirty="0">
                <a:latin typeface="Tw Cen MT" panose="020B0602020104020603" pitchFamily="34" charset="0"/>
                <a:cs typeface="Calibri" panose="020F0502020204030204" pitchFamily="34" charset="0"/>
              </a:rPr>
            </a:br>
            <a:r>
              <a:rPr lang="en-CA" sz="2400" b="1" dirty="0">
                <a:latin typeface="Tw Cen MT" panose="020B0602020104020603" pitchFamily="34" charset="0"/>
                <a:cs typeface="Calibri" panose="020F0502020204030204" pitchFamily="34" charset="0"/>
              </a:rPr>
              <a:t>10 provinces and 3 territories</a:t>
            </a:r>
            <a:br>
              <a:rPr lang="en-CA" sz="2400" b="1" dirty="0">
                <a:latin typeface="Tw Cen MT" panose="020B0602020104020603" pitchFamily="34" charset="0"/>
                <a:cs typeface="Calibri" panose="020F0502020204030204" pitchFamily="34" charset="0"/>
              </a:rPr>
            </a:br>
            <a:br>
              <a:rPr lang="en-CA" sz="2400" b="1" dirty="0">
                <a:latin typeface="Tw Cen MT" panose="020B0602020104020603" pitchFamily="34" charset="0"/>
                <a:cs typeface="Calibri" panose="020F0502020204030204" pitchFamily="34" charset="0"/>
              </a:rPr>
            </a:br>
            <a:r>
              <a:rPr lang="en-CA" sz="2400" b="1" dirty="0">
                <a:latin typeface="Tw Cen MT" panose="020B0602020104020603" pitchFamily="34" charset="0"/>
                <a:cs typeface="Calibri" panose="020F0502020204030204" pitchFamily="34" charset="0"/>
              </a:rPr>
              <a:t>Population (35.2M in 2016 census)</a:t>
            </a:r>
            <a:br>
              <a:rPr lang="en-CA" sz="2400" b="1" dirty="0">
                <a:latin typeface="Tw Cen MT" panose="020B0602020104020603" pitchFamily="34" charset="0"/>
                <a:cs typeface="Calibri" panose="020F0502020204030204" pitchFamily="34" charset="0"/>
              </a:rPr>
            </a:br>
            <a:br>
              <a:rPr lang="en-CA" sz="2400" b="1" dirty="0">
                <a:latin typeface="Tw Cen MT" panose="020B0602020104020603" pitchFamily="34" charset="0"/>
                <a:cs typeface="Calibri" panose="020F0502020204030204" pitchFamily="34" charset="0"/>
              </a:rPr>
            </a:br>
            <a:r>
              <a:rPr lang="en-CA" sz="2400" b="1" dirty="0">
                <a:latin typeface="Tw Cen MT" panose="020B0602020104020603" pitchFamily="34" charset="0"/>
                <a:cs typeface="Calibri" panose="020F0502020204030204" pitchFamily="34" charset="0"/>
              </a:rPr>
              <a:t>Canada has the longest coastline in the world, with a total length of 243,042 kilometres (Pacific, Arctic, Atlantic Oceans)</a:t>
            </a:r>
            <a:br>
              <a:rPr lang="en-CA" sz="2400" b="1" dirty="0">
                <a:latin typeface="Tw Cen MT" panose="020B0602020104020603" pitchFamily="34" charset="0"/>
                <a:cs typeface="Calibri" panose="020F0502020204030204" pitchFamily="34" charset="0"/>
              </a:rPr>
            </a:br>
            <a:br>
              <a:rPr lang="en-CA" sz="2400" b="1" dirty="0">
                <a:latin typeface="Tw Cen MT" panose="020B0602020104020603" pitchFamily="34" charset="0"/>
                <a:cs typeface="Calibri" panose="020F0502020204030204" pitchFamily="34" charset="0"/>
              </a:rPr>
            </a:br>
            <a:r>
              <a:rPr lang="en-CA" sz="2400" b="1" dirty="0">
                <a:latin typeface="Tw Cen MT" panose="020B0602020104020603" pitchFamily="34" charset="0"/>
                <a:cs typeface="Calibri" panose="020F0502020204030204" pitchFamily="34" charset="0"/>
              </a:rPr>
              <a:t>Forest, rivers and lakes, grasslands, Rocky Mountains, tundra, glacier</a:t>
            </a:r>
          </a:p>
        </p:txBody>
      </p:sp>
    </p:spTree>
    <p:extLst>
      <p:ext uri="{BB962C8B-B14F-4D97-AF65-F5344CB8AC3E}">
        <p14:creationId xmlns:p14="http://schemas.microsoft.com/office/powerpoint/2010/main" val="451505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00" name="Picture 4" descr=" Information Document for Convention on Biological Diversity ">
            <a:extLst>
              <a:ext uri="{FF2B5EF4-FFF2-40B4-BE49-F238E27FC236}">
                <a16:creationId xmlns:a16="http://schemas.microsoft.com/office/drawing/2014/main" id="{B709232A-D322-4AA4-A8AB-A510154650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
          <a:stretch/>
        </p:blipFill>
        <p:spPr bwMode="auto">
          <a:xfrm>
            <a:off x="0" y="0"/>
            <a:ext cx="5138473" cy="33786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 Draft #NatureForAll Evidence Synthesis &amp;amp; Review Template ">
            <a:extLst>
              <a:ext uri="{FF2B5EF4-FFF2-40B4-BE49-F238E27FC236}">
                <a16:creationId xmlns:a16="http://schemas.microsoft.com/office/drawing/2014/main" id="{BA024B5A-1D6B-404F-B229-77CF3C7053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4"/>
          <a:stretch/>
        </p:blipFill>
        <p:spPr bwMode="auto">
          <a:xfrm>
            <a:off x="0" y="3378681"/>
            <a:ext cx="5138473" cy="3479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21E6EFE-7677-4F37-9231-A8A8808797BD}"/>
              </a:ext>
            </a:extLst>
          </p:cNvPr>
          <p:cNvSpPr/>
          <p:nvPr/>
        </p:nvSpPr>
        <p:spPr>
          <a:xfrm>
            <a:off x="5138473" y="529936"/>
            <a:ext cx="7053528" cy="6001643"/>
          </a:xfrm>
          <a:prstGeom prst="rect">
            <a:avLst/>
          </a:prstGeom>
        </p:spPr>
        <p:txBody>
          <a:bodyPr wrap="square">
            <a:spAutoFit/>
          </a:bodyPr>
          <a:lstStyle/>
          <a:p>
            <a:pPr algn="ctr"/>
            <a:r>
              <a:rPr lang="en-CA" sz="2400" b="1" i="1" dirty="0">
                <a:latin typeface="Calibri" panose="020F0502020204030204" pitchFamily="34" charset="0"/>
                <a:cs typeface="Calibri" panose="020F0502020204030204" pitchFamily="34" charset="0"/>
              </a:rPr>
              <a:t>#</a:t>
            </a:r>
            <a:r>
              <a:rPr lang="en-CA" sz="2400" b="1" i="1" dirty="0" err="1">
                <a:latin typeface="Calibri" panose="020F0502020204030204" pitchFamily="34" charset="0"/>
                <a:cs typeface="Calibri" panose="020F0502020204030204" pitchFamily="34" charset="0"/>
              </a:rPr>
              <a:t>NatureForAll</a:t>
            </a:r>
            <a:r>
              <a:rPr lang="en-CA" sz="2400" b="1" i="1" dirty="0">
                <a:latin typeface="Calibri" panose="020F0502020204030204" pitchFamily="34" charset="0"/>
                <a:cs typeface="Calibri" panose="020F0502020204030204" pitchFamily="34" charset="0"/>
              </a:rPr>
              <a:t> Vision</a:t>
            </a:r>
            <a:endParaRPr lang="en-CA" sz="2400" i="1"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Imagine a world in harmony and in love with nature…</a:t>
            </a:r>
            <a:endParaRPr lang="en-CA" sz="2400"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In which all are aware of the values of a healthy planet. In which all can experience the earth’s natural wonders...</a:t>
            </a:r>
            <a:endParaRPr lang="en-CA" sz="2400"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In which all are connected to thriving ecosystems, contributing to them and benefiting from all they have to offer...</a:t>
            </a:r>
            <a:endParaRPr lang="en-CA" sz="2400"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In which all have conservation in their hearts and minds.</a:t>
            </a:r>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 </a:t>
            </a:r>
          </a:p>
          <a:p>
            <a:pPr algn="ctr"/>
            <a:r>
              <a:rPr lang="en-CA" sz="2400" b="1" i="1" dirty="0">
                <a:latin typeface="Calibri" panose="020F0502020204030204" pitchFamily="34" charset="0"/>
                <a:cs typeface="Calibri" panose="020F0502020204030204" pitchFamily="34" charset="0"/>
              </a:rPr>
              <a:t>#</a:t>
            </a:r>
            <a:r>
              <a:rPr lang="en-CA" sz="2400" b="1" i="1" dirty="0" err="1">
                <a:latin typeface="Calibri" panose="020F0502020204030204" pitchFamily="34" charset="0"/>
                <a:cs typeface="Calibri" panose="020F0502020204030204" pitchFamily="34" charset="0"/>
              </a:rPr>
              <a:t>NatureForAll</a:t>
            </a:r>
            <a:r>
              <a:rPr lang="en-CA" sz="2400" b="1" i="1" dirty="0">
                <a:latin typeface="Calibri" panose="020F0502020204030204" pitchFamily="34" charset="0"/>
                <a:cs typeface="Calibri" panose="020F0502020204030204" pitchFamily="34" charset="0"/>
              </a:rPr>
              <a:t> Mission</a:t>
            </a:r>
            <a:endParaRPr lang="en-CA" sz="2400" i="1"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Working together, we will help create a culture of conservation and a diversity of opportunities enabling new audiences and constituencies to fall in love with nature.</a:t>
            </a:r>
            <a:endParaRPr lang="en-CA" sz="2400" b="0"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7193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9456-3512-4492-8128-73AABAE14E69}"/>
              </a:ext>
            </a:extLst>
          </p:cNvPr>
          <p:cNvSpPr>
            <a:spLocks noGrp="1"/>
          </p:cNvSpPr>
          <p:nvPr>
            <p:ph type="title"/>
          </p:nvPr>
        </p:nvSpPr>
        <p:spPr>
          <a:xfrm>
            <a:off x="603504" y="770467"/>
            <a:ext cx="4205568" cy="3352800"/>
          </a:xfrm>
        </p:spPr>
        <p:txBody>
          <a:bodyPr vert="horz" lIns="91440" tIns="45720" rIns="91440" bIns="45720" rtlCol="0" anchor="b" anchorCtr="1">
            <a:normAutofit/>
          </a:bodyPr>
          <a:lstStyle/>
          <a:p>
            <a:pPr>
              <a:lnSpc>
                <a:spcPct val="80000"/>
              </a:lnSpc>
            </a:pPr>
            <a:r>
              <a:rPr lang="en-US" sz="7200" b="1" i="1" kern="1200" spc="-120" baseline="0" dirty="0">
                <a:solidFill>
                  <a:schemeClr val="tx1"/>
                </a:solidFill>
                <a:latin typeface="Calibri" panose="020F0502020204030204" pitchFamily="34" charset="0"/>
                <a:cs typeface="Calibri" panose="020F0502020204030204" pitchFamily="34" charset="0"/>
              </a:rPr>
              <a:t>Thank you for your attention</a:t>
            </a:r>
          </a:p>
        </p:txBody>
      </p:sp>
      <p:pic>
        <p:nvPicPr>
          <p:cNvPr id="3" name="Picture 2" descr="A large brown bear standing next to a forest&#10;&#10;Description generated with high confidence">
            <a:extLst>
              <a:ext uri="{FF2B5EF4-FFF2-40B4-BE49-F238E27FC236}">
                <a16:creationId xmlns:a16="http://schemas.microsoft.com/office/drawing/2014/main" id="{DE7F5B44-D203-43E6-A1E2-11EC7F7ACD70}"/>
              </a:ext>
            </a:extLst>
          </p:cNvPr>
          <p:cNvPicPr>
            <a:picLocks noChangeAspect="1"/>
          </p:cNvPicPr>
          <p:nvPr/>
        </p:nvPicPr>
        <p:blipFill rotWithShape="1">
          <a:blip r:embed="rId2">
            <a:extLst>
              <a:ext uri="{28A0092B-C50C-407E-A947-70E740481C1C}">
                <a14:useLocalDpi xmlns:a14="http://schemas.microsoft.com/office/drawing/2010/main" val="0"/>
              </a:ext>
            </a:extLst>
          </a:blip>
          <a:srcRect l="23002" r="11836" b="2"/>
          <a:stretch/>
        </p:blipFill>
        <p:spPr>
          <a:xfrm>
            <a:off x="6096000" y="629265"/>
            <a:ext cx="5452536" cy="5585271"/>
          </a:xfrm>
          <a:prstGeom prst="rect">
            <a:avLst/>
          </a:prstGeom>
        </p:spPr>
      </p:pic>
    </p:spTree>
    <p:extLst>
      <p:ext uri="{BB962C8B-B14F-4D97-AF65-F5344CB8AC3E}">
        <p14:creationId xmlns:p14="http://schemas.microsoft.com/office/powerpoint/2010/main" val="262509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0" name="Rectangle 70">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p:cNvSpPr>
            <a:spLocks noGrp="1"/>
          </p:cNvSpPr>
          <p:nvPr>
            <p:ph type="title" idx="4294967295"/>
          </p:nvPr>
        </p:nvSpPr>
        <p:spPr>
          <a:xfrm>
            <a:off x="7914290" y="499533"/>
            <a:ext cx="3660490" cy="1224164"/>
          </a:xfrm>
        </p:spPr>
        <p:txBody>
          <a:bodyPr vert="horz" lIns="91440" tIns="45720" rIns="91440" bIns="45720" rtlCol="0" anchor="b">
            <a:normAutofit/>
          </a:bodyPr>
          <a:lstStyle/>
          <a:p>
            <a:r>
              <a:rPr lang="en-US" sz="4000" b="1" i="1" dirty="0">
                <a:solidFill>
                  <a:schemeClr val="tx1"/>
                </a:solidFill>
                <a:latin typeface="Tw Cen MT" panose="020B0602020104020603" pitchFamily="34" charset="0"/>
              </a:rPr>
              <a:t>Parks Canada Overview (1)</a:t>
            </a:r>
          </a:p>
        </p:txBody>
      </p:sp>
      <p:pic>
        <p:nvPicPr>
          <p:cNvPr id="6" name="Picture 17" descr="D:\SGang Gwaay, British Columbia-H.10.95.06.17(207).tif">
            <a:extLst>
              <a:ext uri="{FF2B5EF4-FFF2-40B4-BE49-F238E27FC236}">
                <a16:creationId xmlns:a16="http://schemas.microsoft.com/office/drawing/2014/main" id="{258704EF-739D-47A5-A80A-B31CF9B46287}"/>
              </a:ext>
            </a:extLst>
          </p:cNvPr>
          <p:cNvPicPr>
            <a:picLocks noChangeAspect="1" noChangeArrowheads="1"/>
          </p:cNvPicPr>
          <p:nvPr/>
        </p:nvPicPr>
        <p:blipFill rotWithShape="1">
          <a:blip r:embed="rId3"/>
          <a:srcRect l="9908" r="15095" b="-1"/>
          <a:stretch/>
        </p:blipFill>
        <p:spPr bwMode="auto">
          <a:xfrm>
            <a:off x="633999" y="640080"/>
            <a:ext cx="6278529" cy="5588101"/>
          </a:xfrm>
          <a:prstGeom prst="rect">
            <a:avLst/>
          </a:prstGeom>
          <a:noFill/>
        </p:spPr>
      </p:pic>
      <p:sp>
        <p:nvSpPr>
          <p:cNvPr id="3" name="Content Placeholder 2"/>
          <p:cNvSpPr>
            <a:spLocks noGrp="1"/>
          </p:cNvSpPr>
          <p:nvPr>
            <p:ph idx="4294967295"/>
          </p:nvPr>
        </p:nvSpPr>
        <p:spPr>
          <a:xfrm>
            <a:off x="7830207" y="1723697"/>
            <a:ext cx="4172607" cy="4634770"/>
          </a:xfrm>
        </p:spPr>
        <p:txBody>
          <a:bodyPr vert="horz" lIns="91440" tIns="45720" rIns="91440" bIns="45720" rtlCol="0">
            <a:normAutofit/>
          </a:bodyPr>
          <a:lstStyle/>
          <a:p>
            <a:pPr marL="1681128" lvl="8" indent="0">
              <a:defRPr/>
            </a:pPr>
            <a:endParaRPr lang="en-US" sz="1500" b="1" dirty="0">
              <a:solidFill>
                <a:srgbClr val="FFFFFF"/>
              </a:solidFill>
            </a:endParaRPr>
          </a:p>
          <a:p>
            <a:pPr marL="228600" lvl="1" indent="0">
              <a:defRPr/>
            </a:pPr>
            <a:r>
              <a:rPr lang="en-US" sz="2000" b="1" dirty="0">
                <a:solidFill>
                  <a:schemeClr val="tx1"/>
                </a:solidFill>
                <a:latin typeface="Tw Cen MT" panose="020B0602020104020603" pitchFamily="34" charset="0"/>
              </a:rPr>
              <a:t>- The largest federal land and asset managers (over 300,000 km</a:t>
            </a:r>
            <a:r>
              <a:rPr lang="en-US" sz="2000" b="1" baseline="30000" dirty="0">
                <a:solidFill>
                  <a:schemeClr val="tx1"/>
                </a:solidFill>
                <a:latin typeface="Tw Cen MT" panose="020B0602020104020603" pitchFamily="34" charset="0"/>
              </a:rPr>
              <a:t>2</a:t>
            </a:r>
            <a:r>
              <a:rPr lang="en-US" sz="2000" b="1" dirty="0">
                <a:solidFill>
                  <a:schemeClr val="tx1"/>
                </a:solidFill>
                <a:latin typeface="Tw Cen MT" panose="020B0602020104020603" pitchFamily="34" charset="0"/>
              </a:rPr>
              <a:t>) with over 11,700 built assets in 216 locations, valued at $16 billion</a:t>
            </a:r>
          </a:p>
          <a:p>
            <a:pPr marL="228600" lvl="1" indent="0">
              <a:defRPr/>
            </a:pPr>
            <a:endParaRPr lang="en-US" sz="2000" b="1" dirty="0">
              <a:solidFill>
                <a:schemeClr val="tx1"/>
              </a:solidFill>
              <a:latin typeface="Tw Cen MT" panose="020B0602020104020603" pitchFamily="34" charset="0"/>
            </a:endParaRPr>
          </a:p>
          <a:p>
            <a:pPr marL="228600" lvl="1" indent="0">
              <a:defRPr/>
            </a:pPr>
            <a:r>
              <a:rPr lang="en-US" sz="2000" b="1" dirty="0">
                <a:solidFill>
                  <a:schemeClr val="tx1"/>
                </a:solidFill>
                <a:latin typeface="Tw Cen MT" panose="020B0602020104020603" pitchFamily="34" charset="0"/>
              </a:rPr>
              <a:t>- 46 National Parks, 5 National Marine Conservation Areas, 171 National Historic Sites, and 1 National Urban Park</a:t>
            </a:r>
          </a:p>
          <a:p>
            <a:pPr marL="228600" lvl="1" indent="0">
              <a:defRPr/>
            </a:pPr>
            <a:r>
              <a:rPr lang="en-US" sz="2000" b="1" dirty="0">
                <a:solidFill>
                  <a:schemeClr val="tx1"/>
                </a:solidFill>
                <a:latin typeface="Tw Cen MT" panose="020B0602020104020603" pitchFamily="34" charset="0"/>
              </a:rPr>
              <a:t> </a:t>
            </a:r>
          </a:p>
          <a:p>
            <a:pPr marL="228600" lvl="1" indent="0">
              <a:defRPr/>
            </a:pPr>
            <a:r>
              <a:rPr lang="en-US" sz="2000" b="1" dirty="0">
                <a:solidFill>
                  <a:schemeClr val="tx1"/>
                </a:solidFill>
                <a:latin typeface="Tw Cen MT" panose="020B0602020104020603" pitchFamily="34" charset="0"/>
              </a:rPr>
              <a:t>- 12 UNESCO World Heritage Sites (e.g. Rocky Mountain Parks; Gros </a:t>
            </a:r>
            <a:r>
              <a:rPr lang="en-US" sz="2000" b="1" dirty="0" err="1">
                <a:solidFill>
                  <a:schemeClr val="tx1"/>
                </a:solidFill>
                <a:latin typeface="Tw Cen MT" panose="020B0602020104020603" pitchFamily="34" charset="0"/>
              </a:rPr>
              <a:t>Morne</a:t>
            </a:r>
            <a:r>
              <a:rPr lang="en-US" sz="2000" b="1" dirty="0">
                <a:solidFill>
                  <a:schemeClr val="tx1"/>
                </a:solidFill>
                <a:latin typeface="Tw Cen MT" panose="020B0602020104020603" pitchFamily="34" charset="0"/>
              </a:rPr>
              <a:t>; </a:t>
            </a:r>
            <a:r>
              <a:rPr lang="en-US" sz="2000" b="1" dirty="0" err="1">
                <a:solidFill>
                  <a:schemeClr val="tx1"/>
                </a:solidFill>
                <a:latin typeface="Tw Cen MT" panose="020B0602020104020603" pitchFamily="34" charset="0"/>
              </a:rPr>
              <a:t>Skang</a:t>
            </a:r>
            <a:r>
              <a:rPr lang="en-US" sz="2000" b="1" dirty="0">
                <a:solidFill>
                  <a:schemeClr val="tx1"/>
                </a:solidFill>
                <a:latin typeface="Tw Cen MT" panose="020B0602020104020603" pitchFamily="34" charset="0"/>
              </a:rPr>
              <a:t> </a:t>
            </a:r>
            <a:r>
              <a:rPr lang="en-US" sz="2000" b="1" dirty="0" err="1">
                <a:solidFill>
                  <a:schemeClr val="tx1"/>
                </a:solidFill>
                <a:latin typeface="Tw Cen MT" panose="020B0602020104020603" pitchFamily="34" charset="0"/>
              </a:rPr>
              <a:t>Gwaay</a:t>
            </a:r>
            <a:r>
              <a:rPr lang="en-US" sz="2000" b="1" dirty="0">
                <a:solidFill>
                  <a:schemeClr val="tx1"/>
                </a:solidFill>
                <a:latin typeface="Tw Cen MT" panose="020B0602020104020603" pitchFamily="34" charset="0"/>
              </a:rPr>
              <a:t>)</a:t>
            </a:r>
          </a:p>
          <a:p>
            <a:pPr marL="0">
              <a:defRPr/>
            </a:pPr>
            <a:endParaRPr lang="en-US" sz="1500" dirty="0">
              <a:solidFill>
                <a:srgbClr val="FFFFFF"/>
              </a:solidFill>
            </a:endParaRPr>
          </a:p>
          <a:p>
            <a:pPr marL="0" indent="0">
              <a:defRPr/>
            </a:pPr>
            <a:endParaRPr lang="en-US" sz="1500" dirty="0">
              <a:solidFill>
                <a:srgbClr val="FFFFFF"/>
              </a:solidFill>
            </a:endParaRPr>
          </a:p>
        </p:txBody>
      </p:sp>
    </p:spTree>
    <p:extLst>
      <p:ext uri="{BB962C8B-B14F-4D97-AF65-F5344CB8AC3E}">
        <p14:creationId xmlns:p14="http://schemas.microsoft.com/office/powerpoint/2010/main" val="257093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987862" y="499533"/>
            <a:ext cx="3586918" cy="1444881"/>
          </a:xfrm>
        </p:spPr>
        <p:txBody>
          <a:bodyPr vert="horz" lIns="91440" tIns="45720" rIns="91440" bIns="45720" rtlCol="0" anchor="b">
            <a:normAutofit/>
          </a:bodyPr>
          <a:lstStyle/>
          <a:p>
            <a:r>
              <a:rPr lang="en-US" sz="4000" b="1" i="1" dirty="0">
                <a:solidFill>
                  <a:schemeClr val="tx1"/>
                </a:solidFill>
                <a:latin typeface="Tw Cen MT" panose="020B0602020104020603" pitchFamily="34" charset="0"/>
              </a:rPr>
              <a:t>Parks Canada Overview (2)</a:t>
            </a:r>
          </a:p>
        </p:txBody>
      </p:sp>
      <p:pic>
        <p:nvPicPr>
          <p:cNvPr id="5" name="Picture 4" descr="A cow standing on top of a lush green field&#10;&#10;Description generated with high confidence">
            <a:extLst>
              <a:ext uri="{FF2B5EF4-FFF2-40B4-BE49-F238E27FC236}">
                <a16:creationId xmlns:a16="http://schemas.microsoft.com/office/drawing/2014/main" id="{5CE9B73B-C1EB-49E4-8A03-20097DD8AF27}"/>
              </a:ext>
            </a:extLst>
          </p:cNvPr>
          <p:cNvPicPr>
            <a:picLocks noChangeAspect="1"/>
          </p:cNvPicPr>
          <p:nvPr/>
        </p:nvPicPr>
        <p:blipFill rotWithShape="1">
          <a:blip r:embed="rId3">
            <a:extLst>
              <a:ext uri="{28A0092B-C50C-407E-A947-70E740481C1C}">
                <a14:useLocalDpi xmlns:a14="http://schemas.microsoft.com/office/drawing/2010/main" val="0"/>
              </a:ext>
            </a:extLst>
          </a:blip>
          <a:srcRect l="8203" r="17081"/>
          <a:stretch/>
        </p:blipFill>
        <p:spPr>
          <a:xfrm>
            <a:off x="633999" y="640080"/>
            <a:ext cx="6278529" cy="5588101"/>
          </a:xfrm>
          <a:prstGeom prst="rect">
            <a:avLst/>
          </a:prstGeom>
        </p:spPr>
      </p:pic>
      <p:sp>
        <p:nvSpPr>
          <p:cNvPr id="3" name="Content Placeholder 2"/>
          <p:cNvSpPr>
            <a:spLocks noGrp="1"/>
          </p:cNvSpPr>
          <p:nvPr>
            <p:ph idx="4294967295"/>
          </p:nvPr>
        </p:nvSpPr>
        <p:spPr>
          <a:xfrm>
            <a:off x="7987862" y="1944414"/>
            <a:ext cx="4018788" cy="4771696"/>
          </a:xfrm>
        </p:spPr>
        <p:txBody>
          <a:bodyPr vert="horz" lIns="91440" tIns="45720" rIns="91440" bIns="45720" rtlCol="0">
            <a:normAutofit lnSpcReduction="10000"/>
          </a:bodyPr>
          <a:lstStyle/>
          <a:p>
            <a:endParaRPr lang="en-US" sz="1000" dirty="0">
              <a:solidFill>
                <a:srgbClr val="FFFFFF"/>
              </a:solidFill>
            </a:endParaRPr>
          </a:p>
          <a:p>
            <a:r>
              <a:rPr lang="en-US" sz="1600" b="1" dirty="0">
                <a:solidFill>
                  <a:schemeClr val="tx1"/>
                </a:solidFill>
                <a:latin typeface="Tw Cen MT" panose="020B0602020104020603" pitchFamily="34" charset="0"/>
              </a:rPr>
              <a:t>Parks Canada administers:</a:t>
            </a:r>
          </a:p>
          <a:p>
            <a:pPr lvl="1"/>
            <a:r>
              <a:rPr lang="en-US" sz="1600" b="1" dirty="0">
                <a:solidFill>
                  <a:schemeClr val="tx1"/>
                </a:solidFill>
                <a:latin typeface="Tw Cen MT" panose="020B0602020104020603" pitchFamily="34" charset="0"/>
              </a:rPr>
              <a:t>328,198 </a:t>
            </a:r>
            <a:r>
              <a:rPr lang="en-US" sz="1600" b="1" dirty="0" err="1">
                <a:solidFill>
                  <a:schemeClr val="tx1"/>
                </a:solidFill>
                <a:latin typeface="Tw Cen MT" panose="020B0602020104020603" pitchFamily="34" charset="0"/>
              </a:rPr>
              <a:t>sq</a:t>
            </a:r>
            <a:r>
              <a:rPr lang="en-US" sz="1600" b="1" dirty="0">
                <a:solidFill>
                  <a:schemeClr val="tx1"/>
                </a:solidFill>
                <a:latin typeface="Tw Cen MT" panose="020B0602020104020603" pitchFamily="34" charset="0"/>
              </a:rPr>
              <a:t> km in 46 National Parks</a:t>
            </a:r>
          </a:p>
          <a:p>
            <a:pPr lvl="1"/>
            <a:r>
              <a:rPr lang="en-US" sz="1600" b="1" dirty="0">
                <a:solidFill>
                  <a:schemeClr val="tx1"/>
                </a:solidFill>
                <a:latin typeface="Tw Cen MT" panose="020B0602020104020603" pitchFamily="34" charset="0"/>
              </a:rPr>
              <a:t>124,740 </a:t>
            </a:r>
            <a:r>
              <a:rPr lang="en-US" sz="1600" b="1" dirty="0" err="1">
                <a:solidFill>
                  <a:schemeClr val="tx1"/>
                </a:solidFill>
                <a:latin typeface="Tw Cen MT" panose="020B0602020104020603" pitchFamily="34" charset="0"/>
              </a:rPr>
              <a:t>sq</a:t>
            </a:r>
            <a:r>
              <a:rPr lang="en-US" sz="1600" b="1" dirty="0">
                <a:solidFill>
                  <a:schemeClr val="tx1"/>
                </a:solidFill>
                <a:latin typeface="Tw Cen MT" panose="020B0602020104020603" pitchFamily="34" charset="0"/>
              </a:rPr>
              <a:t> km in  5 National Marine Conservation Areas</a:t>
            </a:r>
          </a:p>
          <a:p>
            <a:pPr lvl="1"/>
            <a:r>
              <a:rPr lang="en-US" sz="1600" b="1" dirty="0">
                <a:solidFill>
                  <a:schemeClr val="tx1"/>
                </a:solidFill>
                <a:latin typeface="Tw Cen MT" panose="020B0602020104020603" pitchFamily="34" charset="0"/>
              </a:rPr>
              <a:t>          79 </a:t>
            </a:r>
            <a:r>
              <a:rPr lang="en-US" sz="1600" b="1" dirty="0" err="1">
                <a:solidFill>
                  <a:schemeClr val="tx1"/>
                </a:solidFill>
                <a:latin typeface="Tw Cen MT" panose="020B0602020104020603" pitchFamily="34" charset="0"/>
              </a:rPr>
              <a:t>sq</a:t>
            </a:r>
            <a:r>
              <a:rPr lang="en-US" sz="1600" b="1" dirty="0">
                <a:solidFill>
                  <a:schemeClr val="tx1"/>
                </a:solidFill>
                <a:latin typeface="Tw Cen MT" panose="020B0602020104020603" pitchFamily="34" charset="0"/>
              </a:rPr>
              <a:t> km in 1 National Urban Park</a:t>
            </a:r>
          </a:p>
          <a:p>
            <a:pPr lvl="1" indent="0"/>
            <a:endParaRPr lang="en-US" sz="1600" b="1" dirty="0">
              <a:solidFill>
                <a:schemeClr val="tx1"/>
              </a:solidFill>
              <a:latin typeface="Tw Cen MT" panose="020B0602020104020603" pitchFamily="34" charset="0"/>
            </a:endParaRPr>
          </a:p>
          <a:p>
            <a:pPr lvl="1" indent="0"/>
            <a:r>
              <a:rPr lang="en-US" sz="1600" b="1" u="sng" dirty="0">
                <a:solidFill>
                  <a:schemeClr val="tx1"/>
                </a:solidFill>
                <a:latin typeface="Tw Cen MT" panose="020B0602020104020603" pitchFamily="34" charset="0"/>
              </a:rPr>
              <a:t>Quick Facts</a:t>
            </a:r>
            <a:r>
              <a:rPr lang="en-US" sz="1600" b="1" dirty="0">
                <a:solidFill>
                  <a:schemeClr val="tx1"/>
                </a:solidFill>
                <a:latin typeface="Tw Cen MT" panose="020B0602020104020603" pitchFamily="34" charset="0"/>
              </a:rPr>
              <a:t>:</a:t>
            </a:r>
          </a:p>
          <a:p>
            <a:pPr lvl="1"/>
            <a:r>
              <a:rPr lang="en-US" sz="1600" b="1" dirty="0">
                <a:solidFill>
                  <a:schemeClr val="tx1"/>
                </a:solidFill>
                <a:latin typeface="Tw Cen MT" panose="020B0602020104020603" pitchFamily="34" charset="0"/>
              </a:rPr>
              <a:t>Banff was established in 1885</a:t>
            </a:r>
          </a:p>
          <a:p>
            <a:pPr lvl="1"/>
            <a:r>
              <a:rPr lang="en-US" sz="1600" b="1" dirty="0">
                <a:solidFill>
                  <a:schemeClr val="tx1"/>
                </a:solidFill>
                <a:latin typeface="Tw Cen MT" panose="020B0602020104020603" pitchFamily="34" charset="0"/>
              </a:rPr>
              <a:t>Canada’s national park system is now larger than Poland </a:t>
            </a:r>
          </a:p>
          <a:p>
            <a:pPr lvl="1"/>
            <a:r>
              <a:rPr lang="en-US" sz="1600" b="1" dirty="0">
                <a:solidFill>
                  <a:schemeClr val="tx1"/>
                </a:solidFill>
                <a:latin typeface="Tw Cen MT" panose="020B0602020104020603" pitchFamily="34" charset="0"/>
              </a:rPr>
              <a:t>Wood Buffalo National Park is larger than Switzerland</a:t>
            </a:r>
          </a:p>
          <a:p>
            <a:pPr lvl="1"/>
            <a:r>
              <a:rPr lang="en-US" sz="1600" b="1" dirty="0">
                <a:solidFill>
                  <a:schemeClr val="tx1"/>
                </a:solidFill>
                <a:latin typeface="Tw Cen MT" panose="020B0602020104020603" pitchFamily="34" charset="0"/>
              </a:rPr>
              <a:t>One of the world’s largest freshwater protected area is in Lake Superior</a:t>
            </a:r>
          </a:p>
          <a:p>
            <a:pPr lvl="1"/>
            <a:r>
              <a:rPr lang="en-US" sz="1600" b="1" dirty="0">
                <a:solidFill>
                  <a:schemeClr val="tx1"/>
                </a:solidFill>
                <a:latin typeface="Tw Cen MT" panose="020B0602020104020603" pitchFamily="34" charset="0"/>
              </a:rPr>
              <a:t>About half of Canada’s endangered species are found in national parks</a:t>
            </a:r>
          </a:p>
          <a:p>
            <a:pPr lvl="1"/>
            <a:r>
              <a:rPr lang="en-US" sz="1600" b="1" dirty="0">
                <a:solidFill>
                  <a:schemeClr val="tx1"/>
                </a:solidFill>
                <a:latin typeface="Tw Cen MT" panose="020B0602020104020603" pitchFamily="34" charset="0"/>
              </a:rPr>
              <a:t>Parks Canada welcomes over 23M visits per year</a:t>
            </a:r>
          </a:p>
        </p:txBody>
      </p:sp>
    </p:spTree>
    <p:extLst>
      <p:ext uri="{BB962C8B-B14F-4D97-AF65-F5344CB8AC3E}">
        <p14:creationId xmlns:p14="http://schemas.microsoft.com/office/powerpoint/2010/main" val="3804107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648118" y="452438"/>
            <a:ext cx="4722667" cy="1400175"/>
          </a:xfrm>
        </p:spPr>
        <p:txBody>
          <a:bodyPr vert="horz" lIns="91440" tIns="45720" rIns="91440" bIns="45720" rtlCol="0" anchor="t">
            <a:normAutofit/>
          </a:bodyPr>
          <a:lstStyle/>
          <a:p>
            <a:r>
              <a:rPr lang="en-US" sz="4400" b="1" i="1" dirty="0">
                <a:solidFill>
                  <a:schemeClr val="tx1"/>
                </a:solidFill>
                <a:latin typeface="Calibri" panose="020F0502020204030204" pitchFamily="34" charset="0"/>
                <a:cs typeface="Calibri" panose="020F0502020204030204" pitchFamily="34" charset="0"/>
              </a:rPr>
              <a:t>Parks Canada Mandate</a:t>
            </a:r>
          </a:p>
        </p:txBody>
      </p:sp>
      <p:sp>
        <p:nvSpPr>
          <p:cNvPr id="40963" name="Content Placeholder 2"/>
          <p:cNvSpPr>
            <a:spLocks noGrp="1"/>
          </p:cNvSpPr>
          <p:nvPr>
            <p:ph idx="4294967295"/>
          </p:nvPr>
        </p:nvSpPr>
        <p:spPr>
          <a:xfrm>
            <a:off x="0" y="2049463"/>
            <a:ext cx="5607050" cy="4356100"/>
          </a:xfrm>
        </p:spPr>
        <p:txBody>
          <a:bodyPr vert="horz" lIns="91440" tIns="45720" rIns="91440" bIns="45720" rtlCol="0">
            <a:normAutofit/>
          </a:bodyPr>
          <a:lstStyle/>
          <a:p>
            <a:pPr marL="571500" lvl="1" indent="-457200">
              <a:lnSpc>
                <a:spcPct val="90000"/>
              </a:lnSpc>
              <a:defRPr/>
            </a:pPr>
            <a:r>
              <a:rPr lang="en-US" dirty="0">
                <a:latin typeface="Calibri" panose="020F0502020204030204" pitchFamily="34" charset="0"/>
                <a:cs typeface="Calibri" panose="020F0502020204030204" pitchFamily="34" charset="0"/>
              </a:rPr>
              <a:t>Parks Canada’s mandate is to </a:t>
            </a:r>
            <a:r>
              <a:rPr lang="en-US" u="sng" dirty="0">
                <a:latin typeface="Calibri" panose="020F0502020204030204" pitchFamily="34" charset="0"/>
                <a:cs typeface="Calibri" panose="020F0502020204030204" pitchFamily="34" charset="0"/>
              </a:rPr>
              <a:t>protect and present</a:t>
            </a:r>
            <a:r>
              <a:rPr lang="en-US" dirty="0">
                <a:latin typeface="Calibri" panose="020F0502020204030204" pitchFamily="34" charset="0"/>
                <a:cs typeface="Calibri" panose="020F0502020204030204" pitchFamily="34" charset="0"/>
              </a:rPr>
              <a:t> nationally significant examples of Canada’s natural and cultural heritage, and </a:t>
            </a:r>
            <a:r>
              <a:rPr lang="en-US" u="sng" dirty="0">
                <a:latin typeface="Calibri" panose="020F0502020204030204" pitchFamily="34" charset="0"/>
                <a:cs typeface="Calibri" panose="020F0502020204030204" pitchFamily="34" charset="0"/>
              </a:rPr>
              <a:t>foster public understanding, appreciation and enjoyment</a:t>
            </a:r>
            <a:r>
              <a:rPr lang="en-US" dirty="0">
                <a:latin typeface="Calibri" panose="020F0502020204030204" pitchFamily="34" charset="0"/>
                <a:cs typeface="Calibri" panose="020F0502020204030204" pitchFamily="34" charset="0"/>
              </a:rPr>
              <a:t> for present and future generations</a:t>
            </a:r>
          </a:p>
          <a:p>
            <a:pPr marL="571500" lvl="1" indent="-457200">
              <a:lnSpc>
                <a:spcPct val="90000"/>
              </a:lnSpc>
              <a:defRPr/>
            </a:pPr>
            <a:r>
              <a:rPr lang="en-US" dirty="0">
                <a:latin typeface="Calibri" panose="020F0502020204030204" pitchFamily="34" charset="0"/>
                <a:cs typeface="Calibri" panose="020F0502020204030204" pitchFamily="34" charset="0"/>
              </a:rPr>
              <a:t>National parks are powerful and defining symbols of Canadian identity. </a:t>
            </a:r>
          </a:p>
          <a:p>
            <a:pPr marL="571500" lvl="1" indent="-457200">
              <a:lnSpc>
                <a:spcPct val="90000"/>
              </a:lnSpc>
              <a:defRPr/>
            </a:pPr>
            <a:r>
              <a:rPr lang="en-US" dirty="0">
                <a:latin typeface="Calibri" panose="020F0502020204030204" pitchFamily="34" charset="0"/>
                <a:cs typeface="Calibri" panose="020F0502020204030204" pitchFamily="34" charset="0"/>
              </a:rPr>
              <a:t>Parks Canada tells the story of Canada and brings our natural and cultural heritage alive</a:t>
            </a:r>
          </a:p>
          <a:p>
            <a:pPr>
              <a:lnSpc>
                <a:spcPct val="90000"/>
              </a:lnSpc>
              <a:defRPr/>
            </a:pPr>
            <a:endParaRPr lang="en-US" dirty="0"/>
          </a:p>
        </p:txBody>
      </p:sp>
      <p:pic>
        <p:nvPicPr>
          <p:cNvPr id="12" name="Picture 1" descr="A tree in a forest&#10;&#10;Description generated with very high confidence">
            <a:extLst>
              <a:ext uri="{FF2B5EF4-FFF2-40B4-BE49-F238E27FC236}">
                <a16:creationId xmlns:a16="http://schemas.microsoft.com/office/drawing/2014/main" id="{43A77669-6A34-4BB3-B617-F5EA0AAE9E3D}"/>
              </a:ext>
            </a:extLst>
          </p:cNvPr>
          <p:cNvPicPr>
            <a:picLocks noChangeAspect="1"/>
          </p:cNvPicPr>
          <p:nvPr/>
        </p:nvPicPr>
        <p:blipFill rotWithShape="1">
          <a:blip r:embed="rId4">
            <a:extLst>
              <a:ext uri="{28A0092B-C50C-407E-A947-70E740481C1C}">
                <a14:useLocalDpi xmlns:a14="http://schemas.microsoft.com/office/drawing/2010/main" val="0"/>
              </a:ext>
            </a:extLst>
          </a:blip>
          <a:srcRect t="33233" r="-1" b="30707"/>
          <a:stretch/>
        </p:blipFill>
        <p:spPr bwMode="auto">
          <a:xfrm>
            <a:off x="6094408" y="985792"/>
            <a:ext cx="2627752" cy="148636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A group of people in a boat on a body of water&#10;&#10;Description generated with very high confidence">
            <a:extLst>
              <a:ext uri="{FF2B5EF4-FFF2-40B4-BE49-F238E27FC236}">
                <a16:creationId xmlns:a16="http://schemas.microsoft.com/office/drawing/2014/main" id="{A329EF68-B056-45F5-8550-5F812F84D0B3}"/>
              </a:ext>
            </a:extLst>
          </p:cNvPr>
          <p:cNvPicPr>
            <a:picLocks noChangeAspect="1" noChangeArrowheads="1"/>
          </p:cNvPicPr>
          <p:nvPr/>
        </p:nvPicPr>
        <p:blipFill rotWithShape="1">
          <a:blip r:embed="rId5" cstate="print"/>
          <a:srcRect t="22987" r="1" b="1452"/>
          <a:stretch/>
        </p:blipFill>
        <p:spPr bwMode="auto">
          <a:xfrm>
            <a:off x="8916129" y="985772"/>
            <a:ext cx="2627752" cy="1486408"/>
          </a:xfrm>
          <a:prstGeom prst="rect">
            <a:avLst/>
          </a:prstGeom>
          <a:noFill/>
          <a:effectLst/>
        </p:spPr>
      </p:pic>
      <p:pic>
        <p:nvPicPr>
          <p:cNvPr id="14" name="Picture 2" descr="D:\Waterton-Glacier International Peace Park, Alberta-09.92.03.08(126).tif">
            <a:extLst>
              <a:ext uri="{FF2B5EF4-FFF2-40B4-BE49-F238E27FC236}">
                <a16:creationId xmlns:a16="http://schemas.microsoft.com/office/drawing/2014/main" id="{B79D2738-F188-4095-9971-7FAEFE4EEAD0}"/>
              </a:ext>
            </a:extLst>
          </p:cNvPr>
          <p:cNvPicPr>
            <a:picLocks noChangeAspect="1" noChangeArrowheads="1"/>
          </p:cNvPicPr>
          <p:nvPr/>
        </p:nvPicPr>
        <p:blipFill rotWithShape="1">
          <a:blip r:embed="rId6"/>
          <a:srcRect t="4702" r="-6" b="10551"/>
          <a:stretch/>
        </p:blipFill>
        <p:spPr bwMode="auto">
          <a:xfrm>
            <a:off x="6094410" y="3086044"/>
            <a:ext cx="5449471" cy="3082507"/>
          </a:xfrm>
          <a:prstGeom prst="rect">
            <a:avLst/>
          </a:prstGeom>
          <a:noFill/>
          <a:effectLst/>
        </p:spPr>
      </p:pic>
    </p:spTree>
    <p:extLst>
      <p:ext uri="{BB962C8B-B14F-4D97-AF65-F5344CB8AC3E}">
        <p14:creationId xmlns:p14="http://schemas.microsoft.com/office/powerpoint/2010/main" val="98781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9DEA4E88-2E59-4B30-9533-BEB56DA9A679}"/>
              </a:ext>
            </a:extLst>
          </p:cNvPr>
          <p:cNvPicPr>
            <a:picLocks noChangeAspect="1"/>
          </p:cNvPicPr>
          <p:nvPr/>
        </p:nvPicPr>
        <p:blipFill>
          <a:blip r:embed="rId3"/>
          <a:stretch>
            <a:fillRect/>
          </a:stretch>
        </p:blipFill>
        <p:spPr>
          <a:xfrm>
            <a:off x="0" y="10391"/>
            <a:ext cx="12192000" cy="6847609"/>
          </a:xfrm>
          <a:prstGeom prst="rect">
            <a:avLst/>
          </a:prstGeom>
        </p:spPr>
      </p:pic>
    </p:spTree>
    <p:extLst>
      <p:ext uri="{BB962C8B-B14F-4D97-AF65-F5344CB8AC3E}">
        <p14:creationId xmlns:p14="http://schemas.microsoft.com/office/powerpoint/2010/main" val="2726863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dy of water with a mountain in the background&#10;&#10;Description generated with very high confidence">
            <a:extLst>
              <a:ext uri="{FF2B5EF4-FFF2-40B4-BE49-F238E27FC236}">
                <a16:creationId xmlns:a16="http://schemas.microsoft.com/office/drawing/2014/main" id="{F853BDA4-C9D5-42B7-944C-6EEDF5DD5DF7}"/>
              </a:ext>
            </a:extLst>
          </p:cNvPr>
          <p:cNvPicPr>
            <a:picLocks noChangeAspect="1"/>
          </p:cNvPicPr>
          <p:nvPr/>
        </p:nvPicPr>
        <p:blipFill rotWithShape="1">
          <a:blip r:embed="rId3"/>
          <a:srcRect b="6639"/>
          <a:stretch/>
        </p:blipFill>
        <p:spPr>
          <a:xfrm>
            <a:off x="20" y="10"/>
            <a:ext cx="12191980" cy="6857990"/>
          </a:xfrm>
          <a:prstGeom prst="rect">
            <a:avLst/>
          </a:prstGeom>
        </p:spPr>
      </p:pic>
      <p:sp>
        <p:nvSpPr>
          <p:cNvPr id="2" name="Title 1">
            <a:extLst>
              <a:ext uri="{FF2B5EF4-FFF2-40B4-BE49-F238E27FC236}">
                <a16:creationId xmlns:a16="http://schemas.microsoft.com/office/drawing/2014/main" id="{78D22CF0-B366-4D70-B6D1-F9596832A74E}"/>
              </a:ext>
            </a:extLst>
          </p:cNvPr>
          <p:cNvSpPr>
            <a:spLocks noGrp="1"/>
          </p:cNvSpPr>
          <p:nvPr>
            <p:ph type="title"/>
          </p:nvPr>
        </p:nvSpPr>
        <p:spPr>
          <a:xfrm>
            <a:off x="1292774" y="499533"/>
            <a:ext cx="9606454" cy="1203143"/>
          </a:xfrm>
        </p:spPr>
        <p:txBody>
          <a:bodyPr>
            <a:normAutofit/>
          </a:bodyPr>
          <a:lstStyle/>
          <a:p>
            <a:r>
              <a:rPr lang="en-CA" sz="4000" b="1" i="1" dirty="0">
                <a:solidFill>
                  <a:schemeClr val="tx1"/>
                </a:solidFill>
                <a:latin typeface="Tw Cen MT" panose="020B0602020104020603" pitchFamily="34" charset="0"/>
                <a:cs typeface="Calibri" panose="020F0502020204030204" pitchFamily="34" charset="0"/>
              </a:rPr>
              <a:t>Establishing new Parks: Progress to date</a:t>
            </a:r>
          </a:p>
        </p:txBody>
      </p:sp>
      <p:sp>
        <p:nvSpPr>
          <p:cNvPr id="3" name="Content Placeholder 2">
            <a:extLst>
              <a:ext uri="{FF2B5EF4-FFF2-40B4-BE49-F238E27FC236}">
                <a16:creationId xmlns:a16="http://schemas.microsoft.com/office/drawing/2014/main" id="{E2AB9588-29DF-43DF-AB63-E1341FA13545}"/>
              </a:ext>
            </a:extLst>
          </p:cNvPr>
          <p:cNvSpPr>
            <a:spLocks noGrp="1"/>
          </p:cNvSpPr>
          <p:nvPr>
            <p:ph idx="1"/>
          </p:nvPr>
        </p:nvSpPr>
        <p:spPr>
          <a:xfrm>
            <a:off x="1292773" y="1702676"/>
            <a:ext cx="10258095" cy="4173735"/>
          </a:xfrm>
        </p:spPr>
        <p:txBody>
          <a:bodyPr>
            <a:normAutofit/>
          </a:bodyPr>
          <a:lstStyle/>
          <a:p>
            <a:r>
              <a:rPr lang="en-CA" sz="2800" b="1" dirty="0">
                <a:solidFill>
                  <a:schemeClr val="tx1"/>
                </a:solidFill>
                <a:latin typeface="Tw Cen MT" panose="020B0602020104020603" pitchFamily="34" charset="0"/>
                <a:cs typeface="Calibri" panose="020F0502020204030204" pitchFamily="34" charset="0"/>
              </a:rPr>
              <a:t>Parks Canada continues to work with communities and indigenous peoples to protect natural environments representative of Canada's natural regions. </a:t>
            </a:r>
          </a:p>
          <a:p>
            <a:r>
              <a:rPr lang="en-CA" sz="2800" b="1" dirty="0">
                <a:solidFill>
                  <a:schemeClr val="tx1"/>
                </a:solidFill>
                <a:latin typeface="Tw Cen MT" panose="020B0602020104020603" pitchFamily="34" charset="0"/>
                <a:cs typeface="Calibri" panose="020F0502020204030204" pitchFamily="34" charset="0"/>
              </a:rPr>
              <a:t>Newly established national parks - </a:t>
            </a:r>
            <a:r>
              <a:rPr lang="en-CA" sz="2800" b="1" dirty="0" err="1">
                <a:solidFill>
                  <a:schemeClr val="tx1"/>
                </a:solidFill>
                <a:latin typeface="Tw Cen MT" panose="020B0602020104020603" pitchFamily="34" charset="0"/>
                <a:cs typeface="Calibri" panose="020F0502020204030204" pitchFamily="34" charset="0"/>
              </a:rPr>
              <a:t>Nááts'ihch’oh</a:t>
            </a:r>
            <a:r>
              <a:rPr lang="en-CA" sz="2800" b="1" dirty="0">
                <a:solidFill>
                  <a:schemeClr val="tx1"/>
                </a:solidFill>
                <a:latin typeface="Tw Cen MT" panose="020B0602020104020603" pitchFamily="34" charset="0"/>
                <a:cs typeface="Calibri" panose="020F0502020204030204" pitchFamily="34" charset="0"/>
              </a:rPr>
              <a:t> (2014); Qausuittuq (2015); Mealy Mountains (2015); </a:t>
            </a:r>
            <a:r>
              <a:rPr lang="en-CA" sz="2800" b="1" dirty="0" err="1">
                <a:solidFill>
                  <a:schemeClr val="tx1"/>
                </a:solidFill>
                <a:latin typeface="Tw Cen MT" panose="020B0602020104020603" pitchFamily="34" charset="0"/>
                <a:cs typeface="Calibri" panose="020F0502020204030204" pitchFamily="34" charset="0"/>
              </a:rPr>
              <a:t>Thaidene</a:t>
            </a:r>
            <a:r>
              <a:rPr lang="en-CA" sz="2800" b="1" dirty="0">
                <a:solidFill>
                  <a:schemeClr val="tx1"/>
                </a:solidFill>
                <a:latin typeface="Tw Cen MT" panose="020B0602020104020603" pitchFamily="34" charset="0"/>
                <a:cs typeface="Calibri" panose="020F0502020204030204" pitchFamily="34" charset="0"/>
              </a:rPr>
              <a:t> Nene (2019). </a:t>
            </a:r>
          </a:p>
          <a:p>
            <a:r>
              <a:rPr lang="en-CA" sz="2800" b="1" dirty="0">
                <a:solidFill>
                  <a:schemeClr val="tx1"/>
                </a:solidFill>
                <a:latin typeface="Tw Cen MT" panose="020B0602020104020603" pitchFamily="34" charset="0"/>
                <a:cs typeface="Calibri" panose="020F0502020204030204" pitchFamily="34" charset="0"/>
              </a:rPr>
              <a:t>The goal is to establish a system of national parks that represents each of Canada's distinct natural regions.  In 2019, this system is now over 80% complete.</a:t>
            </a:r>
          </a:p>
          <a:p>
            <a:endParaRPr lang="en-CA" sz="2200" dirty="0">
              <a:solidFill>
                <a:srgbClr val="FFFFFF"/>
              </a:solidFill>
            </a:endParaRPr>
          </a:p>
        </p:txBody>
      </p:sp>
    </p:spTree>
    <p:extLst>
      <p:ext uri="{BB962C8B-B14F-4D97-AF65-F5344CB8AC3E}">
        <p14:creationId xmlns:p14="http://schemas.microsoft.com/office/powerpoint/2010/main" val="55614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5" y="499533"/>
            <a:ext cx="7214566" cy="1658198"/>
          </a:xfrm>
        </p:spPr>
        <p:txBody>
          <a:bodyPr>
            <a:normAutofit/>
          </a:bodyPr>
          <a:lstStyle/>
          <a:p>
            <a:r>
              <a:rPr lang="en-CA" sz="4000" b="1" i="1" dirty="0">
                <a:solidFill>
                  <a:schemeClr val="tx1"/>
                </a:solidFill>
                <a:latin typeface="Tw Cen MT" panose="020B0602020104020603" pitchFamily="34" charset="0"/>
                <a:cs typeface="Calibri" panose="020F0502020204030204" pitchFamily="34" charset="0"/>
              </a:rPr>
              <a:t>Linking National Parks to Broader Societal Priorities</a:t>
            </a:r>
          </a:p>
        </p:txBody>
      </p:sp>
      <p:sp>
        <p:nvSpPr>
          <p:cNvPr id="3" name="Content Placeholder 2"/>
          <p:cNvSpPr>
            <a:spLocks noGrp="1"/>
          </p:cNvSpPr>
          <p:nvPr>
            <p:ph idx="1"/>
          </p:nvPr>
        </p:nvSpPr>
        <p:spPr>
          <a:xfrm>
            <a:off x="676657" y="2157730"/>
            <a:ext cx="6638543" cy="3718681"/>
          </a:xfrm>
        </p:spPr>
        <p:txBody>
          <a:bodyPr>
            <a:normAutofit/>
          </a:bodyPr>
          <a:lstStyle/>
          <a:p>
            <a:pPr marL="0" indent="0">
              <a:buNone/>
            </a:pPr>
            <a:r>
              <a:rPr lang="en-CA" dirty="0">
                <a:latin typeface="Calibri" panose="020F0502020204030204" pitchFamily="34" charset="0"/>
                <a:cs typeface="Calibri" panose="020F0502020204030204" pitchFamily="34" charset="0"/>
              </a:rPr>
              <a:t>Protecting the Canadian environment</a:t>
            </a:r>
          </a:p>
          <a:p>
            <a:pPr marL="0" indent="0">
              <a:buNone/>
            </a:pPr>
            <a:r>
              <a:rPr lang="en-CA" dirty="0">
                <a:latin typeface="Calibri" panose="020F0502020204030204" pitchFamily="34" charset="0"/>
                <a:cs typeface="Calibri" panose="020F0502020204030204" pitchFamily="34" charset="0"/>
              </a:rPr>
              <a:t>Clean air and clean water</a:t>
            </a:r>
          </a:p>
          <a:p>
            <a:pPr marL="0" indent="0">
              <a:buNone/>
            </a:pPr>
            <a:r>
              <a:rPr lang="en-CA" dirty="0">
                <a:latin typeface="Calibri" panose="020F0502020204030204" pitchFamily="34" charset="0"/>
                <a:cs typeface="Calibri" panose="020F0502020204030204" pitchFamily="34" charset="0"/>
              </a:rPr>
              <a:t>Protect wilderness and species at risk</a:t>
            </a:r>
          </a:p>
          <a:p>
            <a:pPr marL="0" indent="0">
              <a:buNone/>
            </a:pPr>
            <a:r>
              <a:rPr lang="en-CA" dirty="0">
                <a:latin typeface="Calibri" panose="020F0502020204030204" pitchFamily="34" charset="0"/>
                <a:cs typeface="Calibri" panose="020F0502020204030204" pitchFamily="34" charset="0"/>
              </a:rPr>
              <a:t>Working collaboratively with Aboriginal peoples</a:t>
            </a:r>
          </a:p>
          <a:p>
            <a:pPr marL="0" indent="0">
              <a:buNone/>
            </a:pPr>
            <a:r>
              <a:rPr lang="en-CA" dirty="0">
                <a:latin typeface="Calibri" panose="020F0502020204030204" pitchFamily="34" charset="0"/>
                <a:cs typeface="Calibri" panose="020F0502020204030204" pitchFamily="34" charset="0"/>
              </a:rPr>
              <a:t>Invest in local communities, jobs, tourism</a:t>
            </a:r>
          </a:p>
          <a:p>
            <a:pPr marL="0" indent="0">
              <a:buNone/>
            </a:pPr>
            <a:r>
              <a:rPr lang="en-CA" dirty="0">
                <a:latin typeface="Calibri" panose="020F0502020204030204" pitchFamily="34" charset="0"/>
                <a:cs typeface="Calibri" panose="020F0502020204030204" pitchFamily="34" charset="0"/>
              </a:rPr>
              <a:t>Mitigate against the impact of climate change</a:t>
            </a:r>
          </a:p>
          <a:p>
            <a:pPr marL="0" indent="0">
              <a:buNone/>
            </a:pPr>
            <a:r>
              <a:rPr lang="en-CA" dirty="0">
                <a:latin typeface="Calibri" panose="020F0502020204030204" pitchFamily="34" charset="0"/>
                <a:cs typeface="Calibri" panose="020F0502020204030204" pitchFamily="34" charset="0"/>
              </a:rPr>
              <a:t>Connecting Canadians to nature</a:t>
            </a:r>
          </a:p>
          <a:p>
            <a:pPr marL="342900" lvl="1" indent="-342900"/>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lvl="1">
              <a:buNone/>
            </a:pPr>
            <a:endParaRPr lang="en-CA" dirty="0">
              <a:latin typeface="Arial" panose="020B0604020202020204" pitchFamily="34" charset="0"/>
              <a:cs typeface="Arial" panose="020B0604020202020204" pitchFamily="34" charset="0"/>
            </a:endParaRPr>
          </a:p>
          <a:p>
            <a:pPr lvl="1"/>
            <a:endParaRPr lang="en-CA" dirty="0">
              <a:latin typeface="Arial" panose="020B0604020202020204" pitchFamily="34" charset="0"/>
              <a:cs typeface="Arial" panose="020B0604020202020204" pitchFamily="34" charset="0"/>
            </a:endParaRPr>
          </a:p>
          <a:p>
            <a:pPr>
              <a:buNone/>
            </a:pPr>
            <a:endParaRPr lang="en-CA" dirty="0">
              <a:latin typeface="Arial" panose="020B0604020202020204" pitchFamily="34" charset="0"/>
              <a:cs typeface="Arial" panose="020B0604020202020204" pitchFamily="34" charset="0"/>
            </a:endParaRPr>
          </a:p>
        </p:txBody>
      </p:sp>
      <p:pic>
        <p:nvPicPr>
          <p:cNvPr id="6" name="Picture 5" descr="A group of people on a boat in the water&#10;&#10;Description generated with very high confidence">
            <a:extLst>
              <a:ext uri="{FF2B5EF4-FFF2-40B4-BE49-F238E27FC236}">
                <a16:creationId xmlns:a16="http://schemas.microsoft.com/office/drawing/2014/main" id="{C7687FDC-D8F2-48EF-B4FD-DB041DE079E8}"/>
              </a:ext>
            </a:extLst>
          </p:cNvPr>
          <p:cNvPicPr>
            <a:picLocks noChangeAspect="1"/>
          </p:cNvPicPr>
          <p:nvPr/>
        </p:nvPicPr>
        <p:blipFill rotWithShape="1">
          <a:blip r:embed="rId3">
            <a:extLst>
              <a:ext uri="{28A0092B-C50C-407E-A947-70E740481C1C}">
                <a14:useLocalDpi xmlns:a14="http://schemas.microsoft.com/office/drawing/2010/main" val="0"/>
              </a:ext>
            </a:extLst>
          </a:blip>
          <a:srcRect t="10524" r="3" b="3"/>
          <a:stretch/>
        </p:blipFill>
        <p:spPr>
          <a:xfrm>
            <a:off x="8114535" y="11"/>
            <a:ext cx="4077465" cy="2736255"/>
          </a:xfrm>
          <a:prstGeom prst="rect">
            <a:avLst/>
          </a:prstGeom>
        </p:spPr>
      </p:pic>
      <p:pic>
        <p:nvPicPr>
          <p:cNvPr id="5" name="Picture 3" descr="D:\Gros Morne National Park, Newfoundland and Labrador-01.11.03.10(252).tif">
            <a:extLst>
              <a:ext uri="{FF2B5EF4-FFF2-40B4-BE49-F238E27FC236}">
                <a16:creationId xmlns:a16="http://schemas.microsoft.com/office/drawing/2014/main" id="{9E7DE8AA-D30E-4AFC-9235-2325905FE102}"/>
              </a:ext>
            </a:extLst>
          </p:cNvPr>
          <p:cNvPicPr>
            <a:picLocks noChangeAspect="1" noChangeArrowheads="1"/>
          </p:cNvPicPr>
          <p:nvPr/>
        </p:nvPicPr>
        <p:blipFill rotWithShape="1">
          <a:blip r:embed="rId4"/>
          <a:srcRect l="4518" r="26768" b="2"/>
          <a:stretch/>
        </p:blipFill>
        <p:spPr bwMode="auto">
          <a:xfrm>
            <a:off x="8114536" y="2897119"/>
            <a:ext cx="4077463" cy="3960870"/>
          </a:xfrm>
          <a:prstGeom prst="rect">
            <a:avLst/>
          </a:prstGeom>
          <a:noFill/>
        </p:spPr>
      </p:pic>
    </p:spTree>
    <p:extLst>
      <p:ext uri="{BB962C8B-B14F-4D97-AF65-F5344CB8AC3E}">
        <p14:creationId xmlns:p14="http://schemas.microsoft.com/office/powerpoint/2010/main" val="47651707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27</TotalTime>
  <Words>1172</Words>
  <Application>Microsoft Office PowerPoint</Application>
  <PresentationFormat>Widescreen</PresentationFormat>
  <Paragraphs>218</Paragraphs>
  <Slides>31</Slides>
  <Notes>26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Calibri</vt:lpstr>
      <vt:lpstr>Calibri Light</vt:lpstr>
      <vt:lpstr>Helvetica 57 Condensed</vt:lpstr>
      <vt:lpstr>Segoe UI Light</vt:lpstr>
      <vt:lpstr>Segoe UI Semilight</vt:lpstr>
      <vt:lpstr>Times</vt:lpstr>
      <vt:lpstr>Tw Cen MT</vt:lpstr>
      <vt:lpstr>Wingdings</vt:lpstr>
      <vt:lpstr>Metropolitan</vt:lpstr>
      <vt:lpstr>Bitmap Image</vt:lpstr>
      <vt:lpstr>PowerPoint Presentation</vt:lpstr>
      <vt:lpstr>Presentation Contents</vt:lpstr>
      <vt:lpstr>PowerPoint Presentation</vt:lpstr>
      <vt:lpstr>Parks Canada Overview (1)</vt:lpstr>
      <vt:lpstr>Parks Canada Overview (2)</vt:lpstr>
      <vt:lpstr>Parks Canada Mandate</vt:lpstr>
      <vt:lpstr>PowerPoint Presentation</vt:lpstr>
      <vt:lpstr>Establishing new Parks: Progress to date</vt:lpstr>
      <vt:lpstr>Linking National Parks to Broader Societal Priorities</vt:lpstr>
      <vt:lpstr>Managing Canada’s National Parks</vt:lpstr>
      <vt:lpstr>PowerPoint Presentation</vt:lpstr>
      <vt:lpstr>PowerPoint Presentation</vt:lpstr>
      <vt:lpstr>Legal Definition: Ecological Integrity</vt:lpstr>
      <vt:lpstr>Ecological Integrity is the First Priority</vt:lpstr>
      <vt:lpstr>Public Appreciation and Understanding</vt:lpstr>
      <vt:lpstr>PowerPoint Presentation</vt:lpstr>
      <vt:lpstr>Ecological Integrity MONITORING FRAMEWORK:  Indicators and Measures   </vt:lpstr>
      <vt:lpstr>Importance of Ecological Monitoring</vt:lpstr>
      <vt:lpstr>PowerPoint Presentation</vt:lpstr>
      <vt:lpstr>Management actions (1): Prescribed fire to restore fire in the landscape and improve wildlife habitat</vt:lpstr>
      <vt:lpstr>Management action (2): Removal of  invasive species</vt:lpstr>
      <vt:lpstr>Management action (3): Connecting wildlife habitat </vt:lpstr>
      <vt:lpstr>Management action (4): Restoring ecosystem processes</vt:lpstr>
      <vt:lpstr>Management action (5): Re-introduction of native  species </vt:lpstr>
      <vt:lpstr>PowerPoint Presentation</vt:lpstr>
      <vt:lpstr>State of the Park Reports</vt:lpstr>
      <vt:lpstr>Effective:  Re-establishing and maintaining protected area values  Efficient:  Maximizing beneficial outcomes while minimizing while minimizing costs in time, resources, and effort  Engaging:  Collaborating with partners and stakeholders, promoting participation, and enhancing visitor experience </vt:lpstr>
      <vt:lpstr>PowerPoint Presentation</vt:lpstr>
      <vt:lpstr>Protected Areas as natural solutions for climate change</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Wong</dc:creator>
  <cp:lastModifiedBy>Michael Wong</cp:lastModifiedBy>
  <cp:revision>9</cp:revision>
  <dcterms:created xsi:type="dcterms:W3CDTF">2019-09-08T20:27:02Z</dcterms:created>
  <dcterms:modified xsi:type="dcterms:W3CDTF">2019-09-08T21:19:37Z</dcterms:modified>
</cp:coreProperties>
</file>