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5" r:id="rId1"/>
  </p:sldMasterIdLst>
  <p:notesMasterIdLst>
    <p:notesMasterId r:id="rId22"/>
  </p:notesMasterIdLst>
  <p:sldIdLst>
    <p:sldId id="272" r:id="rId2"/>
    <p:sldId id="283" r:id="rId3"/>
    <p:sldId id="282" r:id="rId4"/>
    <p:sldId id="273" r:id="rId5"/>
    <p:sldId id="280" r:id="rId6"/>
    <p:sldId id="284" r:id="rId7"/>
    <p:sldId id="285" r:id="rId8"/>
    <p:sldId id="286" r:id="rId9"/>
    <p:sldId id="287" r:id="rId10"/>
    <p:sldId id="288" r:id="rId11"/>
    <p:sldId id="289" r:id="rId12"/>
    <p:sldId id="290" r:id="rId13"/>
    <p:sldId id="291" r:id="rId14"/>
    <p:sldId id="292" r:id="rId15"/>
    <p:sldId id="293" r:id="rId16"/>
    <p:sldId id="294" r:id="rId17"/>
    <p:sldId id="295" r:id="rId18"/>
    <p:sldId id="296" r:id="rId19"/>
    <p:sldId id="297" r:id="rId20"/>
    <p:sldId id="276" r:id="rId2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extLst>
    <p:ext uri="{EFAFB233-063F-42B5-8137-9DF3F51BA10A}">
      <p15:sldGuideLst xmlns:p15="http://schemas.microsoft.com/office/powerpoint/2012/main">
        <p15:guide id="1" orient="horz" pos="1008">
          <p15:clr>
            <a:srgbClr val="A4A3A4"/>
          </p15:clr>
        </p15:guide>
        <p15:guide id="2" pos="4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9265"/>
    <a:srgbClr val="292254"/>
    <a:srgbClr val="221C48"/>
    <a:srgbClr val="292257"/>
    <a:srgbClr val="191533"/>
    <a:srgbClr val="2B2458"/>
    <a:srgbClr val="050403"/>
    <a:srgbClr val="003300"/>
    <a:srgbClr val="080808"/>
    <a:srgbClr val="6350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6614" autoAdjust="0"/>
    <p:restoredTop sz="94718" autoAdjust="0"/>
  </p:normalViewPr>
  <p:slideViewPr>
    <p:cSldViewPr>
      <p:cViewPr>
        <p:scale>
          <a:sx n="114" d="100"/>
          <a:sy n="114" d="100"/>
        </p:scale>
        <p:origin x="1816" y="-72"/>
      </p:cViewPr>
      <p:guideLst>
        <p:guide orient="horz" pos="1008"/>
        <p:guide pos="43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C56B5E05-8D95-40DE-B714-4657229AAE6C}" type="datetimeFigureOut">
              <a:rPr lang="en-US"/>
              <a:pPr>
                <a:defRPr/>
              </a:pPr>
              <a:t>8/27/19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FCA2A859-C8DC-4DBC-BE5A-BDDDD06C6068}" type="slidenum">
              <a:rPr lang="en-US"/>
              <a:pPr>
                <a:defRPr/>
              </a:pPr>
              <a:t>‹#›</a:t>
            </a:fld>
            <a:endParaRPr lang="en-US"/>
          </a:p>
        </p:txBody>
      </p:sp>
    </p:spTree>
    <p:extLst>
      <p:ext uri="{BB962C8B-B14F-4D97-AF65-F5344CB8AC3E}">
        <p14:creationId xmlns:p14="http://schemas.microsoft.com/office/powerpoint/2010/main" val="3316924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F09BBD6C-E686-4DF6-B2CB-2FC7FBD550D4}" type="slidenum">
              <a:rPr lang="en-US" altLang="en-US" smtClean="0"/>
              <a:pPr/>
              <a:t>2</a:t>
            </a:fld>
            <a:endParaRPr lang="en-US" altLang="en-US"/>
          </a:p>
        </p:txBody>
      </p:sp>
    </p:spTree>
    <p:extLst>
      <p:ext uri="{BB962C8B-B14F-4D97-AF65-F5344CB8AC3E}">
        <p14:creationId xmlns:p14="http://schemas.microsoft.com/office/powerpoint/2010/main" val="35810578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F09BBD6C-E686-4DF6-B2CB-2FC7FBD550D4}" type="slidenum">
              <a:rPr lang="en-US" altLang="en-US" smtClean="0"/>
              <a:pPr/>
              <a:t>11</a:t>
            </a:fld>
            <a:endParaRPr lang="en-US" altLang="en-US"/>
          </a:p>
        </p:txBody>
      </p:sp>
    </p:spTree>
    <p:extLst>
      <p:ext uri="{BB962C8B-B14F-4D97-AF65-F5344CB8AC3E}">
        <p14:creationId xmlns:p14="http://schemas.microsoft.com/office/powerpoint/2010/main" val="4106454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F09BBD6C-E686-4DF6-B2CB-2FC7FBD550D4}" type="slidenum">
              <a:rPr lang="en-US" altLang="en-US" smtClean="0"/>
              <a:pPr/>
              <a:t>12</a:t>
            </a:fld>
            <a:endParaRPr lang="en-US" altLang="en-US"/>
          </a:p>
        </p:txBody>
      </p:sp>
    </p:spTree>
    <p:extLst>
      <p:ext uri="{BB962C8B-B14F-4D97-AF65-F5344CB8AC3E}">
        <p14:creationId xmlns:p14="http://schemas.microsoft.com/office/powerpoint/2010/main" val="2419107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F09BBD6C-E686-4DF6-B2CB-2FC7FBD550D4}" type="slidenum">
              <a:rPr lang="en-US" altLang="en-US" smtClean="0"/>
              <a:pPr/>
              <a:t>13</a:t>
            </a:fld>
            <a:endParaRPr lang="en-US" altLang="en-US"/>
          </a:p>
        </p:txBody>
      </p:sp>
    </p:spTree>
    <p:extLst>
      <p:ext uri="{BB962C8B-B14F-4D97-AF65-F5344CB8AC3E}">
        <p14:creationId xmlns:p14="http://schemas.microsoft.com/office/powerpoint/2010/main" val="222581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F09BBD6C-E686-4DF6-B2CB-2FC7FBD550D4}" type="slidenum">
              <a:rPr lang="en-US" altLang="en-US" smtClean="0"/>
              <a:pPr/>
              <a:t>14</a:t>
            </a:fld>
            <a:endParaRPr lang="en-US" altLang="en-US"/>
          </a:p>
        </p:txBody>
      </p:sp>
    </p:spTree>
    <p:extLst>
      <p:ext uri="{BB962C8B-B14F-4D97-AF65-F5344CB8AC3E}">
        <p14:creationId xmlns:p14="http://schemas.microsoft.com/office/powerpoint/2010/main" val="13891629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F09BBD6C-E686-4DF6-B2CB-2FC7FBD550D4}" type="slidenum">
              <a:rPr lang="en-US" altLang="en-US" smtClean="0"/>
              <a:pPr/>
              <a:t>15</a:t>
            </a:fld>
            <a:endParaRPr lang="en-US" altLang="en-US"/>
          </a:p>
        </p:txBody>
      </p:sp>
    </p:spTree>
    <p:extLst>
      <p:ext uri="{BB962C8B-B14F-4D97-AF65-F5344CB8AC3E}">
        <p14:creationId xmlns:p14="http://schemas.microsoft.com/office/powerpoint/2010/main" val="1384135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F09BBD6C-E686-4DF6-B2CB-2FC7FBD550D4}" type="slidenum">
              <a:rPr lang="en-US" altLang="en-US" smtClean="0"/>
              <a:pPr/>
              <a:t>16</a:t>
            </a:fld>
            <a:endParaRPr lang="en-US" altLang="en-US"/>
          </a:p>
        </p:txBody>
      </p:sp>
    </p:spTree>
    <p:extLst>
      <p:ext uri="{BB962C8B-B14F-4D97-AF65-F5344CB8AC3E}">
        <p14:creationId xmlns:p14="http://schemas.microsoft.com/office/powerpoint/2010/main" val="23637856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F09BBD6C-E686-4DF6-B2CB-2FC7FBD550D4}" type="slidenum">
              <a:rPr lang="en-US" altLang="en-US" smtClean="0"/>
              <a:pPr/>
              <a:t>17</a:t>
            </a:fld>
            <a:endParaRPr lang="en-US" altLang="en-US"/>
          </a:p>
        </p:txBody>
      </p:sp>
    </p:spTree>
    <p:extLst>
      <p:ext uri="{BB962C8B-B14F-4D97-AF65-F5344CB8AC3E}">
        <p14:creationId xmlns:p14="http://schemas.microsoft.com/office/powerpoint/2010/main" val="2890678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F09BBD6C-E686-4DF6-B2CB-2FC7FBD550D4}" type="slidenum">
              <a:rPr lang="en-US" altLang="en-US" smtClean="0"/>
              <a:pPr/>
              <a:t>18</a:t>
            </a:fld>
            <a:endParaRPr lang="en-US" altLang="en-US"/>
          </a:p>
        </p:txBody>
      </p:sp>
    </p:spTree>
    <p:extLst>
      <p:ext uri="{BB962C8B-B14F-4D97-AF65-F5344CB8AC3E}">
        <p14:creationId xmlns:p14="http://schemas.microsoft.com/office/powerpoint/2010/main" val="13781766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F09BBD6C-E686-4DF6-B2CB-2FC7FBD550D4}" type="slidenum">
              <a:rPr lang="en-US" altLang="en-US" smtClean="0"/>
              <a:pPr/>
              <a:t>19</a:t>
            </a:fld>
            <a:endParaRPr lang="en-US" altLang="en-US"/>
          </a:p>
        </p:txBody>
      </p:sp>
    </p:spTree>
    <p:extLst>
      <p:ext uri="{BB962C8B-B14F-4D97-AF65-F5344CB8AC3E}">
        <p14:creationId xmlns:p14="http://schemas.microsoft.com/office/powerpoint/2010/main" val="1714271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F09BBD6C-E686-4DF6-B2CB-2FC7FBD550D4}" type="slidenum">
              <a:rPr lang="en-US" altLang="en-US" smtClean="0"/>
              <a:pPr/>
              <a:t>3</a:t>
            </a:fld>
            <a:endParaRPr lang="en-US" altLang="en-US"/>
          </a:p>
        </p:txBody>
      </p:sp>
    </p:spTree>
    <p:extLst>
      <p:ext uri="{BB962C8B-B14F-4D97-AF65-F5344CB8AC3E}">
        <p14:creationId xmlns:p14="http://schemas.microsoft.com/office/powerpoint/2010/main" val="2338415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F09BBD6C-E686-4DF6-B2CB-2FC7FBD550D4}" type="slidenum">
              <a:rPr lang="en-US" altLang="en-US" smtClean="0"/>
              <a:pPr/>
              <a:t>4</a:t>
            </a:fld>
            <a:endParaRPr lang="en-US" altLang="en-US"/>
          </a:p>
        </p:txBody>
      </p:sp>
    </p:spTree>
    <p:extLst>
      <p:ext uri="{BB962C8B-B14F-4D97-AF65-F5344CB8AC3E}">
        <p14:creationId xmlns:p14="http://schemas.microsoft.com/office/powerpoint/2010/main" val="481545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Cycle of planning – </a:t>
            </a:r>
          </a:p>
          <a:p>
            <a:pPr marL="171450" indent="-171450">
              <a:buFontTx/>
              <a:buChar char="-"/>
            </a:pPr>
            <a:r>
              <a:rPr lang="en-US" dirty="0"/>
              <a:t>Start with the foundation – what is this</a:t>
            </a:r>
            <a:r>
              <a:rPr lang="en-US" baseline="0" dirty="0"/>
              <a:t> park about, what are the issues we’re facing, what do we need to plan for?</a:t>
            </a:r>
          </a:p>
          <a:p>
            <a:pPr marL="171450" indent="-171450">
              <a:buFontTx/>
              <a:buChar char="-"/>
            </a:pPr>
            <a:r>
              <a:rPr lang="en-US" baseline="0" dirty="0"/>
              <a:t>Do whatever planning the park most needs</a:t>
            </a:r>
          </a:p>
          <a:p>
            <a:pPr marL="171450" indent="-171450">
              <a:buFontTx/>
              <a:buChar char="-"/>
            </a:pPr>
            <a:r>
              <a:rPr lang="en-US" baseline="0" dirty="0"/>
              <a:t>Implement, monitor </a:t>
            </a:r>
          </a:p>
          <a:p>
            <a:pPr marL="171450" indent="-171450">
              <a:buFontTx/>
              <a:buChar char="-"/>
            </a:pPr>
            <a:r>
              <a:rPr lang="en-US" baseline="0" dirty="0"/>
              <a:t>Check back in with the foundation, and reassess planning needs for the new future</a:t>
            </a:r>
            <a:endParaRPr lang="en-US" dirty="0"/>
          </a:p>
        </p:txBody>
      </p:sp>
      <p:sp>
        <p:nvSpPr>
          <p:cNvPr id="4" name="Slide Number Placeholder 3"/>
          <p:cNvSpPr>
            <a:spLocks noGrp="1"/>
          </p:cNvSpPr>
          <p:nvPr>
            <p:ph type="sldNum" sz="quarter" idx="10"/>
          </p:nvPr>
        </p:nvSpPr>
        <p:spPr/>
        <p:txBody>
          <a:bodyPr/>
          <a:lstStyle/>
          <a:p>
            <a:pPr>
              <a:defRPr/>
            </a:pPr>
            <a:fld id="{39BBB9DA-7CC0-48C4-B5EB-61459CE94E4E}" type="slidenum">
              <a:rPr lang="en-US" smtClean="0"/>
              <a:pPr>
                <a:defRPr/>
              </a:pPr>
              <a:t>5</a:t>
            </a:fld>
            <a:endParaRPr lang="en-US" dirty="0"/>
          </a:p>
        </p:txBody>
      </p:sp>
    </p:spTree>
    <p:extLst>
      <p:ext uri="{BB962C8B-B14F-4D97-AF65-F5344CB8AC3E}">
        <p14:creationId xmlns:p14="http://schemas.microsoft.com/office/powerpoint/2010/main" val="4251698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F09BBD6C-E686-4DF6-B2CB-2FC7FBD550D4}" type="slidenum">
              <a:rPr lang="en-US" altLang="en-US" smtClean="0"/>
              <a:pPr/>
              <a:t>6</a:t>
            </a:fld>
            <a:endParaRPr lang="en-US" altLang="en-US"/>
          </a:p>
        </p:txBody>
      </p:sp>
    </p:spTree>
    <p:extLst>
      <p:ext uri="{BB962C8B-B14F-4D97-AF65-F5344CB8AC3E}">
        <p14:creationId xmlns:p14="http://schemas.microsoft.com/office/powerpoint/2010/main" val="119512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F09BBD6C-E686-4DF6-B2CB-2FC7FBD550D4}" type="slidenum">
              <a:rPr lang="en-US" altLang="en-US" smtClean="0"/>
              <a:pPr/>
              <a:t>7</a:t>
            </a:fld>
            <a:endParaRPr lang="en-US" altLang="en-US"/>
          </a:p>
        </p:txBody>
      </p:sp>
    </p:spTree>
    <p:extLst>
      <p:ext uri="{BB962C8B-B14F-4D97-AF65-F5344CB8AC3E}">
        <p14:creationId xmlns:p14="http://schemas.microsoft.com/office/powerpoint/2010/main" val="2751547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F09BBD6C-E686-4DF6-B2CB-2FC7FBD550D4}" type="slidenum">
              <a:rPr lang="en-US" altLang="en-US" smtClean="0"/>
              <a:pPr/>
              <a:t>8</a:t>
            </a:fld>
            <a:endParaRPr lang="en-US" altLang="en-US"/>
          </a:p>
        </p:txBody>
      </p:sp>
    </p:spTree>
    <p:extLst>
      <p:ext uri="{BB962C8B-B14F-4D97-AF65-F5344CB8AC3E}">
        <p14:creationId xmlns:p14="http://schemas.microsoft.com/office/powerpoint/2010/main" val="229436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F09BBD6C-E686-4DF6-B2CB-2FC7FBD550D4}" type="slidenum">
              <a:rPr lang="en-US" altLang="en-US" smtClean="0"/>
              <a:pPr/>
              <a:t>9</a:t>
            </a:fld>
            <a:endParaRPr lang="en-US" altLang="en-US"/>
          </a:p>
        </p:txBody>
      </p:sp>
    </p:spTree>
    <p:extLst>
      <p:ext uri="{BB962C8B-B14F-4D97-AF65-F5344CB8AC3E}">
        <p14:creationId xmlns:p14="http://schemas.microsoft.com/office/powerpoint/2010/main" val="2945083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F09BBD6C-E686-4DF6-B2CB-2FC7FBD550D4}" type="slidenum">
              <a:rPr lang="en-US" altLang="en-US" smtClean="0"/>
              <a:pPr/>
              <a:t>10</a:t>
            </a:fld>
            <a:endParaRPr lang="en-US" altLang="en-US"/>
          </a:p>
        </p:txBody>
      </p:sp>
    </p:spTree>
    <p:extLst>
      <p:ext uri="{BB962C8B-B14F-4D97-AF65-F5344CB8AC3E}">
        <p14:creationId xmlns:p14="http://schemas.microsoft.com/office/powerpoint/2010/main" val="35939023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a:effectLst>
                  <a:outerShdw blurRad="38100" dist="38100" dir="2700000" algn="tl">
                    <a:srgbClr val="000000">
                      <a:alpha val="43137"/>
                    </a:srgbClr>
                  </a:outerShdw>
                </a:effectLst>
                <a:latin typeface="+mn-lt"/>
              </a:rPr>
              <a:t>{</a:t>
            </a: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14"/>
          <p:cNvSpPr>
            <a:spLocks noGrp="1"/>
          </p:cNvSpPr>
          <p:nvPr>
            <p:ph type="dt" sz="half" idx="10"/>
          </p:nvPr>
        </p:nvSpPr>
        <p:spPr/>
        <p:txBody>
          <a:bodyPr/>
          <a:lstStyle/>
          <a:p>
            <a:pPr>
              <a:defRPr/>
            </a:pPr>
            <a:endParaRPr lang="en-US"/>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pPr>
              <a:defRPr/>
            </a:pPr>
            <a:r>
              <a:rPr lang="en-US"/>
              <a:t>E X P E R I E N C E    Y O U R    A M E R I C A</a:t>
            </a:r>
          </a:p>
        </p:txBody>
      </p:sp>
      <p:sp>
        <p:nvSpPr>
          <p:cNvPr id="9" name="Freeform 22"/>
          <p:cNvSpPr>
            <a:spLocks/>
          </p:cNvSpPr>
          <p:nvPr userDrawn="1"/>
        </p:nvSpPr>
        <p:spPr bwMode="hidden">
          <a:xfrm>
            <a:off x="0" y="0"/>
            <a:ext cx="9140825" cy="2819400"/>
          </a:xfrm>
          <a:custGeom>
            <a:avLst/>
            <a:gdLst>
              <a:gd name="T0" fmla="*/ 0 w 5740"/>
              <a:gd name="T1" fmla="*/ 0 h 1906"/>
              <a:gd name="T2" fmla="*/ 0 w 5740"/>
              <a:gd name="T3" fmla="*/ 2147483647 h 1906"/>
              <a:gd name="T4" fmla="*/ 2147483647 w 5740"/>
              <a:gd name="T5" fmla="*/ 2147483647 h 1906"/>
              <a:gd name="T6" fmla="*/ 2147483647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rgbClr val="63502B"/>
              </a:gs>
              <a:gs pos="100000">
                <a:srgbClr val="A89265"/>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10" name="Picture 26" descr="ah_background_layered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85800"/>
            <a:ext cx="476885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Line 20"/>
          <p:cNvSpPr>
            <a:spLocks noChangeShapeType="1"/>
          </p:cNvSpPr>
          <p:nvPr userDrawn="1"/>
        </p:nvSpPr>
        <p:spPr bwMode="auto">
          <a:xfrm>
            <a:off x="685800" y="457200"/>
            <a:ext cx="7772400" cy="0"/>
          </a:xfrm>
          <a:prstGeom prst="line">
            <a:avLst/>
          </a:prstGeom>
          <a:noFill/>
          <a:ln w="152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E X P E R I E N C E    Y O U R    A M E R I C A</a:t>
            </a:r>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E X P E R I E N C E    Y O U R    A M E R I C A</a:t>
            </a:r>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p:cNvSpPr>
            <a:spLocks noGrp="1"/>
          </p:cNvSpPr>
          <p:nvPr>
            <p:ph type="title"/>
          </p:nvPr>
        </p:nvSpPr>
        <p:spPr/>
        <p:txBody>
          <a:bodyPr/>
          <a:lstStyle/>
          <a:p>
            <a:r>
              <a:rPr lang="en-US"/>
              <a:t>Click to edit Master title style</a:t>
            </a:r>
          </a:p>
        </p:txBody>
      </p:sp>
      <p:sp>
        <p:nvSpPr>
          <p:cNvPr id="14" name="Date Placeholder 13"/>
          <p:cNvSpPr>
            <a:spLocks noGrp="1"/>
          </p:cNvSpPr>
          <p:nvPr>
            <p:ph type="dt" sz="half" idx="10"/>
          </p:nvPr>
        </p:nvSpPr>
        <p:spPr/>
        <p:txBody>
          <a:bodyPr/>
          <a:lstStyle/>
          <a:p>
            <a:pPr>
              <a:defRPr/>
            </a:pPr>
            <a:endParaRPr lang="en-US"/>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dirty="0"/>
          </a:p>
        </p:txBody>
      </p:sp>
      <p:sp>
        <p:nvSpPr>
          <p:cNvPr id="16" name="Footer Placeholder 15"/>
          <p:cNvSpPr>
            <a:spLocks noGrp="1"/>
          </p:cNvSpPr>
          <p:nvPr>
            <p:ph type="ftr" sz="quarter" idx="12"/>
          </p:nvPr>
        </p:nvSpPr>
        <p:spPr/>
        <p:txBody>
          <a:bodyPr/>
          <a:lstStyle/>
          <a:p>
            <a:pPr>
              <a:defRPr/>
            </a:pPr>
            <a:r>
              <a:rPr lang="en-US"/>
              <a:t>E X P E R I E N C E    Y O U R    A M E R I C A</a:t>
            </a:r>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a:effectLst>
                  <a:outerShdw blurRad="38100" dist="38100" dir="2700000" algn="tl">
                    <a:srgbClr val="000000">
                      <a:alpha val="43137"/>
                    </a:srgbClr>
                  </a:outerShdw>
                </a:effectLst>
                <a:latin typeface="+mn-lt"/>
              </a:rPr>
              <a:t>{</a:t>
            </a: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2" name="Date Placeholder 11"/>
          <p:cNvSpPr>
            <a:spLocks noGrp="1"/>
          </p:cNvSpPr>
          <p:nvPr>
            <p:ph type="dt" sz="half" idx="10"/>
          </p:nvPr>
        </p:nvSpPr>
        <p:spPr/>
        <p:txBody>
          <a:bodyPr/>
          <a:lstStyle/>
          <a:p>
            <a:pPr>
              <a:defRPr/>
            </a:pPr>
            <a:endParaRPr lang="en-US"/>
          </a:p>
        </p:txBody>
      </p:sp>
      <p:sp>
        <p:nvSpPr>
          <p:cNvPr id="13" name="Slide Number Placeholder 12"/>
          <p:cNvSpPr>
            <a:spLocks noGrp="1"/>
          </p:cNvSpPr>
          <p:nvPr>
            <p:ph type="sldNum" sz="quarter" idx="11"/>
          </p:nvPr>
        </p:nvSpPr>
        <p:spPr/>
        <p:txBody>
          <a:bodyPr/>
          <a:lstStyle/>
          <a:p>
            <a:fld id="{1789C0F2-17E0-497A-9BBE-0C73201AAFE3}" type="slidenum">
              <a:rPr lang="en-US" smtClean="0"/>
              <a:pPr/>
              <a:t>‹#›</a:t>
            </a:fld>
            <a:endParaRPr lang="en-US" dirty="0"/>
          </a:p>
        </p:txBody>
      </p:sp>
      <p:sp>
        <p:nvSpPr>
          <p:cNvPr id="14" name="Footer Placeholder 13"/>
          <p:cNvSpPr>
            <a:spLocks noGrp="1"/>
          </p:cNvSpPr>
          <p:nvPr>
            <p:ph type="ftr" sz="quarter" idx="12"/>
          </p:nvPr>
        </p:nvSpPr>
        <p:spPr/>
        <p:txBody>
          <a:bodyPr/>
          <a:lstStyle/>
          <a:p>
            <a:pPr>
              <a:defRPr/>
            </a:pPr>
            <a:r>
              <a:rPr lang="en-US"/>
              <a:t>E X P E R I E N C E    Y O U R    A M E R I C A</a:t>
            </a:r>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a:t>Click to edit Master title style</a:t>
            </a:r>
            <a:endParaRPr lang="en-US" dirty="0"/>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pPr>
              <a:defRPr/>
            </a:pPr>
            <a:endParaRPr lang="en-US"/>
          </a:p>
        </p:txBody>
      </p:sp>
      <p:sp>
        <p:nvSpPr>
          <p:cNvPr id="9" name="Slide Number Placeholder 8"/>
          <p:cNvSpPr>
            <a:spLocks noGrp="1"/>
          </p:cNvSpPr>
          <p:nvPr>
            <p:ph type="sldNum" sz="quarter" idx="11"/>
          </p:nvPr>
        </p:nvSpPr>
        <p:spPr/>
        <p:txBody>
          <a:bodyPr/>
          <a:lstStyle/>
          <a:p>
            <a:fld id="{1789C0F2-17E0-497A-9BBE-0C73201AAFE3}" type="slidenum">
              <a:rPr lang="en-US" smtClean="0"/>
              <a:pPr/>
              <a:t>‹#›</a:t>
            </a:fld>
            <a:endParaRPr lang="en-US" dirty="0"/>
          </a:p>
        </p:txBody>
      </p:sp>
      <p:sp>
        <p:nvSpPr>
          <p:cNvPr id="10" name="Footer Placeholder 9"/>
          <p:cNvSpPr>
            <a:spLocks noGrp="1"/>
          </p:cNvSpPr>
          <p:nvPr>
            <p:ph type="ftr" sz="quarter" idx="12"/>
          </p:nvPr>
        </p:nvSpPr>
        <p:spPr/>
        <p:txBody>
          <a:bodyPr/>
          <a:lstStyle/>
          <a:p>
            <a:pPr>
              <a:defRPr/>
            </a:pPr>
            <a:r>
              <a:rPr lang="en-US"/>
              <a:t>E X P E R I E N C E    Y O U R    A M E R I C A</a:t>
            </a:r>
          </a:p>
        </p:txBody>
      </p:sp>
      <p:sp>
        <p:nvSpPr>
          <p:cNvPr id="11" name="Title 10"/>
          <p:cNvSpPr>
            <a:spLocks noGrp="1"/>
          </p:cNvSpPr>
          <p:nvPr>
            <p:ph type="title"/>
          </p:nvPr>
        </p:nvSpPr>
        <p:spPr/>
        <p:txBody>
          <a:bodyPr/>
          <a:lstStyle/>
          <a:p>
            <a:r>
              <a:rPr lang="en-US"/>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2" name="Title 11"/>
          <p:cNvSpPr>
            <a:spLocks noGrp="1"/>
          </p:cNvSpPr>
          <p:nvPr>
            <p:ph type="title"/>
          </p:nvPr>
        </p:nvSpPr>
        <p:spPr/>
        <p:txBody>
          <a:bodyPr/>
          <a:lstStyle/>
          <a:p>
            <a:r>
              <a:rPr lang="en-US"/>
              <a:t>Click to edit Master title style</a:t>
            </a:r>
            <a:endParaRPr lang="en-US" dirty="0"/>
          </a:p>
        </p:txBody>
      </p:sp>
      <p:sp>
        <p:nvSpPr>
          <p:cNvPr id="14" name="Date Placeholder 13"/>
          <p:cNvSpPr>
            <a:spLocks noGrp="1"/>
          </p:cNvSpPr>
          <p:nvPr>
            <p:ph type="dt" sz="half" idx="10"/>
          </p:nvPr>
        </p:nvSpPr>
        <p:spPr/>
        <p:txBody>
          <a:bodyPr/>
          <a:lstStyle/>
          <a:p>
            <a:pPr>
              <a:defRPr/>
            </a:pPr>
            <a:endParaRPr lang="en-US"/>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dirty="0"/>
          </a:p>
        </p:txBody>
      </p:sp>
      <p:sp>
        <p:nvSpPr>
          <p:cNvPr id="16" name="Footer Placeholder 15"/>
          <p:cNvSpPr>
            <a:spLocks noGrp="1"/>
          </p:cNvSpPr>
          <p:nvPr>
            <p:ph type="ftr" sz="quarter" idx="12"/>
          </p:nvPr>
        </p:nvSpPr>
        <p:spPr/>
        <p:txBody>
          <a:bodyPr/>
          <a:lstStyle/>
          <a:p>
            <a:pPr>
              <a:defRPr/>
            </a:pPr>
            <a:r>
              <a:rPr lang="en-US"/>
              <a:t>E X P E R I E N C E    Y O U R    A M E R I C A</a:t>
            </a:r>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Date Placeholder 6"/>
          <p:cNvSpPr>
            <a:spLocks noGrp="1"/>
          </p:cNvSpPr>
          <p:nvPr>
            <p:ph type="dt" sz="half" idx="10"/>
          </p:nvPr>
        </p:nvSpPr>
        <p:spPr/>
        <p:txBody>
          <a:bodyPr/>
          <a:lstStyle/>
          <a:p>
            <a:pPr>
              <a:defRPr/>
            </a:pPr>
            <a:endParaRPr lang="en-US"/>
          </a:p>
        </p:txBody>
      </p:sp>
      <p:sp>
        <p:nvSpPr>
          <p:cNvPr id="8" name="Slide Number Placeholder 7"/>
          <p:cNvSpPr>
            <a:spLocks noGrp="1"/>
          </p:cNvSpPr>
          <p:nvPr>
            <p:ph type="sldNum" sz="quarter" idx="11"/>
          </p:nvPr>
        </p:nvSpPr>
        <p:spPr/>
        <p:txBody>
          <a:bodyPr/>
          <a:lstStyle/>
          <a:p>
            <a:fld id="{1789C0F2-17E0-497A-9BBE-0C73201AAFE3}" type="slidenum">
              <a:rPr lang="en-US" smtClean="0"/>
              <a:pPr/>
              <a:t>‹#›</a:t>
            </a:fld>
            <a:endParaRPr lang="en-US" dirty="0"/>
          </a:p>
        </p:txBody>
      </p:sp>
      <p:sp>
        <p:nvSpPr>
          <p:cNvPr id="9" name="Footer Placeholder 8"/>
          <p:cNvSpPr>
            <a:spLocks noGrp="1"/>
          </p:cNvSpPr>
          <p:nvPr>
            <p:ph type="ftr" sz="quarter" idx="12"/>
          </p:nvPr>
        </p:nvSpPr>
        <p:spPr/>
        <p:txBody>
          <a:bodyPr/>
          <a:lstStyle/>
          <a:p>
            <a:pPr>
              <a:defRPr/>
            </a:pPr>
            <a:r>
              <a:rPr lang="en-US"/>
              <a:t>E X P E R I E N C E    Y O U R    A M E R I C A</a:t>
            </a:r>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endParaRPr lang="en-US"/>
          </a:p>
        </p:txBody>
      </p:sp>
      <p:sp>
        <p:nvSpPr>
          <p:cNvPr id="6" name="Slide Number Placeholder 5"/>
          <p:cNvSpPr>
            <a:spLocks noGrp="1"/>
          </p:cNvSpPr>
          <p:nvPr>
            <p:ph type="sldNum" sz="quarter" idx="11"/>
          </p:nvPr>
        </p:nvSpPr>
        <p:spPr/>
        <p:txBody>
          <a:bodyPr/>
          <a:lstStyle/>
          <a:p>
            <a:fld id="{1789C0F2-17E0-497A-9BBE-0C73201AAFE3}" type="slidenum">
              <a:rPr lang="en-US" smtClean="0"/>
              <a:pPr/>
              <a:t>‹#›</a:t>
            </a:fld>
            <a:endParaRPr lang="en-US" dirty="0"/>
          </a:p>
        </p:txBody>
      </p:sp>
      <p:sp>
        <p:nvSpPr>
          <p:cNvPr id="7" name="Footer Placeholder 6"/>
          <p:cNvSpPr>
            <a:spLocks noGrp="1"/>
          </p:cNvSpPr>
          <p:nvPr>
            <p:ph type="ftr" sz="quarter" idx="12"/>
          </p:nvPr>
        </p:nvSpPr>
        <p:spPr/>
        <p:txBody>
          <a:bodyPr/>
          <a:lstStyle/>
          <a:p>
            <a:pPr>
              <a:defRPr/>
            </a:pPr>
            <a:r>
              <a:rPr lang="en-US"/>
              <a:t>E X P E R I E N C E    Y O U R    A M E R I C A</a:t>
            </a:r>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a:effectLst>
                  <a:outerShdw blurRad="38100" dist="38100" dir="2700000" algn="tl">
                    <a:srgbClr val="000000">
                      <a:alpha val="43137"/>
                    </a:srgbClr>
                  </a:outerShdw>
                </a:effectLst>
                <a:latin typeface="+mn-lt"/>
              </a:rPr>
              <a:t>{</a:t>
            </a: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14"/>
          <p:cNvSpPr>
            <a:spLocks noGrp="1"/>
          </p:cNvSpPr>
          <p:nvPr>
            <p:ph type="dt" sz="half" idx="10"/>
          </p:nvPr>
        </p:nvSpPr>
        <p:spPr/>
        <p:txBody>
          <a:bodyPr/>
          <a:lstStyle/>
          <a:p>
            <a:pPr>
              <a:defRPr/>
            </a:pPr>
            <a:endParaRPr lang="en-US"/>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pPr>
              <a:defRPr/>
            </a:pPr>
            <a:r>
              <a:rPr lang="en-US"/>
              <a:t>E X P E R I E N C E    Y O U R    A M E R I C A</a:t>
            </a:r>
          </a:p>
        </p:txBody>
      </p:sp>
      <p:sp>
        <p:nvSpPr>
          <p:cNvPr id="18" name="Title 17"/>
          <p:cNvSpPr>
            <a:spLocks noGrp="1"/>
          </p:cNvSpPr>
          <p:nvPr>
            <p:ph type="title"/>
          </p:nvPr>
        </p:nvSpPr>
        <p:spPr/>
        <p:txBody>
          <a:bodyPr/>
          <a:lstStyle/>
          <a:p>
            <a:r>
              <a:rPr lang="en-US"/>
              <a:t>Click to edit Master title style</a:t>
            </a:r>
            <a:endParaRPr lang="en-US" dirty="0"/>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1" name="Title 10"/>
          <p:cNvSpPr>
            <a:spLocks noGrp="1"/>
          </p:cNvSpPr>
          <p:nvPr>
            <p:ph type="title"/>
          </p:nvPr>
        </p:nvSpPr>
        <p:spPr/>
        <p:txBody>
          <a:bodyPr/>
          <a:lstStyle/>
          <a:p>
            <a:r>
              <a:rPr lang="en-US"/>
              <a:t>Click to edit Master title style</a:t>
            </a:r>
          </a:p>
        </p:txBody>
      </p:sp>
      <p:sp>
        <p:nvSpPr>
          <p:cNvPr id="13" name="Date Placeholder 12"/>
          <p:cNvSpPr>
            <a:spLocks noGrp="1"/>
          </p:cNvSpPr>
          <p:nvPr>
            <p:ph type="dt" sz="half" idx="10"/>
          </p:nvPr>
        </p:nvSpPr>
        <p:spPr/>
        <p:txBody>
          <a:bodyPr/>
          <a:lstStyle/>
          <a:p>
            <a:pPr>
              <a:defRPr/>
            </a:pPr>
            <a:endParaRPr lang="en-US"/>
          </a:p>
        </p:txBody>
      </p:sp>
      <p:sp>
        <p:nvSpPr>
          <p:cNvPr id="14" name="Slide Number Placeholder 13"/>
          <p:cNvSpPr>
            <a:spLocks noGrp="1"/>
          </p:cNvSpPr>
          <p:nvPr>
            <p:ph type="sldNum" sz="quarter" idx="11"/>
          </p:nvPr>
        </p:nvSpPr>
        <p:spPr/>
        <p:txBody>
          <a:bodyPr/>
          <a:lstStyle/>
          <a:p>
            <a:fld id="{1789C0F2-17E0-497A-9BBE-0C73201AAFE3}" type="slidenum">
              <a:rPr lang="en-US" smtClean="0"/>
              <a:pPr/>
              <a:t>‹#›</a:t>
            </a:fld>
            <a:endParaRPr lang="en-US" dirty="0"/>
          </a:p>
        </p:txBody>
      </p:sp>
      <p:sp>
        <p:nvSpPr>
          <p:cNvPr id="15" name="Footer Placeholder 14"/>
          <p:cNvSpPr>
            <a:spLocks noGrp="1"/>
          </p:cNvSpPr>
          <p:nvPr>
            <p:ph type="ftr" sz="quarter" idx="12"/>
          </p:nvPr>
        </p:nvSpPr>
        <p:spPr/>
        <p:txBody>
          <a:bodyPr/>
          <a:lstStyle/>
          <a:p>
            <a:pPr>
              <a:defRPr/>
            </a:pPr>
            <a:r>
              <a:rPr lang="en-US"/>
              <a:t>E X P E R I E N C E    Y O U R    A M E R I C A</a:t>
            </a:r>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pPr>
              <a:defRPr/>
            </a:pPr>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pPr>
              <a:defRPr/>
            </a:pPr>
            <a:r>
              <a:rPr lang="en-US"/>
              <a:t>E X P E R I E N C E    Y O U R    A M E R I C A</a:t>
            </a:r>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1789C0F2-17E0-497A-9BBE-0C73201AAFE3}" type="slidenum">
              <a:rPr lang="en-US" smtClean="0"/>
              <a:pPr/>
              <a:t>‹#›</a:t>
            </a:fld>
            <a:endParaRPr lang="en-US" dirty="0"/>
          </a:p>
        </p:txBody>
      </p:sp>
      <p:pic>
        <p:nvPicPr>
          <p:cNvPr id="11" name="Picture 18" descr="ah_background_layered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685800"/>
            <a:ext cx="476885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Line 17"/>
          <p:cNvSpPr>
            <a:spLocks noChangeShapeType="1"/>
          </p:cNvSpPr>
          <p:nvPr userDrawn="1"/>
        </p:nvSpPr>
        <p:spPr bwMode="auto">
          <a:xfrm>
            <a:off x="685800" y="457200"/>
            <a:ext cx="7772400" cy="0"/>
          </a:xfrm>
          <a:prstGeom prst="line">
            <a:avLst/>
          </a:prstGeom>
          <a:noFill/>
          <a:ln w="152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 bg1="dk1" tx1="lt1" bg2="dk2" tx2="lt2" accent1="accent1" accent2="accent2" accent3="accent3" accent4="accent4" accent5="accent5" accent6="accent6" hlink="hlink" folHlink="folHlink"/>
  <p:sldLayoutIdLst>
    <p:sldLayoutId id="2147484056" r:id="rId1"/>
    <p:sldLayoutId id="2147484057" r:id="rId2"/>
    <p:sldLayoutId id="2147484058" r:id="rId3"/>
    <p:sldLayoutId id="2147484059" r:id="rId4"/>
    <p:sldLayoutId id="2147484060" r:id="rId5"/>
    <p:sldLayoutId id="2147484061" r:id="rId6"/>
    <p:sldLayoutId id="2147484062" r:id="rId7"/>
    <p:sldLayoutId id="2147484063" r:id="rId8"/>
    <p:sldLayoutId id="2147484064" r:id="rId9"/>
    <p:sldLayoutId id="2147484065" r:id="rId10"/>
    <p:sldLayoutId id="2147484066" r:id="rId11"/>
  </p:sldLayoutIdLst>
  <p:transition spd="med">
    <p:fade/>
  </p:transition>
  <p:hf sldNum="0" hdr="0" dt="0"/>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8.png"/><Relationship Id="rId7"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1.jp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8" name="Rectangle 7"/>
          <p:cNvSpPr/>
          <p:nvPr/>
        </p:nvSpPr>
        <p:spPr bwMode="auto">
          <a:xfrm>
            <a:off x="-15871" y="0"/>
            <a:ext cx="9144000" cy="1323976"/>
          </a:xfrm>
          <a:prstGeom prst="rect">
            <a:avLst/>
          </a:prstGeom>
          <a:solidFill>
            <a:srgbClr val="050403"/>
          </a:solidFill>
          <a:ln w="9525" cap="flat" cmpd="sng" algn="ctr">
            <a:solidFill>
              <a:srgbClr val="050403"/>
            </a:solidFill>
            <a:prstDash val="solid"/>
            <a:round/>
            <a:headEnd type="none" w="med" len="med"/>
            <a:tailEnd type="none" w="med" len="med"/>
          </a:ln>
          <a:effectLst/>
        </p:spPr>
        <p:txBody>
          <a:bodyPr/>
          <a:lstStyle/>
          <a:p>
            <a:pPr>
              <a:defRPr/>
            </a:pPr>
            <a:endParaRPr lang="en-US">
              <a:solidFill>
                <a:schemeClr val="accent4">
                  <a:lumMod val="10000"/>
                </a:schemeClr>
              </a:solidFill>
            </a:endParaRPr>
          </a:p>
        </p:txBody>
      </p:sp>
      <p:sp>
        <p:nvSpPr>
          <p:cNvPr id="7" name="Text Box 7"/>
          <p:cNvSpPr txBox="1">
            <a:spLocks noChangeArrowheads="1"/>
          </p:cNvSpPr>
          <p:nvPr/>
        </p:nvSpPr>
        <p:spPr bwMode="auto">
          <a:xfrm>
            <a:off x="152400" y="44450"/>
            <a:ext cx="4031873"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2000" dirty="0">
                <a:effectLst>
                  <a:outerShdw blurRad="38100" dist="38100" dir="2700000" algn="tl">
                    <a:srgbClr val="000000"/>
                  </a:outerShdw>
                </a:effectLst>
                <a:latin typeface="Frutiger LT Std 55 Roman" pitchFamily="34" charset="0"/>
              </a:rPr>
              <a:t>National Park Service</a:t>
            </a:r>
          </a:p>
          <a:p>
            <a:pPr>
              <a:defRPr/>
            </a:pPr>
            <a:r>
              <a:rPr lang="en-US" sz="2000" dirty="0">
                <a:effectLst>
                  <a:outerShdw blurRad="38100" dist="38100" dir="2700000" algn="tl">
                    <a:srgbClr val="000000"/>
                  </a:outerShdw>
                </a:effectLst>
                <a:latin typeface="Frutiger LT Std 55 Roman" pitchFamily="34" charset="0"/>
              </a:rPr>
              <a:t>U.S. Department of the Interior</a:t>
            </a:r>
          </a:p>
          <a:p>
            <a:pPr>
              <a:defRPr/>
            </a:pPr>
            <a:r>
              <a:rPr lang="en-US" sz="2000" dirty="0">
                <a:effectLst>
                  <a:outerShdw blurRad="38100" dist="38100" dir="2700000" algn="tl">
                    <a:srgbClr val="000000"/>
                  </a:outerShdw>
                </a:effectLst>
                <a:latin typeface="Frutiger LT Std 55 Roman" pitchFamily="34" charset="0"/>
              </a:rPr>
              <a:t>Pacific West Region</a:t>
            </a:r>
          </a:p>
          <a:p>
            <a:pPr>
              <a:defRPr/>
            </a:pPr>
            <a:r>
              <a:rPr lang="zh-CN" altLang="en-US" sz="2000" b="1" dirty="0">
                <a:effectLst>
                  <a:outerShdw blurRad="38100" dist="38100" dir="2700000" algn="tl">
                    <a:srgbClr val="000000"/>
                  </a:outerShdw>
                </a:effectLst>
                <a:latin typeface="Frutiger LT Std 55 Roman" pitchFamily="34" charset="0"/>
              </a:rPr>
              <a:t>美国国家公园管理局西太平洋地区</a:t>
            </a:r>
            <a:endParaRPr lang="en-US" sz="2000" b="1" dirty="0">
              <a:effectLst>
                <a:outerShdw blurRad="38100" dist="38100" dir="2700000" algn="tl">
                  <a:srgbClr val="000000"/>
                </a:outerShdw>
              </a:effectLst>
              <a:latin typeface="Frutiger LT Std 55 Roman" pitchFamily="34" charset="0"/>
            </a:endParaRPr>
          </a:p>
        </p:txBody>
      </p:sp>
      <p:sp>
        <p:nvSpPr>
          <p:cNvPr id="9" name="Rectangle 4"/>
          <p:cNvSpPr txBox="1">
            <a:spLocks noChangeArrowheads="1"/>
          </p:cNvSpPr>
          <p:nvPr/>
        </p:nvSpPr>
        <p:spPr bwMode="auto">
          <a:xfrm>
            <a:off x="4935220" y="2057400"/>
            <a:ext cx="39624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fontAlgn="base">
              <a:spcBef>
                <a:spcPct val="0"/>
              </a:spcBef>
              <a:spcAft>
                <a:spcPct val="0"/>
              </a:spcAft>
              <a:defRPr sz="36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3600" b="1">
                <a:solidFill>
                  <a:schemeClr val="tx2"/>
                </a:solidFill>
                <a:effectLst>
                  <a:outerShdw blurRad="38100" dist="38100" dir="2700000" algn="tl">
                    <a:srgbClr val="000000"/>
                  </a:outerShdw>
                </a:effectLst>
                <a:latin typeface="NPSRawlinsonOT" pitchFamily="50" charset="0"/>
              </a:defRPr>
            </a:lvl2pPr>
            <a:lvl3pPr algn="l" rtl="0" fontAlgn="base">
              <a:spcBef>
                <a:spcPct val="0"/>
              </a:spcBef>
              <a:spcAft>
                <a:spcPct val="0"/>
              </a:spcAft>
              <a:defRPr sz="3600" b="1">
                <a:solidFill>
                  <a:schemeClr val="tx2"/>
                </a:solidFill>
                <a:effectLst>
                  <a:outerShdw blurRad="38100" dist="38100" dir="2700000" algn="tl">
                    <a:srgbClr val="000000"/>
                  </a:outerShdw>
                </a:effectLst>
                <a:latin typeface="NPSRawlinsonOT" pitchFamily="50" charset="0"/>
              </a:defRPr>
            </a:lvl3pPr>
            <a:lvl4pPr algn="l" rtl="0" fontAlgn="base">
              <a:spcBef>
                <a:spcPct val="0"/>
              </a:spcBef>
              <a:spcAft>
                <a:spcPct val="0"/>
              </a:spcAft>
              <a:defRPr sz="3600" b="1">
                <a:solidFill>
                  <a:schemeClr val="tx2"/>
                </a:solidFill>
                <a:effectLst>
                  <a:outerShdw blurRad="38100" dist="38100" dir="2700000" algn="tl">
                    <a:srgbClr val="000000"/>
                  </a:outerShdw>
                </a:effectLst>
                <a:latin typeface="NPSRawlinsonOT" pitchFamily="50" charset="0"/>
              </a:defRPr>
            </a:lvl4pPr>
            <a:lvl5pPr algn="l" rtl="0" fontAlgn="base">
              <a:spcBef>
                <a:spcPct val="0"/>
              </a:spcBef>
              <a:spcAft>
                <a:spcPct val="0"/>
              </a:spcAft>
              <a:defRPr sz="3600" b="1">
                <a:solidFill>
                  <a:schemeClr val="tx2"/>
                </a:solidFill>
                <a:effectLst>
                  <a:outerShdw blurRad="38100" dist="38100" dir="2700000" algn="tl">
                    <a:srgbClr val="000000"/>
                  </a:outerShdw>
                </a:effectLst>
                <a:latin typeface="NPSRawlinsonOT" pitchFamily="50" charset="0"/>
              </a:defRPr>
            </a:lvl5pPr>
            <a:lvl6pPr marL="457200" algn="l" rtl="0" fontAlgn="base">
              <a:spcBef>
                <a:spcPct val="0"/>
              </a:spcBef>
              <a:spcAft>
                <a:spcPct val="0"/>
              </a:spcAft>
              <a:defRPr sz="3600" b="1">
                <a:solidFill>
                  <a:schemeClr val="tx2"/>
                </a:solidFill>
                <a:effectLst>
                  <a:outerShdw blurRad="38100" dist="38100" dir="2700000" algn="tl">
                    <a:srgbClr val="000000"/>
                  </a:outerShdw>
                </a:effectLst>
                <a:latin typeface="NPSRawlinsonOT" pitchFamily="50" charset="0"/>
              </a:defRPr>
            </a:lvl6pPr>
            <a:lvl7pPr marL="914400" algn="l" rtl="0" fontAlgn="base">
              <a:spcBef>
                <a:spcPct val="0"/>
              </a:spcBef>
              <a:spcAft>
                <a:spcPct val="0"/>
              </a:spcAft>
              <a:defRPr sz="3600" b="1">
                <a:solidFill>
                  <a:schemeClr val="tx2"/>
                </a:solidFill>
                <a:effectLst>
                  <a:outerShdw blurRad="38100" dist="38100" dir="2700000" algn="tl">
                    <a:srgbClr val="000000"/>
                  </a:outerShdw>
                </a:effectLst>
                <a:latin typeface="NPSRawlinsonOT" pitchFamily="50" charset="0"/>
              </a:defRPr>
            </a:lvl7pPr>
            <a:lvl8pPr marL="1371600" algn="l" rtl="0" fontAlgn="base">
              <a:spcBef>
                <a:spcPct val="0"/>
              </a:spcBef>
              <a:spcAft>
                <a:spcPct val="0"/>
              </a:spcAft>
              <a:defRPr sz="3600" b="1">
                <a:solidFill>
                  <a:schemeClr val="tx2"/>
                </a:solidFill>
                <a:effectLst>
                  <a:outerShdw blurRad="38100" dist="38100" dir="2700000" algn="tl">
                    <a:srgbClr val="000000"/>
                  </a:outerShdw>
                </a:effectLst>
                <a:latin typeface="NPSRawlinsonOT" pitchFamily="50" charset="0"/>
              </a:defRPr>
            </a:lvl8pPr>
            <a:lvl9pPr marL="1828800" algn="l" rtl="0" fontAlgn="base">
              <a:spcBef>
                <a:spcPct val="0"/>
              </a:spcBef>
              <a:spcAft>
                <a:spcPct val="0"/>
              </a:spcAft>
              <a:defRPr sz="3600" b="1">
                <a:solidFill>
                  <a:schemeClr val="tx2"/>
                </a:solidFill>
                <a:effectLst>
                  <a:outerShdw blurRad="38100" dist="38100" dir="2700000" algn="tl">
                    <a:srgbClr val="000000"/>
                  </a:outerShdw>
                </a:effectLst>
                <a:latin typeface="NPSRawlinsonOT" pitchFamily="50" charset="0"/>
              </a:defRPr>
            </a:lvl9pPr>
          </a:lstStyle>
          <a:p>
            <a:pPr algn="ctr">
              <a:defRPr/>
            </a:pPr>
            <a:r>
              <a:rPr lang="en-US" dirty="0">
                <a:solidFill>
                  <a:schemeClr val="tx1"/>
                </a:solidFill>
              </a:rPr>
              <a:t>Introduction to Park Planning</a:t>
            </a:r>
          </a:p>
          <a:p>
            <a:pPr algn="ctr">
              <a:defRPr/>
            </a:pPr>
            <a:r>
              <a:rPr lang="zh-CN" altLang="en-US" dirty="0">
                <a:solidFill>
                  <a:schemeClr val="tx1"/>
                </a:solidFill>
              </a:rPr>
              <a:t>国家公园规划简介</a:t>
            </a:r>
            <a:endParaRPr lang="en-US" dirty="0">
              <a:solidFill>
                <a:schemeClr val="tx1"/>
              </a:solidFill>
            </a:endParaRPr>
          </a:p>
        </p:txBody>
      </p:sp>
      <p:pic>
        <p:nvPicPr>
          <p:cNvPr id="13320" name="Picture 9" descr="C:\Users\KDGonzalez\AppData\Local\Temp\Temp1_ah_black_gif[1].zip\ah_large_black.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8188" y="292100"/>
            <a:ext cx="56197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5"/>
          <p:cNvSpPr txBox="1">
            <a:spLocks noChangeArrowheads="1"/>
          </p:cNvSpPr>
          <p:nvPr/>
        </p:nvSpPr>
        <p:spPr bwMode="auto">
          <a:xfrm>
            <a:off x="1157732" y="4495800"/>
            <a:ext cx="798322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fontAlgn="base">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n"/>
              <a:defRPr sz="22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SzPct val="70000"/>
              <a:buFont typeface="Wingdings" pitchFamily="2" charset="2"/>
              <a:buChar char="n"/>
              <a:defRPr>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16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16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16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16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1600">
                <a:solidFill>
                  <a:schemeClr val="tx1"/>
                </a:solidFill>
                <a:effectLst>
                  <a:outerShdw blurRad="38100" dist="38100" dir="2700000" algn="tl">
                    <a:srgbClr val="000000"/>
                  </a:outerShdw>
                </a:effectLst>
                <a:latin typeface="+mn-lt"/>
              </a:defRPr>
            </a:lvl9pPr>
          </a:lstStyle>
          <a:p>
            <a:pPr marL="0" indent="0" algn="ctr">
              <a:buNone/>
            </a:pPr>
            <a:r>
              <a:rPr lang="en-US" sz="1400" b="1" i="1" dirty="0">
                <a:effectLst/>
                <a:latin typeface="Calibri" panose="020F0502020204030204" pitchFamily="34" charset="0"/>
              </a:rPr>
              <a:t>NPS Mission</a:t>
            </a:r>
            <a:r>
              <a:rPr lang="en-US" sz="1400" i="1" dirty="0">
                <a:effectLst/>
                <a:latin typeface="Calibri" panose="020F0502020204030204" pitchFamily="34" charset="0"/>
              </a:rPr>
              <a:t>:</a:t>
            </a:r>
          </a:p>
          <a:p>
            <a:pPr marL="0" indent="0" algn="ctr">
              <a:buNone/>
            </a:pPr>
            <a:r>
              <a:rPr lang="en-US" sz="1400" i="1" dirty="0">
                <a:effectLst/>
                <a:latin typeface="Calibri" panose="020F0502020204030204" pitchFamily="34" charset="0"/>
              </a:rPr>
              <a:t>The National Park Service preserves unimpaired the natural and cultural resources and values of the national park system for the enjoyment, education and inspiration of this and future generations.  The service cooperates with partners to extend the benefits of natural and cultural resource conservation and outdoor recreation throughout this country and the world.</a:t>
            </a:r>
          </a:p>
          <a:p>
            <a:pPr marL="0" indent="0" algn="ctr">
              <a:buNone/>
            </a:pPr>
            <a:r>
              <a:rPr lang="zh-CN" altLang="en-US" sz="1400" b="1" i="1" dirty="0">
                <a:effectLst/>
                <a:latin typeface="Calibri" panose="020F0502020204030204" pitchFamily="34" charset="0"/>
              </a:rPr>
              <a:t>国家公园管理局的使命：</a:t>
            </a:r>
            <a:endParaRPr lang="en-US" altLang="zh-CN" sz="1400" b="1" i="1" dirty="0">
              <a:effectLst/>
              <a:latin typeface="Calibri" panose="020F0502020204030204" pitchFamily="34" charset="0"/>
            </a:endParaRPr>
          </a:p>
          <a:p>
            <a:pPr marL="0" indent="0" algn="ctr">
              <a:buNone/>
            </a:pPr>
            <a:r>
              <a:rPr lang="zh-CN" altLang="en-US" sz="1400" i="1" dirty="0">
                <a:effectLst/>
                <a:latin typeface="Calibri" panose="020F0502020204030204" pitchFamily="34" charset="0"/>
              </a:rPr>
              <a:t>国家公园管理局保护公园内的自然和文化资源及其价值不受损害，愉悦、教育和启发当代及后代子孙。国家公园管理局与合作伙伴一起使自然和文化资源保护和户外休闲的惠益全美及全世界。</a:t>
            </a:r>
            <a:endParaRPr lang="en-US" sz="2000" i="1" dirty="0">
              <a:effectLst/>
              <a:latin typeface="Calibri" panose="020F0502020204030204" pitchFamily="34" charset="0"/>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4" name="Rectangle 2"/>
          <p:cNvSpPr>
            <a:spLocks noGrp="1" noRot="1" noChangeArrowheads="1"/>
          </p:cNvSpPr>
          <p:nvPr>
            <p:ph type="title"/>
          </p:nvPr>
        </p:nvSpPr>
        <p:spPr>
          <a:xfrm>
            <a:off x="647700" y="242888"/>
            <a:ext cx="7848600" cy="720725"/>
          </a:xfrm>
        </p:spPr>
        <p:txBody>
          <a:bodyPr/>
          <a:lstStyle/>
          <a:p>
            <a:pPr eaLnBrk="1" hangingPunct="1">
              <a:defRPr/>
            </a:pPr>
            <a:r>
              <a:rPr lang="en-US" sz="3200" dirty="0">
                <a:solidFill>
                  <a:schemeClr val="tx1"/>
                </a:solidFill>
              </a:rPr>
              <a:t>Foundation Documents </a:t>
            </a:r>
            <a:r>
              <a:rPr lang="zh-CN" altLang="en-US" sz="3200" dirty="0">
                <a:solidFill>
                  <a:schemeClr val="tx1"/>
                </a:solidFill>
              </a:rPr>
              <a:t>基础文件</a:t>
            </a:r>
            <a:endParaRPr lang="en-US" sz="3200" dirty="0">
              <a:solidFill>
                <a:schemeClr val="tx1"/>
              </a:solidFill>
            </a:endParaRPr>
          </a:p>
        </p:txBody>
      </p:sp>
      <p:sp>
        <p:nvSpPr>
          <p:cNvPr id="2" name="TextBox 1"/>
          <p:cNvSpPr txBox="1"/>
          <p:nvPr/>
        </p:nvSpPr>
        <p:spPr>
          <a:xfrm>
            <a:off x="5715000" y="3048000"/>
            <a:ext cx="3313383" cy="2308324"/>
          </a:xfrm>
          <a:prstGeom prst="rect">
            <a:avLst/>
          </a:prstGeom>
          <a:solidFill>
            <a:srgbClr val="A89265"/>
          </a:solidFill>
          <a:ln w="19050">
            <a:solidFill>
              <a:schemeClr val="tx1"/>
            </a:solidFill>
          </a:ln>
        </p:spPr>
        <p:txBody>
          <a:bodyPr wrap="square" rtlCol="0">
            <a:spAutoFit/>
          </a:bodyPr>
          <a:lstStyle/>
          <a:p>
            <a:r>
              <a:rPr lang="en-US" b="1" dirty="0">
                <a:solidFill>
                  <a:schemeClr val="bg1"/>
                </a:solidFill>
              </a:rPr>
              <a:t>Planning needs</a:t>
            </a:r>
            <a:r>
              <a:rPr lang="en-US" dirty="0">
                <a:solidFill>
                  <a:schemeClr val="bg1"/>
                </a:solidFill>
              </a:rPr>
              <a:t>:  what are the most important plans that are needed to resolve park issues, protect park resources, and provide for visitor enjoyment?</a:t>
            </a:r>
          </a:p>
          <a:p>
            <a:r>
              <a:rPr lang="zh-CN" altLang="en-US" dirty="0">
                <a:solidFill>
                  <a:schemeClr val="bg1"/>
                </a:solidFill>
              </a:rPr>
              <a:t>规划需求：解决公园的问题，保护园内资源和供游客娱乐需要哪些重要的规划？</a:t>
            </a:r>
            <a:endParaRPr lang="en-US" dirty="0">
              <a:solidFill>
                <a:schemeClr val="bg1"/>
              </a:solidFill>
            </a:endParaRPr>
          </a:p>
        </p:txBody>
      </p:sp>
      <p:sp>
        <p:nvSpPr>
          <p:cNvPr id="4" name="Right Arrow 3"/>
          <p:cNvSpPr/>
          <p:nvPr/>
        </p:nvSpPr>
        <p:spPr>
          <a:xfrm rot="19200000" flipH="1">
            <a:off x="4729409" y="4877089"/>
            <a:ext cx="1087941" cy="381000"/>
          </a:xfrm>
          <a:prstGeom prst="rightArrow">
            <a:avLst/>
          </a:prstGeom>
          <a:solidFill>
            <a:srgbClr val="A89265">
              <a:alpha val="4902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20000"/>
                  <a:lumOff val="80000"/>
                </a:schemeClr>
              </a:solidFill>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600000">
            <a:off x="7792010" y="221506"/>
            <a:ext cx="899356" cy="1182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6"/>
          <p:cNvSpPr>
            <a:spLocks noGrp="1" noChangeArrowheads="1"/>
          </p:cNvSpPr>
          <p:nvPr>
            <p:ph idx="1"/>
          </p:nvPr>
        </p:nvSpPr>
        <p:spPr>
          <a:xfrm>
            <a:off x="647700" y="1447800"/>
            <a:ext cx="7848600" cy="4872038"/>
          </a:xfrm>
          <a:solidFill>
            <a:srgbClr val="292254">
              <a:alpha val="0"/>
            </a:srgbClr>
          </a:solidFill>
        </p:spPr>
        <p:txBody>
          <a:bodyPr>
            <a:normAutofit/>
          </a:bodyPr>
          <a:lstStyle/>
          <a:p>
            <a:pPr marL="365760" lvl="0" indent="-365760">
              <a:spcBef>
                <a:spcPts val="0"/>
              </a:spcBef>
              <a:spcAft>
                <a:spcPts val="600"/>
              </a:spcAft>
              <a:buFont typeface="Wingdings" panose="05000000000000000000" pitchFamily="2" charset="2"/>
              <a:buChar char="q"/>
            </a:pPr>
            <a:r>
              <a:rPr lang="en-US" sz="2400" dirty="0">
                <a:effectLst/>
                <a:latin typeface="Calibri" panose="020F0502020204030204" pitchFamily="34" charset="0"/>
              </a:rPr>
              <a:t>Foundation Elements </a:t>
            </a:r>
            <a:r>
              <a:rPr lang="zh-CN" altLang="en-US" sz="2400" dirty="0">
                <a:effectLst/>
                <a:latin typeface="Calibri" panose="020F0502020204030204" pitchFamily="34" charset="0"/>
              </a:rPr>
              <a:t>基础文件组成要素</a:t>
            </a:r>
            <a:endParaRPr lang="en-US" sz="2400" dirty="0">
              <a:effectLst/>
              <a:latin typeface="Calibri" panose="020F0502020204030204" pitchFamily="34" charset="0"/>
            </a:endParaRPr>
          </a:p>
          <a:p>
            <a:pPr marL="731520" lvl="2" indent="-365760">
              <a:spcBef>
                <a:spcPts val="0"/>
              </a:spcBef>
              <a:spcAft>
                <a:spcPts val="600"/>
              </a:spcAft>
              <a:buFont typeface="Arial" panose="020B0604020202020204" pitchFamily="34" charset="0"/>
              <a:buChar char="•"/>
            </a:pPr>
            <a:r>
              <a:rPr lang="en-US" sz="2000" dirty="0">
                <a:effectLst/>
                <a:latin typeface="Calibri" panose="020F0502020204030204" pitchFamily="34" charset="0"/>
              </a:rPr>
              <a:t>Description of the park </a:t>
            </a:r>
            <a:r>
              <a:rPr lang="zh-CN" altLang="en-US" sz="2000" dirty="0">
                <a:effectLst/>
                <a:latin typeface="Calibri" panose="020F0502020204030204" pitchFamily="34" charset="0"/>
              </a:rPr>
              <a:t>公园描述</a:t>
            </a:r>
            <a:endParaRPr lang="en-US" sz="2000" dirty="0">
              <a:effectLst/>
              <a:latin typeface="Calibri" panose="020F0502020204030204" pitchFamily="34" charset="0"/>
            </a:endParaRPr>
          </a:p>
          <a:p>
            <a:pPr marL="731520" lvl="2" indent="-365760">
              <a:spcBef>
                <a:spcPts val="0"/>
              </a:spcBef>
              <a:spcAft>
                <a:spcPts val="600"/>
              </a:spcAft>
              <a:buFont typeface="Arial" panose="020B0604020202020204" pitchFamily="34" charset="0"/>
              <a:buChar char="•"/>
            </a:pPr>
            <a:r>
              <a:rPr lang="en-US" sz="2000" dirty="0">
                <a:effectLst/>
                <a:latin typeface="Calibri" panose="020F0502020204030204" pitchFamily="34" charset="0"/>
              </a:rPr>
              <a:t>Park purpose</a:t>
            </a:r>
            <a:r>
              <a:rPr lang="zh-CN" altLang="en-US" sz="2000" dirty="0">
                <a:effectLst/>
                <a:latin typeface="Calibri" panose="020F0502020204030204" pitchFamily="34" charset="0"/>
              </a:rPr>
              <a:t>公园目的</a:t>
            </a:r>
            <a:endParaRPr lang="en-US" sz="2000" dirty="0">
              <a:effectLst/>
              <a:latin typeface="Calibri" panose="020F0502020204030204" pitchFamily="34" charset="0"/>
            </a:endParaRPr>
          </a:p>
          <a:p>
            <a:pPr marL="731520" lvl="2" indent="-365760">
              <a:spcBef>
                <a:spcPts val="0"/>
              </a:spcBef>
              <a:spcAft>
                <a:spcPts val="600"/>
              </a:spcAft>
              <a:buFont typeface="Arial" panose="020B0604020202020204" pitchFamily="34" charset="0"/>
              <a:buChar char="•"/>
            </a:pPr>
            <a:r>
              <a:rPr lang="en-US" sz="2000" dirty="0">
                <a:effectLst/>
                <a:latin typeface="Calibri" panose="020F0502020204030204" pitchFamily="34" charset="0"/>
              </a:rPr>
              <a:t>Park significance </a:t>
            </a:r>
          </a:p>
          <a:p>
            <a:pPr marL="731520" lvl="2" indent="-365760">
              <a:spcBef>
                <a:spcPts val="0"/>
              </a:spcBef>
              <a:spcAft>
                <a:spcPts val="600"/>
              </a:spcAft>
              <a:buFont typeface="Arial" panose="020B0604020202020204" pitchFamily="34" charset="0"/>
              <a:buChar char="•"/>
            </a:pPr>
            <a:r>
              <a:rPr lang="zh-CN" altLang="en-US" sz="2000" dirty="0">
                <a:effectLst/>
                <a:latin typeface="Calibri" panose="020F0502020204030204" pitchFamily="34" charset="0"/>
              </a:rPr>
              <a:t>公园重要性</a:t>
            </a:r>
            <a:endParaRPr lang="en-US" sz="2000" dirty="0">
              <a:effectLst/>
              <a:latin typeface="Calibri" panose="020F0502020204030204" pitchFamily="34" charset="0"/>
            </a:endParaRPr>
          </a:p>
          <a:p>
            <a:pPr marL="731520" lvl="2" indent="-365760">
              <a:spcBef>
                <a:spcPts val="0"/>
              </a:spcBef>
              <a:spcAft>
                <a:spcPts val="600"/>
              </a:spcAft>
              <a:buFont typeface="Arial" panose="020B0604020202020204" pitchFamily="34" charset="0"/>
              <a:buChar char="•"/>
            </a:pPr>
            <a:r>
              <a:rPr lang="en-US" sz="2000" dirty="0">
                <a:effectLst/>
                <a:latin typeface="Calibri" panose="020F0502020204030204" pitchFamily="34" charset="0"/>
              </a:rPr>
              <a:t>Fundamental resources and values </a:t>
            </a:r>
          </a:p>
          <a:p>
            <a:pPr marL="731520" lvl="2" indent="-365760">
              <a:spcBef>
                <a:spcPts val="0"/>
              </a:spcBef>
              <a:spcAft>
                <a:spcPts val="600"/>
              </a:spcAft>
              <a:buFont typeface="Arial" panose="020B0604020202020204" pitchFamily="34" charset="0"/>
              <a:buChar char="•"/>
            </a:pPr>
            <a:r>
              <a:rPr lang="zh-CN" altLang="en-US" sz="2000" dirty="0">
                <a:effectLst/>
                <a:latin typeface="Calibri" panose="020F0502020204030204" pitchFamily="34" charset="0"/>
              </a:rPr>
              <a:t>主要资源及价值</a:t>
            </a:r>
            <a:endParaRPr lang="en-US" sz="2000" dirty="0">
              <a:effectLst/>
              <a:latin typeface="Calibri" panose="020F0502020204030204" pitchFamily="34" charset="0"/>
            </a:endParaRPr>
          </a:p>
          <a:p>
            <a:pPr marL="731520" lvl="2" indent="-365760">
              <a:spcBef>
                <a:spcPts val="0"/>
              </a:spcBef>
              <a:spcAft>
                <a:spcPts val="600"/>
              </a:spcAft>
              <a:buFont typeface="Arial" panose="020B0604020202020204" pitchFamily="34" charset="0"/>
              <a:buChar char="•"/>
            </a:pPr>
            <a:r>
              <a:rPr lang="en-US" sz="2000" dirty="0">
                <a:effectLst/>
                <a:latin typeface="Calibri" panose="020F0502020204030204" pitchFamily="34" charset="0"/>
              </a:rPr>
              <a:t>Interpretive themes </a:t>
            </a:r>
            <a:r>
              <a:rPr lang="zh-CN" altLang="en-US" sz="2000" dirty="0">
                <a:effectLst/>
                <a:latin typeface="Calibri" panose="020F0502020204030204" pitchFamily="34" charset="0"/>
              </a:rPr>
              <a:t>解说主题</a:t>
            </a:r>
            <a:endParaRPr lang="en-US" sz="2000" dirty="0">
              <a:effectLst/>
              <a:latin typeface="Calibri" panose="020F0502020204030204" pitchFamily="34" charset="0"/>
            </a:endParaRPr>
          </a:p>
          <a:p>
            <a:pPr marL="731520" lvl="2" indent="-365760">
              <a:spcBef>
                <a:spcPts val="0"/>
              </a:spcBef>
              <a:spcAft>
                <a:spcPts val="600"/>
              </a:spcAft>
              <a:buFont typeface="Arial" panose="020B0604020202020204" pitchFamily="34" charset="0"/>
              <a:buChar char="•"/>
            </a:pPr>
            <a:r>
              <a:rPr lang="en-US" sz="2000" dirty="0">
                <a:effectLst/>
                <a:latin typeface="Calibri" panose="020F0502020204030204" pitchFamily="34" charset="0"/>
              </a:rPr>
              <a:t>Special mandates </a:t>
            </a:r>
            <a:r>
              <a:rPr lang="zh-CN" altLang="en-US" sz="2000" dirty="0">
                <a:effectLst/>
                <a:latin typeface="Calibri" panose="020F0502020204030204" pitchFamily="34" charset="0"/>
              </a:rPr>
              <a:t>特别规定</a:t>
            </a:r>
            <a:endParaRPr lang="en-US" sz="2000" dirty="0">
              <a:effectLst/>
              <a:latin typeface="Calibri" panose="020F0502020204030204" pitchFamily="34" charset="0"/>
            </a:endParaRPr>
          </a:p>
          <a:p>
            <a:pPr marL="731520" lvl="2" indent="-365760">
              <a:spcBef>
                <a:spcPts val="0"/>
              </a:spcBef>
              <a:spcAft>
                <a:spcPts val="600"/>
              </a:spcAft>
              <a:buFont typeface="Arial" panose="020B0604020202020204" pitchFamily="34" charset="0"/>
              <a:buChar char="•"/>
            </a:pPr>
            <a:r>
              <a:rPr lang="en-US" sz="2000" dirty="0">
                <a:effectLst/>
                <a:latin typeface="Calibri" panose="020F0502020204030204" pitchFamily="34" charset="0"/>
              </a:rPr>
              <a:t>Key issues </a:t>
            </a:r>
            <a:r>
              <a:rPr lang="zh-CN" altLang="en-US" sz="2000" dirty="0">
                <a:effectLst/>
                <a:latin typeface="Calibri" panose="020F0502020204030204" pitchFamily="34" charset="0"/>
              </a:rPr>
              <a:t>主要问题</a:t>
            </a:r>
            <a:endParaRPr lang="en-US" sz="2000" dirty="0">
              <a:effectLst/>
              <a:latin typeface="Calibri" panose="020F0502020204030204" pitchFamily="34" charset="0"/>
            </a:endParaRPr>
          </a:p>
          <a:p>
            <a:pPr marL="731520" lvl="2" indent="-365760">
              <a:spcBef>
                <a:spcPts val="0"/>
              </a:spcBef>
              <a:spcAft>
                <a:spcPts val="600"/>
              </a:spcAft>
              <a:buFont typeface="Arial" panose="020B0604020202020204" pitchFamily="34" charset="0"/>
              <a:buChar char="•"/>
            </a:pPr>
            <a:r>
              <a:rPr lang="en-US" sz="2000" dirty="0">
                <a:effectLst/>
                <a:latin typeface="Calibri" panose="020F0502020204030204" pitchFamily="34" charset="0"/>
              </a:rPr>
              <a:t>Assessment of planning and data needs </a:t>
            </a:r>
            <a:r>
              <a:rPr lang="zh-CN" altLang="en-US" sz="2000" dirty="0">
                <a:effectLst/>
                <a:latin typeface="Calibri" panose="020F0502020204030204" pitchFamily="34" charset="0"/>
              </a:rPr>
              <a:t>规划及数据需求评估</a:t>
            </a:r>
            <a:endParaRPr lang="en-US" sz="2000" dirty="0">
              <a:effectLst/>
              <a:latin typeface="Calibri" panose="020F0502020204030204" pitchFamily="34" charset="0"/>
            </a:endParaRPr>
          </a:p>
          <a:p>
            <a:pPr lvl="0" indent="-365760">
              <a:spcBef>
                <a:spcPts val="0"/>
              </a:spcBef>
              <a:spcAft>
                <a:spcPts val="600"/>
              </a:spcAft>
              <a:buFont typeface="Wingdings" panose="05000000000000000000" pitchFamily="2" charset="2"/>
              <a:buChar char="q"/>
            </a:pPr>
            <a:endParaRPr lang="en-US" sz="2000" dirty="0">
              <a:effectLst/>
              <a:latin typeface="Calibri" panose="020F0502020204030204" pitchFamily="34" charset="0"/>
            </a:endParaRPr>
          </a:p>
        </p:txBody>
      </p:sp>
      <p:sp>
        <p:nvSpPr>
          <p:cNvPr id="5" name="Slide Number Placeholder 4"/>
          <p:cNvSpPr>
            <a:spLocks noGrp="1"/>
          </p:cNvSpPr>
          <p:nvPr>
            <p:ph type="sldNum" sz="quarter" idx="11"/>
          </p:nvPr>
        </p:nvSpPr>
        <p:spPr>
          <a:xfrm>
            <a:off x="8275149" y="6400800"/>
            <a:ext cx="853440" cy="304800"/>
          </a:xfrm>
        </p:spPr>
        <p:txBody>
          <a:bodyPr/>
          <a:lstStyle/>
          <a:p>
            <a:fld id="{1789C0F2-17E0-497A-9BBE-0C73201AAFE3}" type="slidenum">
              <a:rPr lang="en-US" smtClean="0"/>
              <a:pPr/>
              <a:t>10</a:t>
            </a:fld>
            <a:endParaRPr lang="en-US" dirty="0"/>
          </a:p>
        </p:txBody>
      </p:sp>
    </p:spTree>
    <p:extLst>
      <p:ext uri="{BB962C8B-B14F-4D97-AF65-F5344CB8AC3E}">
        <p14:creationId xmlns:p14="http://schemas.microsoft.com/office/powerpoint/2010/main" val="205600071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bwMode="auto">
          <a:xfrm>
            <a:off x="0" y="-4763"/>
            <a:ext cx="9144000" cy="1223963"/>
          </a:xfrm>
          <a:prstGeom prst="rect">
            <a:avLst/>
          </a:prstGeom>
          <a:solidFill>
            <a:srgbClr val="050403"/>
          </a:solidFill>
          <a:ln w="9525" cap="flat" cmpd="sng" algn="ctr">
            <a:solidFill>
              <a:srgbClr val="050403"/>
            </a:solidFill>
            <a:prstDash val="solid"/>
            <a:round/>
            <a:headEnd type="none" w="med" len="med"/>
            <a:tailEnd type="none" w="med" len="med"/>
          </a:ln>
          <a:effectLst/>
        </p:spPr>
        <p:txBody>
          <a:bodyPr/>
          <a:lstStyle/>
          <a:p>
            <a:pPr>
              <a:defRPr/>
            </a:pPr>
            <a:endParaRPr lang="en-US">
              <a:solidFill>
                <a:schemeClr val="accent4">
                  <a:lumMod val="10000"/>
                </a:schemeClr>
              </a:solidFill>
            </a:endParaRPr>
          </a:p>
        </p:txBody>
      </p:sp>
      <p:sp>
        <p:nvSpPr>
          <p:cNvPr id="79878" name="Rectangle 6"/>
          <p:cNvSpPr>
            <a:spLocks noGrp="1" noChangeArrowheads="1"/>
          </p:cNvSpPr>
          <p:nvPr>
            <p:ph idx="1"/>
          </p:nvPr>
        </p:nvSpPr>
        <p:spPr>
          <a:xfrm>
            <a:off x="457200" y="1260920"/>
            <a:ext cx="7848600" cy="3048000"/>
          </a:xfrm>
          <a:solidFill>
            <a:srgbClr val="292254">
              <a:alpha val="0"/>
            </a:srgbClr>
          </a:solidFill>
        </p:spPr>
        <p:txBody>
          <a:bodyPr>
            <a:normAutofit fontScale="85000" lnSpcReduction="20000"/>
          </a:bodyPr>
          <a:lstStyle/>
          <a:p>
            <a:pPr marL="0" lvl="0" indent="0">
              <a:spcBef>
                <a:spcPts val="0"/>
              </a:spcBef>
              <a:spcAft>
                <a:spcPts val="1200"/>
              </a:spcAft>
              <a:buNone/>
            </a:pPr>
            <a:r>
              <a:rPr lang="en-US" sz="2400" b="1" dirty="0">
                <a:effectLst/>
                <a:latin typeface="Calibri" panose="020F0502020204030204" pitchFamily="34" charset="0"/>
              </a:rPr>
              <a:t>What kinds of planning are most parks doing? </a:t>
            </a:r>
          </a:p>
          <a:p>
            <a:pPr marL="0" lvl="0" indent="0">
              <a:spcBef>
                <a:spcPts val="0"/>
              </a:spcBef>
              <a:spcAft>
                <a:spcPts val="1200"/>
              </a:spcAft>
              <a:buNone/>
            </a:pPr>
            <a:r>
              <a:rPr lang="zh-CN" altLang="en-US" sz="2400" b="1" dirty="0">
                <a:effectLst/>
                <a:latin typeface="Calibri" panose="020F0502020204030204" pitchFamily="34" charset="0"/>
              </a:rPr>
              <a:t>大多数公园编制哪些规划？</a:t>
            </a:r>
            <a:endParaRPr lang="en-US" sz="2400" b="1" dirty="0">
              <a:effectLst/>
              <a:latin typeface="Calibri" panose="020F0502020204030204" pitchFamily="34" charset="0"/>
            </a:endParaRPr>
          </a:p>
          <a:p>
            <a:pPr lvl="0" indent="-365760">
              <a:spcBef>
                <a:spcPts val="0"/>
              </a:spcBef>
              <a:spcAft>
                <a:spcPts val="600"/>
              </a:spcAft>
              <a:buFont typeface="Wingdings" panose="05000000000000000000" pitchFamily="2" charset="2"/>
              <a:buChar char="q"/>
            </a:pPr>
            <a:r>
              <a:rPr lang="en-US" sz="2400" dirty="0">
                <a:effectLst/>
                <a:latin typeface="Calibri" panose="020F0502020204030204" pitchFamily="34" charset="0"/>
              </a:rPr>
              <a:t> </a:t>
            </a:r>
            <a:r>
              <a:rPr lang="en-US" sz="2400" b="1" dirty="0">
                <a:effectLst/>
                <a:latin typeface="Calibri" panose="020F0502020204030204" pitchFamily="34" charset="0"/>
              </a:rPr>
              <a:t>Strategic Planning </a:t>
            </a:r>
            <a:r>
              <a:rPr lang="zh-CN" altLang="en-US" sz="2400" b="1" dirty="0">
                <a:effectLst/>
                <a:latin typeface="Calibri" panose="020F0502020204030204" pitchFamily="34" charset="0"/>
              </a:rPr>
              <a:t>战略规划</a:t>
            </a:r>
            <a:endParaRPr lang="en-US" sz="2200" b="1" dirty="0">
              <a:effectLst/>
              <a:latin typeface="Calibri" panose="020F0502020204030204" pitchFamily="34" charset="0"/>
            </a:endParaRPr>
          </a:p>
          <a:p>
            <a:pPr lvl="1" indent="-365760">
              <a:spcBef>
                <a:spcPts val="0"/>
              </a:spcBef>
              <a:spcAft>
                <a:spcPts val="600"/>
              </a:spcAft>
              <a:buFont typeface="Arial" panose="020B0604020202020204" pitchFamily="34" charset="0"/>
              <a:buChar char="•"/>
            </a:pPr>
            <a:r>
              <a:rPr lang="en-US" sz="2200" dirty="0">
                <a:effectLst/>
                <a:latin typeface="Calibri" panose="020F0502020204030204" pitchFamily="34" charset="0"/>
              </a:rPr>
              <a:t>What is most important for us to be doing with limited funding and staff?</a:t>
            </a:r>
          </a:p>
          <a:p>
            <a:pPr lvl="1" indent="-365760">
              <a:spcBef>
                <a:spcPts val="0"/>
              </a:spcBef>
              <a:spcAft>
                <a:spcPts val="600"/>
              </a:spcAft>
              <a:buFont typeface="Arial" panose="020B0604020202020204" pitchFamily="34" charset="0"/>
              <a:buChar char="•"/>
            </a:pPr>
            <a:r>
              <a:rPr lang="zh-CN" altLang="en-US" sz="2200" dirty="0">
                <a:effectLst/>
                <a:latin typeface="Calibri" panose="020F0502020204030204" pitchFamily="34" charset="0"/>
              </a:rPr>
              <a:t>在资金和人员有限的情况下，哪些是最为重要需要我们做的？</a:t>
            </a:r>
            <a:endParaRPr lang="en-US" sz="2200" dirty="0">
              <a:effectLst/>
              <a:latin typeface="Calibri" panose="020F0502020204030204" pitchFamily="34" charset="0"/>
            </a:endParaRPr>
          </a:p>
          <a:p>
            <a:pPr lvl="1" indent="-365760">
              <a:spcBef>
                <a:spcPts val="0"/>
              </a:spcBef>
              <a:spcAft>
                <a:spcPts val="600"/>
              </a:spcAft>
              <a:buFont typeface="Arial" panose="020B0604020202020204" pitchFamily="34" charset="0"/>
              <a:buChar char="•"/>
            </a:pPr>
            <a:r>
              <a:rPr lang="en-US" sz="2200" dirty="0">
                <a:effectLst/>
                <a:latin typeface="Calibri" panose="020F0502020204030204" pitchFamily="34" charset="0"/>
              </a:rPr>
              <a:t>Where do we want to be in 3-5 years? 3</a:t>
            </a:r>
            <a:r>
              <a:rPr lang="en-US" altLang="zh-CN" sz="2200" dirty="0">
                <a:effectLst/>
                <a:latin typeface="Calibri" panose="020F0502020204030204" pitchFamily="34" charset="0"/>
              </a:rPr>
              <a:t>-5</a:t>
            </a:r>
            <a:r>
              <a:rPr lang="zh-CN" altLang="en-US" sz="2200" dirty="0">
                <a:effectLst/>
                <a:latin typeface="Calibri" panose="020F0502020204030204" pitchFamily="34" charset="0"/>
              </a:rPr>
              <a:t>年之后，我们的发展定位是什么？</a:t>
            </a:r>
            <a:endParaRPr lang="en-US" sz="2200" dirty="0">
              <a:effectLst/>
              <a:latin typeface="Calibri" panose="020F0502020204030204" pitchFamily="34" charset="0"/>
            </a:endParaRPr>
          </a:p>
          <a:p>
            <a:pPr lvl="1" indent="-365760">
              <a:spcBef>
                <a:spcPts val="0"/>
              </a:spcBef>
              <a:spcAft>
                <a:spcPts val="600"/>
              </a:spcAft>
              <a:buFont typeface="Arial" panose="020B0604020202020204" pitchFamily="34" charset="0"/>
              <a:buChar char="•"/>
            </a:pPr>
            <a:r>
              <a:rPr lang="en-US" sz="2200" dirty="0">
                <a:effectLst/>
                <a:latin typeface="Calibri" panose="020F0502020204030204" pitchFamily="34" charset="0"/>
              </a:rPr>
              <a:t>What do we need to do to get there? </a:t>
            </a:r>
            <a:r>
              <a:rPr lang="zh-CN" altLang="en-US" sz="2200" dirty="0">
                <a:effectLst/>
                <a:latin typeface="Calibri" panose="020F0502020204030204" pitchFamily="34" charset="0"/>
              </a:rPr>
              <a:t>实现发展定位，需要做些什么？</a:t>
            </a:r>
            <a:endParaRPr lang="en-US" sz="2200" dirty="0">
              <a:effectLst/>
              <a:latin typeface="Calibri" panose="020F0502020204030204" pitchFamily="34" charset="0"/>
            </a:endParaRPr>
          </a:p>
        </p:txBody>
      </p:sp>
      <p:sp>
        <p:nvSpPr>
          <p:cNvPr id="79874" name="Rectangle 2"/>
          <p:cNvSpPr>
            <a:spLocks noGrp="1" noRot="1" noChangeArrowheads="1"/>
          </p:cNvSpPr>
          <p:nvPr>
            <p:ph type="title"/>
          </p:nvPr>
        </p:nvSpPr>
        <p:spPr>
          <a:xfrm>
            <a:off x="647700" y="242888"/>
            <a:ext cx="7848600" cy="720725"/>
          </a:xfrm>
        </p:spPr>
        <p:txBody>
          <a:bodyPr/>
          <a:lstStyle/>
          <a:p>
            <a:pPr eaLnBrk="1" hangingPunct="1">
              <a:defRPr/>
            </a:pPr>
            <a:r>
              <a:rPr lang="en-US" sz="3200" dirty="0"/>
              <a:t>Planning Priorities? </a:t>
            </a:r>
            <a:r>
              <a:rPr lang="zh-CN" altLang="en-US" sz="3200" dirty="0"/>
              <a:t>规划优先序</a:t>
            </a:r>
            <a:endParaRPr lang="en-US" sz="3200" dirty="0">
              <a:solidFill>
                <a:schemeClr val="tx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4476609"/>
            <a:ext cx="4063666" cy="2287693"/>
          </a:xfrm>
          <a:prstGeom prst="rect">
            <a:avLst/>
          </a:prstGeom>
        </p:spPr>
      </p:pic>
      <p:pic>
        <p:nvPicPr>
          <p:cNvPr id="50178" name="Picture 2" descr="http://share.inside.nps.gov/sites/WASO/PPFL/PSS/PLG/PLG%20Photos/PLG%202014%20Photos/photo%20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228600" y="4476609"/>
            <a:ext cx="4718664" cy="200039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mcrusius\AppData\Local\Microsoft\Windows\Temporary Internet Files\Content.IE5\VJLVA0EY\priorities[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0" y="182880"/>
            <a:ext cx="1393568" cy="101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5898712"/>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bwMode="auto">
          <a:xfrm>
            <a:off x="0" y="-4763"/>
            <a:ext cx="9144000" cy="1223963"/>
          </a:xfrm>
          <a:prstGeom prst="rect">
            <a:avLst/>
          </a:prstGeom>
          <a:solidFill>
            <a:srgbClr val="050403"/>
          </a:solidFill>
          <a:ln w="9525" cap="flat" cmpd="sng" algn="ctr">
            <a:solidFill>
              <a:srgbClr val="050403"/>
            </a:solidFill>
            <a:prstDash val="solid"/>
            <a:round/>
            <a:headEnd type="none" w="med" len="med"/>
            <a:tailEnd type="none" w="med" len="med"/>
          </a:ln>
          <a:effectLst/>
        </p:spPr>
        <p:txBody>
          <a:bodyPr/>
          <a:lstStyle/>
          <a:p>
            <a:pPr>
              <a:defRPr/>
            </a:pPr>
            <a:endParaRPr lang="en-US">
              <a:solidFill>
                <a:schemeClr val="accent4">
                  <a:lumMod val="10000"/>
                </a:schemeClr>
              </a:solidFill>
            </a:endParaRPr>
          </a:p>
        </p:txBody>
      </p:sp>
      <p:sp>
        <p:nvSpPr>
          <p:cNvPr id="79878" name="Rectangle 6"/>
          <p:cNvSpPr>
            <a:spLocks noGrp="1" noChangeArrowheads="1"/>
          </p:cNvSpPr>
          <p:nvPr>
            <p:ph idx="1"/>
          </p:nvPr>
        </p:nvSpPr>
        <p:spPr>
          <a:xfrm>
            <a:off x="381000" y="1297307"/>
            <a:ext cx="8382000" cy="2438400"/>
          </a:xfrm>
          <a:solidFill>
            <a:srgbClr val="292254">
              <a:alpha val="0"/>
            </a:srgbClr>
          </a:solidFill>
        </p:spPr>
        <p:txBody>
          <a:bodyPr>
            <a:normAutofit fontScale="85000" lnSpcReduction="20000"/>
          </a:bodyPr>
          <a:lstStyle/>
          <a:p>
            <a:pPr marL="0" lvl="0" indent="0">
              <a:spcBef>
                <a:spcPts val="0"/>
              </a:spcBef>
              <a:spcAft>
                <a:spcPts val="1200"/>
              </a:spcAft>
              <a:buNone/>
            </a:pPr>
            <a:r>
              <a:rPr lang="en-US" sz="2400" b="1" dirty="0">
                <a:effectLst/>
                <a:latin typeface="Calibri" panose="020F0502020204030204" pitchFamily="34" charset="0"/>
              </a:rPr>
              <a:t>What kinds of planning are most parks doing? </a:t>
            </a:r>
          </a:p>
          <a:p>
            <a:pPr marL="0" indent="0">
              <a:spcBef>
                <a:spcPts val="0"/>
              </a:spcBef>
              <a:spcAft>
                <a:spcPts val="1200"/>
              </a:spcAft>
              <a:buNone/>
            </a:pPr>
            <a:r>
              <a:rPr lang="zh-CN" altLang="en-US" sz="2400" b="1" dirty="0">
                <a:effectLst/>
                <a:latin typeface="Calibri" panose="020F0502020204030204" pitchFamily="34" charset="0"/>
              </a:rPr>
              <a:t>大多数公园编制哪些规划？</a:t>
            </a:r>
            <a:endParaRPr lang="en-US" sz="2400" b="1" dirty="0">
              <a:effectLst/>
              <a:latin typeface="Calibri" panose="020F0502020204030204" pitchFamily="34" charset="0"/>
            </a:endParaRPr>
          </a:p>
          <a:p>
            <a:pPr lvl="0" indent="-365760">
              <a:spcBef>
                <a:spcPts val="0"/>
              </a:spcBef>
              <a:spcAft>
                <a:spcPts val="600"/>
              </a:spcAft>
              <a:buFont typeface="Wingdings" panose="05000000000000000000" pitchFamily="2" charset="2"/>
              <a:buChar char="q"/>
            </a:pPr>
            <a:r>
              <a:rPr lang="en-US" sz="2400" dirty="0">
                <a:effectLst/>
                <a:latin typeface="Calibri" panose="020F0502020204030204" pitchFamily="34" charset="0"/>
              </a:rPr>
              <a:t> </a:t>
            </a:r>
            <a:r>
              <a:rPr lang="en-US" sz="2400" b="1" dirty="0">
                <a:effectLst/>
                <a:latin typeface="Calibri" panose="020F0502020204030204" pitchFamily="34" charset="0"/>
              </a:rPr>
              <a:t>Site Planning </a:t>
            </a:r>
            <a:r>
              <a:rPr lang="zh-CN" altLang="en-US" sz="2400" b="1" dirty="0">
                <a:effectLst/>
                <a:latin typeface="Calibri" panose="020F0502020204030204" pitchFamily="34" charset="0"/>
              </a:rPr>
              <a:t>场地规划</a:t>
            </a:r>
            <a:endParaRPr lang="en-US" sz="2400" b="1" dirty="0">
              <a:effectLst/>
              <a:latin typeface="Calibri" panose="020F0502020204030204" pitchFamily="34" charset="0"/>
            </a:endParaRPr>
          </a:p>
          <a:p>
            <a:pPr lvl="1" indent="-365760">
              <a:spcBef>
                <a:spcPts val="0"/>
              </a:spcBef>
              <a:spcAft>
                <a:spcPts val="600"/>
              </a:spcAft>
              <a:buFont typeface="Arial" panose="020B0604020202020204" pitchFamily="34" charset="0"/>
              <a:buChar char="•"/>
            </a:pPr>
            <a:r>
              <a:rPr lang="en-US" sz="2000" dirty="0">
                <a:effectLst/>
                <a:latin typeface="Calibri" panose="020F0502020204030204" pitchFamily="34" charset="0"/>
              </a:rPr>
              <a:t>Planning for specific areas to address issues such as access, transportation, congestion, safety, visitor experience, resource protection</a:t>
            </a:r>
          </a:p>
          <a:p>
            <a:pPr lvl="1" indent="-365760">
              <a:lnSpc>
                <a:spcPts val="2500"/>
              </a:lnSpc>
              <a:spcBef>
                <a:spcPts val="600"/>
              </a:spcBef>
              <a:spcAft>
                <a:spcPts val="600"/>
              </a:spcAft>
              <a:buFont typeface="Arial" panose="020B0604020202020204" pitchFamily="34" charset="0"/>
              <a:buChar char="•"/>
            </a:pPr>
            <a:r>
              <a:rPr lang="zh-CN" altLang="en-US" sz="2000" dirty="0">
                <a:effectLst/>
                <a:latin typeface="Calibri" panose="020F0502020204030204" pitchFamily="34" charset="0"/>
              </a:rPr>
              <a:t>为特定地区编制规划，解决包括通达性、交通堵塞、安全性、游客体验和资源保护等问题</a:t>
            </a:r>
            <a:endParaRPr lang="en-US" sz="2000" dirty="0">
              <a:effectLst/>
              <a:latin typeface="Calibri" panose="020F0502020204030204" pitchFamily="34" charset="0"/>
            </a:endParaRPr>
          </a:p>
        </p:txBody>
      </p:sp>
      <p:sp>
        <p:nvSpPr>
          <p:cNvPr id="79874" name="Rectangle 2"/>
          <p:cNvSpPr>
            <a:spLocks noGrp="1" noRot="1" noChangeArrowheads="1"/>
          </p:cNvSpPr>
          <p:nvPr>
            <p:ph type="title"/>
          </p:nvPr>
        </p:nvSpPr>
        <p:spPr>
          <a:xfrm>
            <a:off x="647700" y="242888"/>
            <a:ext cx="7848600" cy="720725"/>
          </a:xfrm>
        </p:spPr>
        <p:txBody>
          <a:bodyPr/>
          <a:lstStyle/>
          <a:p>
            <a:pPr eaLnBrk="1" hangingPunct="1">
              <a:defRPr/>
            </a:pPr>
            <a:r>
              <a:rPr lang="en-US" sz="3200" dirty="0"/>
              <a:t>Planning Priorities? </a:t>
            </a:r>
            <a:r>
              <a:rPr lang="zh-CN" altLang="en-US" sz="3200" dirty="0"/>
              <a:t>规划优先序</a:t>
            </a:r>
            <a:endParaRPr lang="en-US" sz="3200" dirty="0">
              <a:solidFill>
                <a:schemeClr val="tx1"/>
              </a:solidFill>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581400" y="3529786"/>
            <a:ext cx="5547360" cy="3328214"/>
          </a:xfrm>
          <a:prstGeom prst="rect">
            <a:avLst/>
          </a:prstGeom>
          <a:ln w="38100" cap="sq">
            <a:solidFill>
              <a:srgbClr val="000000"/>
            </a:solidFill>
            <a:miter lim="800000"/>
          </a:ln>
          <a:effectLst>
            <a:outerShdw blurRad="57150" dist="50800" dir="2700000" algn="tl" rotWithShape="0">
              <a:srgbClr val="000000">
                <a:alpha val="40000"/>
              </a:srgbClr>
            </a:outerShdw>
          </a:effectLst>
        </p:spPr>
      </p:pic>
      <p:pic>
        <p:nvPicPr>
          <p:cNvPr id="9" name="Picture 2" descr="C:\Users\mcrusius\AppData\Local\Microsoft\Windows\Temporary Internet Files\Content.IE5\VJLVA0EY\priorities[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1400" y="50800"/>
            <a:ext cx="1602603" cy="116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9179422"/>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bwMode="auto">
          <a:xfrm>
            <a:off x="0" y="-4763"/>
            <a:ext cx="9144000" cy="1223963"/>
          </a:xfrm>
          <a:prstGeom prst="rect">
            <a:avLst/>
          </a:prstGeom>
          <a:solidFill>
            <a:srgbClr val="050403"/>
          </a:solidFill>
          <a:ln w="9525" cap="flat" cmpd="sng" algn="ctr">
            <a:solidFill>
              <a:srgbClr val="050403"/>
            </a:solidFill>
            <a:prstDash val="solid"/>
            <a:round/>
            <a:headEnd type="none" w="med" len="med"/>
            <a:tailEnd type="none" w="med" len="med"/>
          </a:ln>
          <a:effectLst/>
        </p:spPr>
        <p:txBody>
          <a:bodyPr/>
          <a:lstStyle/>
          <a:p>
            <a:pPr>
              <a:defRPr/>
            </a:pPr>
            <a:endParaRPr lang="en-US">
              <a:solidFill>
                <a:schemeClr val="accent4">
                  <a:lumMod val="10000"/>
                </a:schemeClr>
              </a:solidFill>
            </a:endParaRPr>
          </a:p>
        </p:txBody>
      </p:sp>
      <p:sp>
        <p:nvSpPr>
          <p:cNvPr id="79878" name="Rectangle 6"/>
          <p:cNvSpPr>
            <a:spLocks noGrp="1" noChangeArrowheads="1"/>
          </p:cNvSpPr>
          <p:nvPr>
            <p:ph idx="1"/>
          </p:nvPr>
        </p:nvSpPr>
        <p:spPr>
          <a:xfrm>
            <a:off x="381000" y="1282867"/>
            <a:ext cx="8382000" cy="3352800"/>
          </a:xfrm>
          <a:solidFill>
            <a:srgbClr val="292254">
              <a:alpha val="0"/>
            </a:srgbClr>
          </a:solidFill>
        </p:spPr>
        <p:txBody>
          <a:bodyPr>
            <a:normAutofit lnSpcReduction="10000"/>
          </a:bodyPr>
          <a:lstStyle/>
          <a:p>
            <a:pPr marL="0" indent="0">
              <a:spcBef>
                <a:spcPts val="0"/>
              </a:spcBef>
              <a:spcAft>
                <a:spcPts val="1200"/>
              </a:spcAft>
              <a:buNone/>
            </a:pPr>
            <a:r>
              <a:rPr lang="en-US" sz="2400" b="1" dirty="0">
                <a:effectLst/>
                <a:latin typeface="Calibri" panose="020F0502020204030204" pitchFamily="34" charset="0"/>
              </a:rPr>
              <a:t>What kinds of planning are most parks doing?</a:t>
            </a:r>
            <a:r>
              <a:rPr lang="zh-CN" altLang="en-US" sz="2400" b="1" dirty="0">
                <a:effectLst/>
                <a:latin typeface="Calibri" panose="020F0502020204030204" pitchFamily="34" charset="0"/>
              </a:rPr>
              <a:t>大多数公园编制哪些规划？</a:t>
            </a:r>
            <a:r>
              <a:rPr lang="en-US" sz="2400" b="1" dirty="0">
                <a:effectLst/>
                <a:latin typeface="Calibri" panose="020F0502020204030204" pitchFamily="34" charset="0"/>
              </a:rPr>
              <a:t> </a:t>
            </a:r>
          </a:p>
          <a:p>
            <a:pPr lvl="0" indent="-365760">
              <a:spcBef>
                <a:spcPts val="0"/>
              </a:spcBef>
              <a:spcAft>
                <a:spcPts val="600"/>
              </a:spcAft>
              <a:buFont typeface="Wingdings" panose="05000000000000000000" pitchFamily="2" charset="2"/>
              <a:buChar char="q"/>
            </a:pPr>
            <a:r>
              <a:rPr lang="en-US" sz="2400" dirty="0">
                <a:effectLst/>
                <a:latin typeface="Calibri" panose="020F0502020204030204" pitchFamily="34" charset="0"/>
              </a:rPr>
              <a:t> </a:t>
            </a:r>
            <a:r>
              <a:rPr lang="en-US" sz="2400" b="1" dirty="0">
                <a:effectLst/>
                <a:latin typeface="Calibri" panose="020F0502020204030204" pitchFamily="34" charset="0"/>
              </a:rPr>
              <a:t>General Management Planning </a:t>
            </a:r>
            <a:r>
              <a:rPr lang="en-US" sz="2400" dirty="0">
                <a:effectLst/>
                <a:latin typeface="Calibri" panose="020F0502020204030204" pitchFamily="34" charset="0"/>
              </a:rPr>
              <a:t>(new parks only) </a:t>
            </a:r>
            <a:r>
              <a:rPr lang="zh-CN" altLang="en-US" sz="2400" dirty="0">
                <a:effectLst/>
                <a:latin typeface="Calibri" panose="020F0502020204030204" pitchFamily="34" charset="0"/>
              </a:rPr>
              <a:t>总体管理规划（仅限于新建公园）</a:t>
            </a:r>
            <a:endParaRPr lang="en-US" sz="2400" dirty="0">
              <a:effectLst/>
              <a:latin typeface="Calibri" panose="020F0502020204030204" pitchFamily="34" charset="0"/>
            </a:endParaRPr>
          </a:p>
          <a:p>
            <a:pPr lvl="1" indent="-365760">
              <a:spcBef>
                <a:spcPts val="0"/>
              </a:spcBef>
              <a:spcAft>
                <a:spcPts val="600"/>
              </a:spcAft>
              <a:buFont typeface="Arial" panose="020B0604020202020204" pitchFamily="34" charset="0"/>
              <a:buChar char="•"/>
            </a:pPr>
            <a:r>
              <a:rPr lang="en-US" sz="2000" dirty="0">
                <a:effectLst/>
                <a:latin typeface="Calibri" panose="020F0502020204030204" pitchFamily="34" charset="0"/>
              </a:rPr>
              <a:t>Sets long term goals for the parks </a:t>
            </a:r>
            <a:r>
              <a:rPr lang="zh-CN" altLang="en-US" sz="2000" dirty="0">
                <a:effectLst/>
                <a:latin typeface="Calibri" panose="020F0502020204030204" pitchFamily="34" charset="0"/>
              </a:rPr>
              <a:t>为公园设定长期目标</a:t>
            </a:r>
            <a:endParaRPr lang="en-US" sz="2000" dirty="0">
              <a:effectLst/>
              <a:latin typeface="Calibri" panose="020F0502020204030204" pitchFamily="34" charset="0"/>
            </a:endParaRPr>
          </a:p>
          <a:p>
            <a:pPr lvl="1" indent="-365760">
              <a:spcBef>
                <a:spcPts val="0"/>
              </a:spcBef>
              <a:spcAft>
                <a:spcPts val="600"/>
              </a:spcAft>
              <a:buFont typeface="Arial" panose="020B0604020202020204" pitchFamily="34" charset="0"/>
              <a:buChar char="•"/>
            </a:pPr>
            <a:r>
              <a:rPr lang="en-US" sz="2000" dirty="0">
                <a:effectLst/>
                <a:latin typeface="Calibri" panose="020F0502020204030204" pitchFamily="34" charset="0"/>
              </a:rPr>
              <a:t>Provides broad direction for resource preservation and visitor use </a:t>
            </a:r>
            <a:r>
              <a:rPr lang="zh-CN" altLang="en-US" sz="2000" dirty="0">
                <a:effectLst/>
                <a:latin typeface="Calibri" panose="020F0502020204030204" pitchFamily="34" charset="0"/>
              </a:rPr>
              <a:t>确定资源保护和游客使用的大方向</a:t>
            </a:r>
            <a:endParaRPr lang="en-US" sz="2000" dirty="0">
              <a:effectLst/>
              <a:latin typeface="Calibri" panose="020F0502020204030204" pitchFamily="34" charset="0"/>
            </a:endParaRPr>
          </a:p>
          <a:p>
            <a:pPr lvl="1" indent="-365760">
              <a:spcBef>
                <a:spcPts val="0"/>
              </a:spcBef>
              <a:spcAft>
                <a:spcPts val="600"/>
              </a:spcAft>
              <a:buFont typeface="Arial" panose="020B0604020202020204" pitchFamily="34" charset="0"/>
              <a:buChar char="•"/>
            </a:pPr>
            <a:r>
              <a:rPr lang="en-US" sz="2000" dirty="0">
                <a:effectLst/>
                <a:latin typeface="Calibri" panose="020F0502020204030204" pitchFamily="34" charset="0"/>
              </a:rPr>
              <a:t>Identifies types of management activities, development and visitor use that are needed </a:t>
            </a:r>
            <a:r>
              <a:rPr lang="zh-CN" altLang="en-US" sz="2000" dirty="0">
                <a:effectLst/>
                <a:latin typeface="Calibri" panose="020F0502020204030204" pitchFamily="34" charset="0"/>
              </a:rPr>
              <a:t>确定管理活动、需要的开发和游客使用的类型</a:t>
            </a:r>
            <a:endParaRPr lang="en-US" sz="2000" dirty="0">
              <a:effectLst/>
              <a:latin typeface="Calibri" panose="020F0502020204030204" pitchFamily="34" charset="0"/>
            </a:endParaRPr>
          </a:p>
          <a:p>
            <a:pPr lvl="1" indent="-365760">
              <a:spcBef>
                <a:spcPts val="0"/>
              </a:spcBef>
              <a:spcAft>
                <a:spcPts val="600"/>
              </a:spcAft>
              <a:buFont typeface="Arial" panose="020B0604020202020204" pitchFamily="34" charset="0"/>
              <a:buChar char="•"/>
            </a:pPr>
            <a:endParaRPr lang="en-US" sz="2000" dirty="0">
              <a:effectLst/>
              <a:latin typeface="Calibri" panose="020F0502020204030204" pitchFamily="34" charset="0"/>
            </a:endParaRPr>
          </a:p>
        </p:txBody>
      </p:sp>
      <p:sp>
        <p:nvSpPr>
          <p:cNvPr id="79874" name="Rectangle 2"/>
          <p:cNvSpPr>
            <a:spLocks noGrp="1" noRot="1" noChangeArrowheads="1"/>
          </p:cNvSpPr>
          <p:nvPr>
            <p:ph type="title"/>
          </p:nvPr>
        </p:nvSpPr>
        <p:spPr>
          <a:xfrm>
            <a:off x="647700" y="242888"/>
            <a:ext cx="7848600" cy="720725"/>
          </a:xfrm>
        </p:spPr>
        <p:txBody>
          <a:bodyPr/>
          <a:lstStyle/>
          <a:p>
            <a:pPr eaLnBrk="1" hangingPunct="1">
              <a:defRPr/>
            </a:pPr>
            <a:r>
              <a:rPr lang="en-US" sz="3200" dirty="0"/>
              <a:t>Planning Priorities? </a:t>
            </a:r>
            <a:r>
              <a:rPr lang="zh-CN" altLang="en-US" sz="3200" dirty="0"/>
              <a:t>规划优先序</a:t>
            </a:r>
            <a:endParaRPr lang="en-US" sz="3200" dirty="0">
              <a:solidFill>
                <a:schemeClr val="tx1"/>
              </a:solidFill>
            </a:endParaRPr>
          </a:p>
        </p:txBody>
      </p:sp>
      <p:pic>
        <p:nvPicPr>
          <p:cNvPr id="665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92996" y="4444539"/>
            <a:ext cx="2940050" cy="2392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656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42190" y="4484591"/>
            <a:ext cx="2841101" cy="2389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656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9444" y="4740234"/>
            <a:ext cx="3276600" cy="2120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mcrusius\AppData\Local\Microsoft\Windows\Temporary Internet Files\Content.IE5\VJLVA0EY\priorities[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57568" y="160933"/>
            <a:ext cx="1430638" cy="1043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6861717"/>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bwMode="auto">
          <a:xfrm>
            <a:off x="27432" y="0"/>
            <a:ext cx="9144000" cy="1223963"/>
          </a:xfrm>
          <a:prstGeom prst="rect">
            <a:avLst/>
          </a:prstGeom>
          <a:solidFill>
            <a:srgbClr val="050403"/>
          </a:solidFill>
          <a:ln w="9525" cap="flat" cmpd="sng" algn="ctr">
            <a:solidFill>
              <a:srgbClr val="050403"/>
            </a:solidFill>
            <a:prstDash val="solid"/>
            <a:round/>
            <a:headEnd type="none" w="med" len="med"/>
            <a:tailEnd type="none" w="med" len="med"/>
          </a:ln>
          <a:effectLst/>
        </p:spPr>
        <p:txBody>
          <a:bodyPr/>
          <a:lstStyle/>
          <a:p>
            <a:pPr>
              <a:defRPr/>
            </a:pPr>
            <a:endParaRPr lang="en-US">
              <a:solidFill>
                <a:schemeClr val="accent4">
                  <a:lumMod val="10000"/>
                </a:schemeClr>
              </a:solidFill>
            </a:endParaRPr>
          </a:p>
        </p:txBody>
      </p:sp>
      <p:sp>
        <p:nvSpPr>
          <p:cNvPr id="79878" name="Rectangle 6"/>
          <p:cNvSpPr>
            <a:spLocks noGrp="1" noChangeArrowheads="1"/>
          </p:cNvSpPr>
          <p:nvPr>
            <p:ph idx="1"/>
          </p:nvPr>
        </p:nvSpPr>
        <p:spPr>
          <a:xfrm>
            <a:off x="381000" y="1295400"/>
            <a:ext cx="8534400" cy="5562600"/>
          </a:xfrm>
          <a:solidFill>
            <a:srgbClr val="292254">
              <a:alpha val="0"/>
            </a:srgbClr>
          </a:solidFill>
        </p:spPr>
        <p:txBody>
          <a:bodyPr>
            <a:normAutofit lnSpcReduction="10000"/>
          </a:bodyPr>
          <a:lstStyle/>
          <a:p>
            <a:pPr marL="0" indent="0">
              <a:spcBef>
                <a:spcPts val="0"/>
              </a:spcBef>
              <a:spcAft>
                <a:spcPts val="1200"/>
              </a:spcAft>
              <a:buNone/>
            </a:pPr>
            <a:r>
              <a:rPr lang="en-US" sz="2400" b="1" dirty="0">
                <a:effectLst/>
                <a:latin typeface="Calibri" panose="020F0502020204030204" pitchFamily="34" charset="0"/>
              </a:rPr>
              <a:t>What kinds of planning are most parks doing?</a:t>
            </a:r>
          </a:p>
          <a:p>
            <a:pPr marL="0" indent="0">
              <a:spcBef>
                <a:spcPts val="0"/>
              </a:spcBef>
              <a:spcAft>
                <a:spcPts val="1200"/>
              </a:spcAft>
              <a:buNone/>
            </a:pPr>
            <a:r>
              <a:rPr lang="zh-CN" altLang="en-US" sz="2400" b="1" dirty="0">
                <a:effectLst/>
                <a:latin typeface="Calibri" panose="020F0502020204030204" pitchFamily="34" charset="0"/>
              </a:rPr>
              <a:t>大多数公园编制哪些规划？</a:t>
            </a:r>
            <a:endParaRPr lang="en-US" sz="2400" b="1" dirty="0">
              <a:effectLst/>
              <a:latin typeface="Calibri" panose="020F0502020204030204" pitchFamily="34" charset="0"/>
            </a:endParaRPr>
          </a:p>
          <a:p>
            <a:pPr lvl="0" indent="-365760">
              <a:spcBef>
                <a:spcPts val="600"/>
              </a:spcBef>
              <a:spcAft>
                <a:spcPts val="600"/>
              </a:spcAft>
              <a:buFont typeface="Wingdings" panose="05000000000000000000" pitchFamily="2" charset="2"/>
              <a:buChar char="q"/>
            </a:pPr>
            <a:r>
              <a:rPr lang="en-US" sz="2400" dirty="0">
                <a:effectLst/>
                <a:latin typeface="Calibri" panose="020F0502020204030204" pitchFamily="34" charset="0"/>
              </a:rPr>
              <a:t> </a:t>
            </a:r>
            <a:r>
              <a:rPr lang="en-US" sz="2400" b="1" dirty="0">
                <a:effectLst/>
                <a:latin typeface="Calibri" panose="020F0502020204030204" pitchFamily="34" charset="0"/>
              </a:rPr>
              <a:t>Visitor Use Management Planning </a:t>
            </a:r>
            <a:r>
              <a:rPr lang="zh-CN" altLang="en-US" sz="2400" b="1" dirty="0">
                <a:effectLst/>
                <a:latin typeface="Calibri" panose="020F0502020204030204" pitchFamily="34" charset="0"/>
              </a:rPr>
              <a:t>游客使用管理计划</a:t>
            </a:r>
            <a:endParaRPr lang="en-US" sz="2400" b="1" dirty="0">
              <a:effectLst/>
              <a:latin typeface="Calibri" panose="020F0502020204030204" pitchFamily="34" charset="0"/>
            </a:endParaRPr>
          </a:p>
          <a:p>
            <a:pPr lvl="1" indent="-365760">
              <a:spcBef>
                <a:spcPts val="0"/>
              </a:spcBef>
              <a:spcAft>
                <a:spcPts val="600"/>
              </a:spcAft>
              <a:buFont typeface="Arial" panose="020B0604020202020204" pitchFamily="34" charset="0"/>
              <a:buChar char="•"/>
            </a:pPr>
            <a:r>
              <a:rPr lang="en-US" sz="2000" dirty="0">
                <a:effectLst/>
                <a:latin typeface="Calibri" panose="020F0502020204030204" pitchFamily="34" charset="0"/>
              </a:rPr>
              <a:t>Manage visitor demand, reduce conflicts </a:t>
            </a:r>
            <a:r>
              <a:rPr lang="zh-CN" altLang="en-US" sz="2000" dirty="0">
                <a:effectLst/>
                <a:latin typeface="Calibri" panose="020F0502020204030204" pitchFamily="34" charset="0"/>
              </a:rPr>
              <a:t>管理游客需求，减少冲突</a:t>
            </a:r>
            <a:endParaRPr lang="en-US" sz="2000" dirty="0">
              <a:effectLst/>
              <a:latin typeface="Calibri" panose="020F0502020204030204" pitchFamily="34" charset="0"/>
            </a:endParaRPr>
          </a:p>
          <a:p>
            <a:pPr lvl="0" indent="-365760">
              <a:spcBef>
                <a:spcPts val="600"/>
              </a:spcBef>
              <a:spcAft>
                <a:spcPts val="600"/>
              </a:spcAft>
              <a:buFont typeface="Wingdings" panose="05000000000000000000" pitchFamily="2" charset="2"/>
              <a:buChar char="q"/>
            </a:pPr>
            <a:r>
              <a:rPr lang="en-US" sz="2400" b="1" dirty="0">
                <a:effectLst/>
                <a:latin typeface="Calibri" panose="020F0502020204030204" pitchFamily="34" charset="0"/>
              </a:rPr>
              <a:t>Resource Stewardship Strategies </a:t>
            </a:r>
            <a:r>
              <a:rPr lang="zh-CN" altLang="en-US" sz="2400" b="1" dirty="0">
                <a:effectLst/>
                <a:latin typeface="Calibri" panose="020F0502020204030204" pitchFamily="34" charset="0"/>
              </a:rPr>
              <a:t>资源管理战略</a:t>
            </a:r>
            <a:endParaRPr lang="en-US" sz="2400" b="1" dirty="0">
              <a:effectLst/>
              <a:latin typeface="Calibri" panose="020F0502020204030204" pitchFamily="34" charset="0"/>
            </a:endParaRPr>
          </a:p>
          <a:p>
            <a:pPr lvl="1" indent="-365760">
              <a:spcBef>
                <a:spcPts val="0"/>
              </a:spcBef>
              <a:spcAft>
                <a:spcPts val="600"/>
              </a:spcAft>
              <a:buFont typeface="Arial" panose="020B0604020202020204" pitchFamily="34" charset="0"/>
              <a:buChar char="•"/>
            </a:pPr>
            <a:r>
              <a:rPr lang="en-US" sz="2000" dirty="0">
                <a:effectLst/>
                <a:latin typeface="Calibri" panose="020F0502020204030204" pitchFamily="34" charset="0"/>
              </a:rPr>
              <a:t>Strategy for achieving desired resource conditions </a:t>
            </a:r>
            <a:r>
              <a:rPr lang="zh-CN" altLang="en-US" sz="2000" dirty="0">
                <a:effectLst/>
                <a:latin typeface="Calibri" panose="020F0502020204030204" pitchFamily="34" charset="0"/>
              </a:rPr>
              <a:t>达到预期资源（管理或保护）状态应采取的战略措施</a:t>
            </a:r>
            <a:endParaRPr lang="en-US" sz="2000" dirty="0">
              <a:effectLst/>
              <a:latin typeface="Calibri" panose="020F0502020204030204" pitchFamily="34" charset="0"/>
            </a:endParaRPr>
          </a:p>
          <a:p>
            <a:pPr lvl="0" indent="-365760">
              <a:spcBef>
                <a:spcPts val="600"/>
              </a:spcBef>
              <a:spcAft>
                <a:spcPts val="600"/>
              </a:spcAft>
              <a:buFont typeface="Wingdings" panose="05000000000000000000" pitchFamily="2" charset="2"/>
              <a:buChar char="q"/>
            </a:pPr>
            <a:r>
              <a:rPr lang="en-US" sz="2400" b="1" dirty="0">
                <a:effectLst/>
                <a:latin typeface="Calibri" panose="020F0502020204030204" pitchFamily="34" charset="0"/>
              </a:rPr>
              <a:t>Interpretive Planning </a:t>
            </a:r>
            <a:r>
              <a:rPr lang="zh-CN" altLang="en-US" sz="2400" b="1" dirty="0">
                <a:effectLst/>
                <a:latin typeface="Calibri" panose="020F0502020204030204" pitchFamily="34" charset="0"/>
              </a:rPr>
              <a:t>解说计划</a:t>
            </a:r>
            <a:endParaRPr lang="en-US" sz="2400" b="1" dirty="0">
              <a:effectLst/>
              <a:latin typeface="Calibri" panose="020F0502020204030204" pitchFamily="34" charset="0"/>
            </a:endParaRPr>
          </a:p>
          <a:p>
            <a:pPr lvl="1" indent="-365760">
              <a:spcBef>
                <a:spcPts val="0"/>
              </a:spcBef>
              <a:spcAft>
                <a:spcPts val="600"/>
              </a:spcAft>
              <a:buFont typeface="Arial" panose="020B0604020202020204" pitchFamily="34" charset="0"/>
              <a:buChar char="•"/>
            </a:pPr>
            <a:r>
              <a:rPr lang="en-US" sz="2200" dirty="0">
                <a:effectLst/>
                <a:latin typeface="Calibri" panose="020F0502020204030204" pitchFamily="34" charset="0"/>
              </a:rPr>
              <a:t>Recommends services, media and activities to best communicate to the visitor </a:t>
            </a:r>
            <a:r>
              <a:rPr lang="zh-CN" altLang="en-US" sz="2200" dirty="0">
                <a:effectLst/>
                <a:latin typeface="Calibri" panose="020F0502020204030204" pitchFamily="34" charset="0"/>
              </a:rPr>
              <a:t>提议可增进与游客有效交流的服务、媒介和活动</a:t>
            </a:r>
            <a:endParaRPr lang="en-US" sz="2200" dirty="0">
              <a:effectLst/>
              <a:latin typeface="Calibri" panose="020F0502020204030204" pitchFamily="34" charset="0"/>
            </a:endParaRPr>
          </a:p>
          <a:p>
            <a:pPr lvl="0" indent="-365760">
              <a:spcBef>
                <a:spcPts val="600"/>
              </a:spcBef>
              <a:spcAft>
                <a:spcPts val="600"/>
              </a:spcAft>
              <a:buFont typeface="Wingdings" panose="05000000000000000000" pitchFamily="2" charset="2"/>
              <a:buChar char="q"/>
            </a:pPr>
            <a:r>
              <a:rPr lang="en-US" sz="2400" b="1" dirty="0">
                <a:effectLst/>
                <a:latin typeface="Calibri" panose="020F0502020204030204" pitchFamily="34" charset="0"/>
              </a:rPr>
              <a:t>Business Planning </a:t>
            </a:r>
            <a:r>
              <a:rPr lang="zh-CN" altLang="en-US" sz="2400" b="1" dirty="0">
                <a:effectLst/>
                <a:latin typeface="Calibri" panose="020F0502020204030204" pitchFamily="34" charset="0"/>
              </a:rPr>
              <a:t>商业计划</a:t>
            </a:r>
            <a:endParaRPr lang="en-US" sz="2400" b="1" dirty="0">
              <a:effectLst/>
              <a:latin typeface="Calibri" panose="020F0502020204030204" pitchFamily="34" charset="0"/>
            </a:endParaRPr>
          </a:p>
          <a:p>
            <a:pPr lvl="1" indent="-365760">
              <a:spcBef>
                <a:spcPts val="0"/>
              </a:spcBef>
              <a:spcAft>
                <a:spcPts val="600"/>
              </a:spcAft>
              <a:buFont typeface="Arial" panose="020B0604020202020204" pitchFamily="34" charset="0"/>
              <a:buChar char="•"/>
            </a:pPr>
            <a:r>
              <a:rPr lang="en-US" sz="2200" dirty="0">
                <a:effectLst/>
                <a:latin typeface="Calibri" panose="020F0502020204030204" pitchFamily="34" charset="0"/>
              </a:rPr>
              <a:t>Improve financial planning and determine operational goals </a:t>
            </a:r>
            <a:r>
              <a:rPr lang="zh-CN" altLang="en-US" sz="2200" dirty="0">
                <a:effectLst/>
                <a:latin typeface="Calibri" panose="020F0502020204030204" pitchFamily="34" charset="0"/>
              </a:rPr>
              <a:t>改善资金规划，确定运营目标</a:t>
            </a:r>
            <a:endParaRPr lang="en-US" sz="2200" dirty="0">
              <a:effectLst/>
              <a:latin typeface="Calibri" panose="020F0502020204030204" pitchFamily="34" charset="0"/>
            </a:endParaRPr>
          </a:p>
        </p:txBody>
      </p:sp>
      <p:sp>
        <p:nvSpPr>
          <p:cNvPr id="79874" name="Rectangle 2"/>
          <p:cNvSpPr>
            <a:spLocks noGrp="1" noRot="1" noChangeArrowheads="1"/>
          </p:cNvSpPr>
          <p:nvPr>
            <p:ph type="title"/>
          </p:nvPr>
        </p:nvSpPr>
        <p:spPr>
          <a:xfrm>
            <a:off x="304800" y="251618"/>
            <a:ext cx="7848600" cy="720725"/>
          </a:xfrm>
        </p:spPr>
        <p:txBody>
          <a:bodyPr/>
          <a:lstStyle/>
          <a:p>
            <a:pPr eaLnBrk="1" hangingPunct="1">
              <a:defRPr/>
            </a:pPr>
            <a:r>
              <a:rPr lang="en-US" sz="3200" dirty="0"/>
              <a:t>Planning Priorities? </a:t>
            </a:r>
            <a:r>
              <a:rPr lang="zh-CN" altLang="en-US" sz="3200" dirty="0"/>
              <a:t>规划优先序</a:t>
            </a:r>
            <a:endParaRPr lang="en-US" sz="3200" dirty="0">
              <a:solidFill>
                <a:schemeClr val="tx1"/>
              </a:solidFill>
            </a:endParaRPr>
          </a:p>
        </p:txBody>
      </p:sp>
      <p:pic>
        <p:nvPicPr>
          <p:cNvPr id="68610" name="Picture 2" descr="C:\Users\mcrusius\AppData\Local\Microsoft\Windows\Temporary Internet Files\Content.IE5\VJLVA0EY\prioritie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203200"/>
            <a:ext cx="1811638" cy="132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2980864"/>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bwMode="auto">
          <a:xfrm>
            <a:off x="0" y="-4763"/>
            <a:ext cx="9144000" cy="1223963"/>
          </a:xfrm>
          <a:prstGeom prst="rect">
            <a:avLst/>
          </a:prstGeom>
          <a:solidFill>
            <a:srgbClr val="050403"/>
          </a:solidFill>
          <a:ln w="9525" cap="flat" cmpd="sng" algn="ctr">
            <a:solidFill>
              <a:srgbClr val="050403"/>
            </a:solidFill>
            <a:prstDash val="solid"/>
            <a:round/>
            <a:headEnd type="none" w="med" len="med"/>
            <a:tailEnd type="none" w="med" len="med"/>
          </a:ln>
          <a:effectLst/>
        </p:spPr>
        <p:txBody>
          <a:bodyPr/>
          <a:lstStyle/>
          <a:p>
            <a:pPr>
              <a:defRPr/>
            </a:pPr>
            <a:endParaRPr lang="en-US">
              <a:solidFill>
                <a:schemeClr val="accent4">
                  <a:lumMod val="10000"/>
                </a:schemeClr>
              </a:solidFill>
            </a:endParaRPr>
          </a:p>
        </p:txBody>
      </p:sp>
      <p:sp>
        <p:nvSpPr>
          <p:cNvPr id="79878" name="Rectangle 6"/>
          <p:cNvSpPr>
            <a:spLocks noGrp="1" noChangeArrowheads="1"/>
          </p:cNvSpPr>
          <p:nvPr>
            <p:ph idx="1"/>
          </p:nvPr>
        </p:nvSpPr>
        <p:spPr>
          <a:xfrm>
            <a:off x="381000" y="1143000"/>
            <a:ext cx="8382000" cy="3048000"/>
          </a:xfrm>
          <a:solidFill>
            <a:srgbClr val="292254">
              <a:alpha val="0"/>
            </a:srgbClr>
          </a:solidFill>
        </p:spPr>
        <p:txBody>
          <a:bodyPr>
            <a:normAutofit lnSpcReduction="10000"/>
          </a:bodyPr>
          <a:lstStyle/>
          <a:p>
            <a:pPr marL="0" indent="0">
              <a:spcBef>
                <a:spcPts val="600"/>
              </a:spcBef>
              <a:spcAft>
                <a:spcPts val="600"/>
              </a:spcAft>
              <a:buNone/>
            </a:pPr>
            <a:br>
              <a:rPr lang="en-US" sz="2400" dirty="0">
                <a:effectLst/>
                <a:latin typeface="Calibri" panose="020F0502020204030204" pitchFamily="34" charset="0"/>
              </a:rPr>
            </a:br>
            <a:r>
              <a:rPr lang="en-US" sz="2400" dirty="0">
                <a:effectLst/>
                <a:latin typeface="Calibri" panose="020F0502020204030204" pitchFamily="34" charset="0"/>
              </a:rPr>
              <a:t>Costs </a:t>
            </a:r>
            <a:r>
              <a:rPr lang="zh-CN" altLang="en-US" sz="2400" dirty="0">
                <a:effectLst/>
                <a:latin typeface="Calibri" panose="020F0502020204030204" pitchFamily="34" charset="0"/>
              </a:rPr>
              <a:t>费用</a:t>
            </a:r>
            <a:endParaRPr lang="en-US" sz="2200" dirty="0">
              <a:effectLst/>
              <a:latin typeface="Calibri" panose="020F0502020204030204" pitchFamily="34" charset="0"/>
            </a:endParaRPr>
          </a:p>
          <a:p>
            <a:pPr marL="731520" lvl="1" indent="-457200">
              <a:spcBef>
                <a:spcPts val="600"/>
              </a:spcBef>
              <a:spcAft>
                <a:spcPts val="600"/>
              </a:spcAft>
              <a:buFont typeface="Wingdings" panose="05000000000000000000" pitchFamily="2" charset="2"/>
              <a:buChar char="q"/>
            </a:pPr>
            <a:r>
              <a:rPr lang="en-US" sz="2200" dirty="0">
                <a:effectLst/>
                <a:latin typeface="Calibri" panose="020F0502020204030204" pitchFamily="34" charset="0"/>
              </a:rPr>
              <a:t>Need to do more robust cost estimating in all our planning</a:t>
            </a:r>
          </a:p>
          <a:p>
            <a:pPr marL="731520" lvl="1" indent="-457200">
              <a:spcBef>
                <a:spcPts val="600"/>
              </a:spcBef>
              <a:spcAft>
                <a:spcPts val="600"/>
              </a:spcAft>
              <a:buFont typeface="Wingdings" panose="05000000000000000000" pitchFamily="2" charset="2"/>
              <a:buChar char="q"/>
            </a:pPr>
            <a:r>
              <a:rPr lang="zh-CN" altLang="en-US" sz="2200" dirty="0">
                <a:effectLst/>
                <a:latin typeface="Calibri" panose="020F0502020204030204" pitchFamily="34" charset="0"/>
              </a:rPr>
              <a:t>在规划中应对费用进行更可靠的估算</a:t>
            </a:r>
            <a:endParaRPr lang="en-US" sz="2200" dirty="0">
              <a:effectLst/>
              <a:latin typeface="Calibri" panose="020F0502020204030204" pitchFamily="34" charset="0"/>
            </a:endParaRPr>
          </a:p>
          <a:p>
            <a:pPr marL="1097280" lvl="2" indent="-457200">
              <a:spcBef>
                <a:spcPts val="600"/>
              </a:spcBef>
              <a:spcAft>
                <a:spcPts val="600"/>
              </a:spcAft>
              <a:buFont typeface="Arial" panose="020B0604020202020204" pitchFamily="34" charset="0"/>
              <a:buChar char="•"/>
            </a:pPr>
            <a:r>
              <a:rPr lang="en-US" sz="2000" dirty="0">
                <a:effectLst/>
                <a:latin typeface="Calibri" panose="020F0502020204030204" pitchFamily="34" charset="0"/>
              </a:rPr>
              <a:t>One time capital costs</a:t>
            </a:r>
            <a:r>
              <a:rPr lang="zh-CN" altLang="en-US" sz="2000" dirty="0">
                <a:effectLst/>
                <a:latin typeface="Calibri" panose="020F0502020204030204" pitchFamily="34" charset="0"/>
              </a:rPr>
              <a:t> 一次性建设费用</a:t>
            </a:r>
            <a:endParaRPr lang="en-US" altLang="zh-CN" sz="2000" dirty="0">
              <a:effectLst/>
              <a:latin typeface="Calibri" panose="020F0502020204030204" pitchFamily="34" charset="0"/>
            </a:endParaRPr>
          </a:p>
          <a:p>
            <a:pPr marL="1097280" lvl="2" indent="-457200">
              <a:spcBef>
                <a:spcPts val="600"/>
              </a:spcBef>
              <a:spcAft>
                <a:spcPts val="600"/>
              </a:spcAft>
              <a:buFont typeface="Arial" panose="020B0604020202020204" pitchFamily="34" charset="0"/>
              <a:buChar char="•"/>
            </a:pPr>
            <a:r>
              <a:rPr lang="en-US" sz="2000" dirty="0">
                <a:effectLst/>
                <a:latin typeface="Calibri" panose="020F0502020204030204" pitchFamily="34" charset="0"/>
              </a:rPr>
              <a:t>Annual operating costs </a:t>
            </a:r>
            <a:r>
              <a:rPr lang="zh-CN" altLang="en-US" sz="2000" dirty="0">
                <a:effectLst/>
                <a:latin typeface="Calibri" panose="020F0502020204030204" pitchFamily="34" charset="0"/>
              </a:rPr>
              <a:t>年度运营支出费用</a:t>
            </a:r>
            <a:endParaRPr lang="en-US" sz="2000" dirty="0">
              <a:effectLst/>
              <a:latin typeface="Calibri" panose="020F0502020204030204" pitchFamily="34" charset="0"/>
            </a:endParaRPr>
          </a:p>
          <a:p>
            <a:pPr marL="1097280" lvl="2" indent="-457200">
              <a:spcBef>
                <a:spcPts val="600"/>
              </a:spcBef>
              <a:spcAft>
                <a:spcPts val="600"/>
              </a:spcAft>
              <a:buFont typeface="Arial" panose="020B0604020202020204" pitchFamily="34" charset="0"/>
              <a:buChar char="•"/>
            </a:pPr>
            <a:r>
              <a:rPr lang="en-US" sz="2000" dirty="0">
                <a:effectLst/>
                <a:latin typeface="Calibri" panose="020F0502020204030204" pitchFamily="34" charset="0"/>
              </a:rPr>
              <a:t>Total cost of facility ownership (TCFO) </a:t>
            </a:r>
            <a:r>
              <a:rPr lang="zh-CN" altLang="en-US" sz="2000" dirty="0">
                <a:effectLst/>
                <a:latin typeface="Calibri" panose="020F0502020204030204" pitchFamily="34" charset="0"/>
              </a:rPr>
              <a:t>设施所有权总支出</a:t>
            </a:r>
            <a:endParaRPr lang="en-US" sz="2000" dirty="0">
              <a:effectLst/>
              <a:latin typeface="Calibri" panose="020F0502020204030204" pitchFamily="34" charset="0"/>
            </a:endParaRPr>
          </a:p>
          <a:p>
            <a:pPr lvl="0" indent="-365760">
              <a:spcBef>
                <a:spcPts val="600"/>
              </a:spcBef>
              <a:spcAft>
                <a:spcPts val="600"/>
              </a:spcAft>
              <a:buFont typeface="Wingdings" panose="05000000000000000000" pitchFamily="2" charset="2"/>
              <a:buChar char="q"/>
            </a:pPr>
            <a:endParaRPr lang="en-US" sz="2200" dirty="0">
              <a:effectLst/>
              <a:latin typeface="Calibri" panose="020F0502020204030204" pitchFamily="34" charset="0"/>
            </a:endParaRPr>
          </a:p>
        </p:txBody>
      </p:sp>
      <p:sp>
        <p:nvSpPr>
          <p:cNvPr id="79874" name="Rectangle 2"/>
          <p:cNvSpPr>
            <a:spLocks noGrp="1" noRot="1" noChangeArrowheads="1"/>
          </p:cNvSpPr>
          <p:nvPr>
            <p:ph type="title"/>
          </p:nvPr>
        </p:nvSpPr>
        <p:spPr>
          <a:xfrm>
            <a:off x="647700" y="242888"/>
            <a:ext cx="7848600" cy="720725"/>
          </a:xfrm>
        </p:spPr>
        <p:txBody>
          <a:bodyPr/>
          <a:lstStyle/>
          <a:p>
            <a:pPr eaLnBrk="1" hangingPunct="1">
              <a:defRPr/>
            </a:pPr>
            <a:r>
              <a:rPr lang="en-US" sz="3200" dirty="0"/>
              <a:t>Hot Topics! </a:t>
            </a:r>
            <a:r>
              <a:rPr lang="zh-CN" altLang="en-US" sz="3200" dirty="0"/>
              <a:t>热门话题</a:t>
            </a:r>
            <a:endParaRPr lang="en-US" sz="3200" dirty="0">
              <a:solidFill>
                <a:schemeClr val="tx1"/>
              </a:solidFill>
            </a:endParaRPr>
          </a:p>
        </p:txBody>
      </p:sp>
      <p:pic>
        <p:nvPicPr>
          <p:cNvPr id="67586" name="Picture 2" descr="C:\Users\mcrusius\AppData\Local\Microsoft\Windows\Temporary Internet Files\Content.IE5\IFLRDXEP\zeimusu-Fire-Icon[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5962" y="76200"/>
            <a:ext cx="963549" cy="1371600"/>
          </a:xfrm>
          <a:prstGeom prst="rect">
            <a:avLst/>
          </a:prstGeom>
          <a:noFill/>
          <a:extLst>
            <a:ext uri="{909E8E84-426E-40DD-AFC4-6F175D3DCCD1}">
              <a14:hiddenFill xmlns:a14="http://schemas.microsoft.com/office/drawing/2010/main">
                <a:solidFill>
                  <a:srgbClr val="FFFFFF"/>
                </a:solidFill>
              </a14:hiddenFill>
            </a:ext>
          </a:extLst>
        </p:spPr>
      </p:pic>
      <p:pic>
        <p:nvPicPr>
          <p:cNvPr id="67587" name="Picture 3" descr="C:\Users\mcrusius\AppData\Local\Microsoft\Windows\Temporary Internet Files\Content.IE5\G14294GE\142566375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533400"/>
            <a:ext cx="650240" cy="6502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492760" y="4277360"/>
            <a:ext cx="8007350" cy="2538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1"/>
          </p:nvPr>
        </p:nvSpPr>
        <p:spPr>
          <a:xfrm>
            <a:off x="8686800" y="6324600"/>
            <a:ext cx="457200" cy="304800"/>
          </a:xfrm>
        </p:spPr>
        <p:txBody>
          <a:bodyPr/>
          <a:lstStyle/>
          <a:p>
            <a:fld id="{1789C0F2-17E0-497A-9BBE-0C73201AAFE3}" type="slidenum">
              <a:rPr lang="en-US" smtClean="0"/>
              <a:pPr/>
              <a:t>15</a:t>
            </a:fld>
            <a:endParaRPr lang="en-US" dirty="0"/>
          </a:p>
        </p:txBody>
      </p:sp>
    </p:spTree>
    <p:extLst>
      <p:ext uri="{BB962C8B-B14F-4D97-AF65-F5344CB8AC3E}">
        <p14:creationId xmlns:p14="http://schemas.microsoft.com/office/powerpoint/2010/main" val="3484642230"/>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bwMode="auto">
          <a:xfrm>
            <a:off x="0" y="-4763"/>
            <a:ext cx="9144000" cy="1223963"/>
          </a:xfrm>
          <a:prstGeom prst="rect">
            <a:avLst/>
          </a:prstGeom>
          <a:solidFill>
            <a:srgbClr val="050403"/>
          </a:solidFill>
          <a:ln w="9525" cap="flat" cmpd="sng" algn="ctr">
            <a:solidFill>
              <a:srgbClr val="050403"/>
            </a:solidFill>
            <a:prstDash val="solid"/>
            <a:round/>
            <a:headEnd type="none" w="med" len="med"/>
            <a:tailEnd type="none" w="med" len="med"/>
          </a:ln>
          <a:effectLst/>
        </p:spPr>
        <p:txBody>
          <a:bodyPr/>
          <a:lstStyle/>
          <a:p>
            <a:pPr>
              <a:defRPr/>
            </a:pPr>
            <a:endParaRPr lang="en-US">
              <a:solidFill>
                <a:schemeClr val="accent4">
                  <a:lumMod val="10000"/>
                </a:schemeClr>
              </a:solidFill>
            </a:endParaRPr>
          </a:p>
        </p:txBody>
      </p:sp>
      <p:sp>
        <p:nvSpPr>
          <p:cNvPr id="79878" name="Rectangle 6"/>
          <p:cNvSpPr>
            <a:spLocks noGrp="1" noChangeArrowheads="1"/>
          </p:cNvSpPr>
          <p:nvPr>
            <p:ph idx="1"/>
          </p:nvPr>
        </p:nvSpPr>
        <p:spPr>
          <a:xfrm>
            <a:off x="291943" y="1234440"/>
            <a:ext cx="6629400" cy="4582571"/>
          </a:xfrm>
          <a:solidFill>
            <a:srgbClr val="292254">
              <a:alpha val="0"/>
            </a:srgbClr>
          </a:solidFill>
        </p:spPr>
        <p:txBody>
          <a:bodyPr>
            <a:normAutofit/>
          </a:bodyPr>
          <a:lstStyle/>
          <a:p>
            <a:pPr marL="365760" indent="-457200">
              <a:spcBef>
                <a:spcPts val="0"/>
              </a:spcBef>
              <a:spcAft>
                <a:spcPts val="600"/>
              </a:spcAft>
              <a:buFont typeface="Wingdings" panose="05000000000000000000" pitchFamily="2" charset="2"/>
              <a:buChar char="q"/>
            </a:pPr>
            <a:r>
              <a:rPr lang="en-US" sz="2400" b="1" dirty="0">
                <a:effectLst/>
                <a:latin typeface="Calibri" panose="020F0502020204030204" pitchFamily="34" charset="0"/>
              </a:rPr>
              <a:t>Climate change </a:t>
            </a:r>
            <a:r>
              <a:rPr lang="zh-CN" altLang="en-US" sz="2400" b="1" dirty="0">
                <a:effectLst/>
                <a:latin typeface="Calibri" panose="020F0502020204030204" pitchFamily="34" charset="0"/>
              </a:rPr>
              <a:t>气候变化</a:t>
            </a:r>
            <a:endParaRPr lang="en-US" sz="2400" b="1" dirty="0">
              <a:effectLst/>
              <a:latin typeface="Calibri" panose="020F0502020204030204" pitchFamily="34" charset="0"/>
            </a:endParaRPr>
          </a:p>
          <a:p>
            <a:pPr marL="731520" lvl="1" indent="-457200">
              <a:spcBef>
                <a:spcPts val="0"/>
              </a:spcBef>
              <a:spcAft>
                <a:spcPts val="600"/>
              </a:spcAft>
              <a:buFont typeface="Arial" panose="020B0604020202020204" pitchFamily="34" charset="0"/>
              <a:buChar char="•"/>
            </a:pPr>
            <a:r>
              <a:rPr lang="en-US" sz="2000" dirty="0">
                <a:effectLst/>
                <a:latin typeface="Calibri" panose="020F0502020204030204" pitchFamily="34" charset="0"/>
              </a:rPr>
              <a:t>Is already impacting NPS resources</a:t>
            </a:r>
          </a:p>
          <a:p>
            <a:pPr marL="731520" lvl="1" indent="-457200">
              <a:spcBef>
                <a:spcPts val="0"/>
              </a:spcBef>
              <a:spcAft>
                <a:spcPts val="600"/>
              </a:spcAft>
              <a:buFont typeface="Arial" panose="020B0604020202020204" pitchFamily="34" charset="0"/>
              <a:buChar char="•"/>
            </a:pPr>
            <a:r>
              <a:rPr lang="zh-CN" altLang="en-US" sz="2000" dirty="0">
                <a:effectLst/>
                <a:latin typeface="Calibri" panose="020F0502020204030204" pitchFamily="34" charset="0"/>
              </a:rPr>
              <a:t>正影响着国家公园内的资源</a:t>
            </a:r>
            <a:endParaRPr lang="en-US" sz="2000" dirty="0">
              <a:effectLst/>
              <a:latin typeface="Calibri" panose="020F0502020204030204" pitchFamily="34" charset="0"/>
            </a:endParaRPr>
          </a:p>
          <a:p>
            <a:pPr marL="731520" lvl="1" indent="-457200">
              <a:spcBef>
                <a:spcPts val="0"/>
              </a:spcBef>
              <a:spcAft>
                <a:spcPts val="600"/>
              </a:spcAft>
              <a:buFont typeface="Arial" panose="020B0604020202020204" pitchFamily="34" charset="0"/>
              <a:buChar char="•"/>
            </a:pPr>
            <a:r>
              <a:rPr lang="en-US" sz="2000" dirty="0">
                <a:effectLst/>
                <a:latin typeface="Calibri" panose="020F0502020204030204" pitchFamily="34" charset="0"/>
              </a:rPr>
              <a:t>Need to address in all our planning</a:t>
            </a:r>
          </a:p>
          <a:p>
            <a:pPr marL="731520" lvl="1" indent="-457200">
              <a:spcBef>
                <a:spcPts val="0"/>
              </a:spcBef>
              <a:buFont typeface="Arial" panose="020B0604020202020204" pitchFamily="34" charset="0"/>
              <a:buChar char="•"/>
            </a:pPr>
            <a:r>
              <a:rPr lang="zh-CN" altLang="en-US" sz="2000" dirty="0">
                <a:effectLst/>
                <a:latin typeface="Calibri" panose="020F0502020204030204" pitchFamily="34" charset="0"/>
              </a:rPr>
              <a:t>规划中需阐明如何应对气候变化</a:t>
            </a:r>
            <a:endParaRPr lang="en-US" sz="2000" dirty="0">
              <a:effectLst/>
              <a:latin typeface="Calibri" panose="020F0502020204030204" pitchFamily="34" charset="0"/>
            </a:endParaRPr>
          </a:p>
          <a:p>
            <a:pPr marL="731520" lvl="1" indent="-457200">
              <a:spcBef>
                <a:spcPts val="0"/>
              </a:spcBef>
              <a:spcAft>
                <a:spcPts val="600"/>
              </a:spcAft>
              <a:buFont typeface="Arial" panose="020B0604020202020204" pitchFamily="34" charset="0"/>
              <a:buChar char="•"/>
            </a:pPr>
            <a:r>
              <a:rPr lang="en-US" sz="2000" dirty="0">
                <a:effectLst/>
                <a:latin typeface="Calibri" panose="020F0502020204030204" pitchFamily="34" charset="0"/>
              </a:rPr>
              <a:t>Integrate with existing planning processes</a:t>
            </a:r>
          </a:p>
          <a:p>
            <a:pPr marL="731520" lvl="1" indent="-457200">
              <a:spcBef>
                <a:spcPts val="0"/>
              </a:spcBef>
              <a:spcAft>
                <a:spcPts val="600"/>
              </a:spcAft>
              <a:buFont typeface="Arial" panose="020B0604020202020204" pitchFamily="34" charset="0"/>
              <a:buChar char="•"/>
            </a:pPr>
            <a:r>
              <a:rPr lang="zh-CN" altLang="en-US" sz="2000" dirty="0">
                <a:effectLst/>
                <a:latin typeface="Calibri" panose="020F0502020204030204" pitchFamily="34" charset="0"/>
              </a:rPr>
              <a:t>纳入现有的规划过程</a:t>
            </a:r>
            <a:endParaRPr lang="en-US" sz="2000" dirty="0">
              <a:effectLst/>
              <a:latin typeface="Calibri" panose="020F0502020204030204" pitchFamily="34" charset="0"/>
            </a:endParaRPr>
          </a:p>
          <a:p>
            <a:pPr marL="731520" lvl="1" indent="-457200">
              <a:spcBef>
                <a:spcPts val="0"/>
              </a:spcBef>
              <a:spcAft>
                <a:spcPts val="600"/>
              </a:spcAft>
              <a:buFont typeface="Arial" panose="020B0604020202020204" pitchFamily="34" charset="0"/>
              <a:buChar char="•"/>
            </a:pPr>
            <a:r>
              <a:rPr lang="en-US" sz="2000" dirty="0">
                <a:effectLst/>
                <a:latin typeface="Calibri" panose="020F0502020204030204" pitchFamily="34" charset="0"/>
              </a:rPr>
              <a:t>Describe what is different about planning in the context of climate change</a:t>
            </a:r>
          </a:p>
          <a:p>
            <a:pPr marL="731520" lvl="1" indent="-457200">
              <a:spcBef>
                <a:spcPts val="0"/>
              </a:spcBef>
              <a:spcAft>
                <a:spcPts val="600"/>
              </a:spcAft>
              <a:buFont typeface="Arial" panose="020B0604020202020204" pitchFamily="34" charset="0"/>
              <a:buChar char="•"/>
            </a:pPr>
            <a:r>
              <a:rPr lang="zh-CN" altLang="en-US" sz="2000" dirty="0">
                <a:effectLst/>
                <a:latin typeface="Calibri" panose="020F0502020204030204" pitchFamily="34" charset="0"/>
              </a:rPr>
              <a:t>描述气候变化对规划的影响</a:t>
            </a:r>
            <a:endParaRPr lang="en-US" sz="2000" dirty="0">
              <a:effectLst/>
              <a:latin typeface="Calibri" panose="020F0502020204030204" pitchFamily="34" charset="0"/>
            </a:endParaRPr>
          </a:p>
          <a:p>
            <a:pPr marL="365760" indent="-457200">
              <a:spcBef>
                <a:spcPts val="0"/>
              </a:spcBef>
              <a:spcAft>
                <a:spcPts val="600"/>
              </a:spcAft>
              <a:buFont typeface="Arial" panose="020B0604020202020204" pitchFamily="34" charset="0"/>
              <a:buChar char="•"/>
            </a:pPr>
            <a:endParaRPr lang="en-US" sz="2400" dirty="0">
              <a:effectLst/>
              <a:latin typeface="Calibri" panose="020F0502020204030204" pitchFamily="34" charset="0"/>
            </a:endParaRPr>
          </a:p>
          <a:p>
            <a:pPr lvl="0" indent="-365760">
              <a:spcBef>
                <a:spcPts val="0"/>
              </a:spcBef>
              <a:spcAft>
                <a:spcPts val="600"/>
              </a:spcAft>
              <a:buFont typeface="Wingdings" panose="05000000000000000000" pitchFamily="2" charset="2"/>
              <a:buChar char="q"/>
            </a:pPr>
            <a:endParaRPr lang="en-US" sz="2200" dirty="0">
              <a:effectLst/>
              <a:latin typeface="Calibri" panose="020F0502020204030204" pitchFamily="34" charset="0"/>
            </a:endParaRPr>
          </a:p>
        </p:txBody>
      </p:sp>
      <p:sp>
        <p:nvSpPr>
          <p:cNvPr id="79874" name="Rectangle 2"/>
          <p:cNvSpPr>
            <a:spLocks noGrp="1" noRot="1" noChangeArrowheads="1"/>
          </p:cNvSpPr>
          <p:nvPr>
            <p:ph type="title"/>
          </p:nvPr>
        </p:nvSpPr>
        <p:spPr>
          <a:xfrm>
            <a:off x="647700" y="242888"/>
            <a:ext cx="7848600" cy="720725"/>
          </a:xfrm>
        </p:spPr>
        <p:txBody>
          <a:bodyPr/>
          <a:lstStyle/>
          <a:p>
            <a:pPr eaLnBrk="1" hangingPunct="1">
              <a:defRPr/>
            </a:pPr>
            <a:r>
              <a:rPr lang="en-US" sz="3200" dirty="0"/>
              <a:t>Hot Topics! </a:t>
            </a:r>
            <a:r>
              <a:rPr lang="zh-CN" altLang="en-US" sz="3200" dirty="0"/>
              <a:t>热门话题</a:t>
            </a:r>
            <a:endParaRPr lang="en-US" sz="3200" dirty="0">
              <a:solidFill>
                <a:schemeClr val="tx1"/>
              </a:solidFill>
            </a:endParaRPr>
          </a:p>
        </p:txBody>
      </p:sp>
      <p:pic>
        <p:nvPicPr>
          <p:cNvPr id="7" name="Shape 432"/>
          <p:cNvPicPr preferRelativeResize="0"/>
          <p:nvPr/>
        </p:nvPicPr>
        <p:blipFill>
          <a:blip r:embed="rId3">
            <a:alphaModFix/>
            <a:extLst>
              <a:ext uri="{28A0092B-C50C-407E-A947-70E740481C1C}">
                <a14:useLocalDpi xmlns:a14="http://schemas.microsoft.com/office/drawing/2010/main" val="0"/>
              </a:ext>
            </a:extLst>
          </a:blip>
          <a:stretch>
            <a:fillRect/>
          </a:stretch>
        </p:blipFill>
        <p:spPr>
          <a:xfrm>
            <a:off x="3352800" y="5029200"/>
            <a:ext cx="2419350" cy="1765922"/>
          </a:xfrm>
          <a:prstGeom prst="rect">
            <a:avLst/>
          </a:prstGeom>
          <a:noFill/>
          <a:ln w="3175">
            <a:solidFill>
              <a:schemeClr val="tx1"/>
            </a:solidFill>
          </a:ln>
        </p:spPr>
      </p:pic>
      <p:pic>
        <p:nvPicPr>
          <p:cNvPr id="9" name="Shape 434"/>
          <p:cNvPicPr preferRelativeResize="0"/>
          <p:nvPr/>
        </p:nvPicPr>
        <p:blipFill>
          <a:blip r:embed="rId4" cstate="print">
            <a:alphaModFix/>
            <a:extLst>
              <a:ext uri="{28A0092B-C50C-407E-A947-70E740481C1C}">
                <a14:useLocalDpi xmlns:a14="http://schemas.microsoft.com/office/drawing/2010/main" val="0"/>
              </a:ext>
            </a:extLst>
          </a:blip>
          <a:stretch>
            <a:fillRect/>
          </a:stretch>
        </p:blipFill>
        <p:spPr>
          <a:xfrm>
            <a:off x="7651495" y="1828800"/>
            <a:ext cx="1456945" cy="921437"/>
          </a:xfrm>
          <a:prstGeom prst="rect">
            <a:avLst/>
          </a:prstGeom>
          <a:noFill/>
          <a:ln w="3175">
            <a:solidFill>
              <a:schemeClr val="tx1"/>
            </a:solidFill>
          </a:ln>
        </p:spPr>
      </p:pic>
      <p:pic>
        <p:nvPicPr>
          <p:cNvPr id="10" name="Shape 435"/>
          <p:cNvPicPr preferRelativeResize="0"/>
          <p:nvPr/>
        </p:nvPicPr>
        <p:blipFill>
          <a:blip r:embed="rId5">
            <a:alphaModFix/>
            <a:extLst>
              <a:ext uri="{28A0092B-C50C-407E-A947-70E740481C1C}">
                <a14:useLocalDpi xmlns:a14="http://schemas.microsoft.com/office/drawing/2010/main" val="0"/>
              </a:ext>
            </a:extLst>
          </a:blip>
          <a:stretch>
            <a:fillRect/>
          </a:stretch>
        </p:blipFill>
        <p:spPr>
          <a:xfrm>
            <a:off x="914400" y="5149541"/>
            <a:ext cx="2145855" cy="1603023"/>
          </a:xfrm>
          <a:prstGeom prst="rect">
            <a:avLst/>
          </a:prstGeom>
          <a:noFill/>
          <a:ln w="3175">
            <a:solidFill>
              <a:schemeClr val="tx1"/>
            </a:solidFill>
          </a:ln>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000" y="4488525"/>
            <a:ext cx="3126404" cy="2347731"/>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83268" y="2931015"/>
            <a:ext cx="2057028" cy="1542270"/>
          </a:xfrm>
          <a:prstGeom prst="rect">
            <a:avLst/>
          </a:prstGeom>
          <a:ln>
            <a:noFill/>
          </a:ln>
          <a:effectLst>
            <a:outerShdw blurRad="190500" algn="tl" rotWithShape="0">
              <a:srgbClr val="000000">
                <a:alpha val="70000"/>
              </a:srgbClr>
            </a:outerShdw>
          </a:effectLst>
        </p:spPr>
      </p:pic>
      <p:pic>
        <p:nvPicPr>
          <p:cNvPr id="13" name="Picture 2" descr="C:\Users\mcrusius\AppData\Local\Microsoft\Windows\Temporary Internet Files\Content.IE5\IFLRDXEP\zeimusu-Fire-Icon[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5962" y="76200"/>
            <a:ext cx="963549"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mcrusius\AppData\Local\Microsoft\Windows\Temporary Internet Files\Content.IE5\G14294GE\1425663752[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15200" y="533400"/>
            <a:ext cx="650240" cy="65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0352552"/>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bwMode="auto">
          <a:xfrm>
            <a:off x="0" y="-40323"/>
            <a:ext cx="9144000" cy="1223963"/>
          </a:xfrm>
          <a:prstGeom prst="rect">
            <a:avLst/>
          </a:prstGeom>
          <a:solidFill>
            <a:srgbClr val="050403"/>
          </a:solidFill>
          <a:ln w="9525" cap="flat" cmpd="sng" algn="ctr">
            <a:solidFill>
              <a:srgbClr val="050403"/>
            </a:solidFill>
            <a:prstDash val="solid"/>
            <a:round/>
            <a:headEnd type="none" w="med" len="med"/>
            <a:tailEnd type="none" w="med" len="med"/>
          </a:ln>
          <a:effectLst/>
        </p:spPr>
        <p:txBody>
          <a:bodyPr/>
          <a:lstStyle/>
          <a:p>
            <a:pPr>
              <a:defRPr/>
            </a:pPr>
            <a:endParaRPr lang="en-US">
              <a:solidFill>
                <a:schemeClr val="accent4">
                  <a:lumMod val="10000"/>
                </a:schemeClr>
              </a:solidFill>
            </a:endParaRPr>
          </a:p>
        </p:txBody>
      </p:sp>
      <p:sp>
        <p:nvSpPr>
          <p:cNvPr id="79878" name="Rectangle 6"/>
          <p:cNvSpPr>
            <a:spLocks noGrp="1" noChangeArrowheads="1"/>
          </p:cNvSpPr>
          <p:nvPr>
            <p:ph idx="1"/>
          </p:nvPr>
        </p:nvSpPr>
        <p:spPr>
          <a:xfrm>
            <a:off x="381000" y="1143000"/>
            <a:ext cx="8382000" cy="5029200"/>
          </a:xfrm>
          <a:solidFill>
            <a:srgbClr val="292254">
              <a:alpha val="0"/>
            </a:srgbClr>
          </a:solidFill>
        </p:spPr>
        <p:txBody>
          <a:bodyPr>
            <a:normAutofit fontScale="70000" lnSpcReduction="20000"/>
          </a:bodyPr>
          <a:lstStyle/>
          <a:p>
            <a:pPr marL="0" indent="0">
              <a:spcBef>
                <a:spcPts val="600"/>
              </a:spcBef>
              <a:spcAft>
                <a:spcPts val="600"/>
              </a:spcAft>
              <a:buNone/>
            </a:pPr>
            <a:br>
              <a:rPr lang="en-US" sz="2400" dirty="0">
                <a:effectLst/>
                <a:latin typeface="Calibri" panose="020F0502020204030204" pitchFamily="34" charset="0"/>
              </a:rPr>
            </a:br>
            <a:r>
              <a:rPr lang="en-US" sz="2400" b="1" dirty="0">
                <a:effectLst/>
                <a:latin typeface="Calibri" panose="020F0502020204030204" pitchFamily="34" charset="0"/>
              </a:rPr>
              <a:t>Accessibility</a:t>
            </a:r>
          </a:p>
          <a:p>
            <a:pPr marL="0" indent="0">
              <a:spcBef>
                <a:spcPts val="600"/>
              </a:spcBef>
              <a:spcAft>
                <a:spcPts val="600"/>
              </a:spcAft>
              <a:buNone/>
            </a:pPr>
            <a:r>
              <a:rPr lang="zh-CN" altLang="en-US" sz="2400" b="1" dirty="0">
                <a:effectLst/>
                <a:latin typeface="Calibri" panose="020F0502020204030204" pitchFamily="34" charset="0"/>
              </a:rPr>
              <a:t>通达性</a:t>
            </a:r>
            <a:endParaRPr lang="en-US" sz="2200" b="1" dirty="0">
              <a:effectLst/>
              <a:latin typeface="Calibri" panose="020F0502020204030204" pitchFamily="34" charset="0"/>
            </a:endParaRPr>
          </a:p>
          <a:p>
            <a:pPr marL="342900" indent="-342900">
              <a:spcBef>
                <a:spcPts val="600"/>
              </a:spcBef>
              <a:spcAft>
                <a:spcPts val="600"/>
              </a:spcAft>
              <a:buFont typeface="Wingdings" panose="05000000000000000000" pitchFamily="2" charset="2"/>
              <a:buChar char="q"/>
            </a:pPr>
            <a:r>
              <a:rPr lang="en-US" sz="2400" dirty="0">
                <a:effectLst/>
                <a:latin typeface="Calibri" panose="020F0502020204030204" pitchFamily="34" charset="0"/>
              </a:rPr>
              <a:t>Facility and program accessibility – required by law</a:t>
            </a:r>
          </a:p>
          <a:p>
            <a:pPr marL="0" indent="0">
              <a:spcBef>
                <a:spcPts val="600"/>
              </a:spcBef>
              <a:spcAft>
                <a:spcPts val="600"/>
              </a:spcAft>
              <a:buNone/>
            </a:pPr>
            <a:r>
              <a:rPr lang="zh-CN" altLang="en-US" sz="2400" dirty="0">
                <a:effectLst/>
                <a:latin typeface="Calibri" panose="020F0502020204030204" pitchFamily="34" charset="0"/>
              </a:rPr>
              <a:t>设施和项目的无障碍通道</a:t>
            </a:r>
            <a:r>
              <a:rPr lang="en-US" altLang="zh-CN" sz="2400" dirty="0">
                <a:effectLst/>
                <a:latin typeface="Calibri" panose="020F0502020204030204" pitchFamily="34" charset="0"/>
              </a:rPr>
              <a:t>-</a:t>
            </a:r>
            <a:r>
              <a:rPr lang="zh-CN" altLang="en-US" sz="2400" dirty="0">
                <a:effectLst/>
                <a:latin typeface="Calibri" panose="020F0502020204030204" pitchFamily="34" charset="0"/>
              </a:rPr>
              <a:t>法律规定</a:t>
            </a:r>
            <a:endParaRPr lang="en-US" sz="2400" dirty="0">
              <a:effectLst/>
              <a:latin typeface="Calibri" panose="020F0502020204030204" pitchFamily="34" charset="0"/>
            </a:endParaRPr>
          </a:p>
          <a:p>
            <a:pPr marL="342900" indent="-342900">
              <a:spcBef>
                <a:spcPts val="600"/>
              </a:spcBef>
              <a:spcAft>
                <a:spcPts val="600"/>
              </a:spcAft>
              <a:buFont typeface="Wingdings" panose="05000000000000000000" pitchFamily="2" charset="2"/>
              <a:buChar char="q"/>
            </a:pPr>
            <a:r>
              <a:rPr lang="en-US" sz="2400" dirty="0">
                <a:effectLst/>
                <a:latin typeface="Calibri" panose="020F0502020204030204" pitchFamily="34" charset="0"/>
              </a:rPr>
              <a:t>Self assessment and transition planning for all parks</a:t>
            </a:r>
          </a:p>
          <a:p>
            <a:pPr marL="0" indent="0">
              <a:spcBef>
                <a:spcPts val="600"/>
              </a:spcBef>
              <a:spcAft>
                <a:spcPts val="600"/>
              </a:spcAft>
              <a:buNone/>
            </a:pPr>
            <a:r>
              <a:rPr lang="zh-CN" altLang="en-US" sz="2400" dirty="0"/>
              <a:t>所有公园都在进行自我评估和过渡计划</a:t>
            </a:r>
            <a:endParaRPr lang="en-US" sz="2400" dirty="0">
              <a:effectLst/>
              <a:latin typeface="Calibri" panose="020F0502020204030204" pitchFamily="34" charset="0"/>
            </a:endParaRPr>
          </a:p>
          <a:p>
            <a:pPr marL="708660" lvl="1" indent="-342900">
              <a:spcBef>
                <a:spcPts val="600"/>
              </a:spcBef>
              <a:spcAft>
                <a:spcPts val="600"/>
              </a:spcAft>
              <a:buFont typeface="Arial" panose="020B0604020202020204" pitchFamily="34" charset="0"/>
              <a:buChar char="•"/>
            </a:pPr>
            <a:r>
              <a:rPr lang="en-US" sz="2000" dirty="0">
                <a:effectLst/>
                <a:latin typeface="Calibri" panose="020F0502020204030204" pitchFamily="34" charset="0"/>
              </a:rPr>
              <a:t>Identify key park experiences and park areas</a:t>
            </a:r>
          </a:p>
          <a:p>
            <a:pPr marL="365760" lvl="1" indent="0">
              <a:spcBef>
                <a:spcPts val="600"/>
              </a:spcBef>
              <a:spcAft>
                <a:spcPts val="600"/>
              </a:spcAft>
              <a:buNone/>
            </a:pPr>
            <a:r>
              <a:rPr lang="zh-CN" altLang="en-US" sz="2000" dirty="0">
                <a:effectLst/>
                <a:latin typeface="Calibri" panose="020F0502020204030204" pitchFamily="34" charset="0"/>
              </a:rPr>
              <a:t>找出关键的公园体验和公园区域</a:t>
            </a:r>
            <a:endParaRPr lang="en-US" sz="2000" dirty="0">
              <a:effectLst/>
              <a:latin typeface="Calibri" panose="020F0502020204030204" pitchFamily="34" charset="0"/>
            </a:endParaRPr>
          </a:p>
          <a:p>
            <a:pPr marL="1074420" lvl="2" indent="-342900">
              <a:spcBef>
                <a:spcPts val="600"/>
              </a:spcBef>
              <a:spcAft>
                <a:spcPts val="600"/>
              </a:spcAft>
              <a:buFont typeface="Arial" panose="020B0604020202020204" pitchFamily="34" charset="0"/>
              <a:buChar char="•"/>
            </a:pPr>
            <a:r>
              <a:rPr lang="en-US" sz="1800" dirty="0">
                <a:effectLst/>
                <a:latin typeface="Calibri" panose="020F0502020204030204" pitchFamily="34" charset="0"/>
              </a:rPr>
              <a:t>For example:  trails, restroom, signs, exhibits, campgrounds</a:t>
            </a:r>
          </a:p>
          <a:p>
            <a:pPr marL="731520" lvl="2" indent="0">
              <a:spcBef>
                <a:spcPts val="600"/>
              </a:spcBef>
              <a:spcAft>
                <a:spcPts val="600"/>
              </a:spcAft>
              <a:buNone/>
            </a:pPr>
            <a:r>
              <a:rPr lang="zh-CN" altLang="en-US" sz="1800" dirty="0">
                <a:effectLst/>
                <a:latin typeface="Calibri" panose="020F0502020204030204" pitchFamily="34" charset="0"/>
              </a:rPr>
              <a:t>例如：小道、厕所、标识、展览和露营地</a:t>
            </a:r>
            <a:endParaRPr lang="en-US" sz="1800" dirty="0">
              <a:effectLst/>
              <a:latin typeface="Calibri" panose="020F0502020204030204" pitchFamily="34" charset="0"/>
            </a:endParaRPr>
          </a:p>
          <a:p>
            <a:pPr marL="708660" lvl="1" indent="-342900">
              <a:spcBef>
                <a:spcPts val="600"/>
              </a:spcBef>
              <a:spcAft>
                <a:spcPts val="600"/>
              </a:spcAft>
              <a:buFont typeface="Arial" panose="020B0604020202020204" pitchFamily="34" charset="0"/>
              <a:buChar char="•"/>
            </a:pPr>
            <a:r>
              <a:rPr lang="en-US" sz="2000" dirty="0">
                <a:effectLst/>
                <a:latin typeface="Calibri" panose="020F0502020204030204" pitchFamily="34" charset="0"/>
              </a:rPr>
              <a:t>Recommend accessibility improvements  - identify barriers and solutions</a:t>
            </a:r>
          </a:p>
          <a:p>
            <a:pPr marL="365760" lvl="1" indent="0">
              <a:spcBef>
                <a:spcPts val="600"/>
              </a:spcBef>
              <a:spcAft>
                <a:spcPts val="600"/>
              </a:spcAft>
              <a:buNone/>
            </a:pPr>
            <a:r>
              <a:rPr lang="zh-CN" altLang="en-US" sz="2000" dirty="0">
                <a:effectLst/>
                <a:latin typeface="Calibri" panose="020F0502020204030204" pitchFamily="34" charset="0"/>
              </a:rPr>
              <a:t>提出提高无障碍性的建议 </a:t>
            </a:r>
            <a:r>
              <a:rPr lang="en-US" altLang="zh-CN" sz="2000" dirty="0">
                <a:effectLst/>
                <a:latin typeface="Calibri" panose="020F0502020204030204" pitchFamily="34" charset="0"/>
              </a:rPr>
              <a:t>–</a:t>
            </a:r>
            <a:r>
              <a:rPr lang="zh-CN" altLang="en-US" sz="2000" dirty="0">
                <a:effectLst/>
                <a:latin typeface="Calibri" panose="020F0502020204030204" pitchFamily="34" charset="0"/>
              </a:rPr>
              <a:t> 障碍和解决方法</a:t>
            </a:r>
            <a:endParaRPr lang="en-US" sz="2000" dirty="0">
              <a:effectLst/>
              <a:latin typeface="Calibri" panose="020F0502020204030204" pitchFamily="34" charset="0"/>
            </a:endParaRPr>
          </a:p>
          <a:p>
            <a:pPr marL="1074420" lvl="2" indent="-342900">
              <a:spcBef>
                <a:spcPts val="600"/>
              </a:spcBef>
              <a:spcAft>
                <a:spcPts val="600"/>
              </a:spcAft>
              <a:buFont typeface="Arial" panose="020B0604020202020204" pitchFamily="34" charset="0"/>
              <a:buChar char="•"/>
            </a:pPr>
            <a:r>
              <a:rPr lang="en-US" sz="1800" dirty="0">
                <a:effectLst/>
                <a:latin typeface="Calibri" panose="020F0502020204030204" pitchFamily="34" charset="0"/>
              </a:rPr>
              <a:t>For example,  add ramps, improve slope, change door handles, provide tactile (touchable) exhibits</a:t>
            </a:r>
          </a:p>
          <a:p>
            <a:pPr marL="731520" lvl="2" indent="0">
              <a:spcBef>
                <a:spcPts val="600"/>
              </a:spcBef>
              <a:spcAft>
                <a:spcPts val="600"/>
              </a:spcAft>
              <a:buNone/>
            </a:pPr>
            <a:r>
              <a:rPr lang="zh-CN" altLang="en-US" sz="1800" dirty="0">
                <a:effectLst/>
                <a:latin typeface="Calibri" panose="020F0502020204030204" pitchFamily="34" charset="0"/>
              </a:rPr>
              <a:t>例如：增加</a:t>
            </a:r>
            <a:r>
              <a:rPr lang="zh-CN" altLang="en-US" sz="1800" dirty="0"/>
              <a:t>增加坡道，改善坡度，改变门把手，提供触觉（可触摸）展品</a:t>
            </a:r>
            <a:endParaRPr lang="en-US" sz="2200" dirty="0">
              <a:effectLst/>
              <a:latin typeface="Calibri" panose="020F0502020204030204" pitchFamily="34" charset="0"/>
            </a:endParaRPr>
          </a:p>
        </p:txBody>
      </p:sp>
      <p:sp>
        <p:nvSpPr>
          <p:cNvPr id="79874" name="Rectangle 2"/>
          <p:cNvSpPr>
            <a:spLocks noGrp="1" noRot="1" noChangeArrowheads="1"/>
          </p:cNvSpPr>
          <p:nvPr>
            <p:ph type="title"/>
          </p:nvPr>
        </p:nvSpPr>
        <p:spPr>
          <a:xfrm>
            <a:off x="533400" y="121125"/>
            <a:ext cx="7848600" cy="963613"/>
          </a:xfrm>
        </p:spPr>
        <p:txBody>
          <a:bodyPr/>
          <a:lstStyle/>
          <a:p>
            <a:pPr eaLnBrk="1" hangingPunct="1">
              <a:defRPr/>
            </a:pPr>
            <a:r>
              <a:rPr lang="en-US" sz="3200" dirty="0"/>
              <a:t>Hot Topics!</a:t>
            </a:r>
            <a:br>
              <a:rPr lang="en-US" sz="3200" dirty="0"/>
            </a:br>
            <a:r>
              <a:rPr lang="zh-CN" altLang="en-US" sz="3200" dirty="0"/>
              <a:t>热门话题</a:t>
            </a:r>
            <a:endParaRPr lang="en-US" sz="3200" dirty="0">
              <a:solidFill>
                <a:schemeClr val="tx1"/>
              </a:solidFill>
            </a:endParaRPr>
          </a:p>
        </p:txBody>
      </p:sp>
      <p:pic>
        <p:nvPicPr>
          <p:cNvPr id="67586" name="Picture 2" descr="C:\Users\mcrusius\AppData\Local\Microsoft\Windows\Temporary Internet Files\Content.IE5\IFLRDXEP\zeimusu-Fire-Icon[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5962" y="76200"/>
            <a:ext cx="963549" cy="1371600"/>
          </a:xfrm>
          <a:prstGeom prst="rect">
            <a:avLst/>
          </a:prstGeom>
          <a:noFill/>
          <a:extLst>
            <a:ext uri="{909E8E84-426E-40DD-AFC4-6F175D3DCCD1}">
              <a14:hiddenFill xmlns:a14="http://schemas.microsoft.com/office/drawing/2010/main">
                <a:solidFill>
                  <a:srgbClr val="FFFFFF"/>
                </a:solidFill>
              </a14:hiddenFill>
            </a:ext>
          </a:extLst>
        </p:spPr>
      </p:pic>
      <p:pic>
        <p:nvPicPr>
          <p:cNvPr id="67587" name="Picture 3" descr="C:\Users\mcrusius\AppData\Local\Microsoft\Windows\Temporary Internet Files\Content.IE5\G14294GE\142566375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533400"/>
            <a:ext cx="650240" cy="65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5086912"/>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bwMode="auto">
          <a:xfrm>
            <a:off x="0" y="-4763"/>
            <a:ext cx="9144000" cy="1223963"/>
          </a:xfrm>
          <a:prstGeom prst="rect">
            <a:avLst/>
          </a:prstGeom>
          <a:solidFill>
            <a:srgbClr val="050403"/>
          </a:solidFill>
          <a:ln w="9525" cap="flat" cmpd="sng" algn="ctr">
            <a:solidFill>
              <a:srgbClr val="050403"/>
            </a:solidFill>
            <a:prstDash val="solid"/>
            <a:round/>
            <a:headEnd type="none" w="med" len="med"/>
            <a:tailEnd type="none" w="med" len="med"/>
          </a:ln>
          <a:effectLst/>
        </p:spPr>
        <p:txBody>
          <a:bodyPr/>
          <a:lstStyle/>
          <a:p>
            <a:pPr>
              <a:defRPr/>
            </a:pPr>
            <a:endParaRPr lang="en-US">
              <a:solidFill>
                <a:schemeClr val="accent4">
                  <a:lumMod val="10000"/>
                </a:schemeClr>
              </a:solidFill>
            </a:endParaRPr>
          </a:p>
        </p:txBody>
      </p:sp>
      <p:sp>
        <p:nvSpPr>
          <p:cNvPr id="79878" name="Rectangle 6"/>
          <p:cNvSpPr>
            <a:spLocks noGrp="1" noChangeArrowheads="1"/>
          </p:cNvSpPr>
          <p:nvPr>
            <p:ph idx="1"/>
          </p:nvPr>
        </p:nvSpPr>
        <p:spPr>
          <a:xfrm>
            <a:off x="381000" y="1143000"/>
            <a:ext cx="8328511" cy="4953000"/>
          </a:xfrm>
          <a:solidFill>
            <a:srgbClr val="292254">
              <a:alpha val="0"/>
            </a:srgbClr>
          </a:solidFill>
        </p:spPr>
        <p:txBody>
          <a:bodyPr>
            <a:normAutofit fontScale="92500" lnSpcReduction="10000"/>
          </a:bodyPr>
          <a:lstStyle/>
          <a:p>
            <a:pPr marL="0" indent="0">
              <a:spcBef>
                <a:spcPts val="600"/>
              </a:spcBef>
              <a:spcAft>
                <a:spcPts val="600"/>
              </a:spcAft>
              <a:buNone/>
            </a:pPr>
            <a:br>
              <a:rPr lang="en-US" sz="2400" dirty="0">
                <a:effectLst/>
                <a:latin typeface="Calibri" panose="020F0502020204030204" pitchFamily="34" charset="0"/>
              </a:rPr>
            </a:br>
            <a:r>
              <a:rPr lang="en-US" sz="2400" b="1" dirty="0">
                <a:effectLst/>
                <a:latin typeface="Calibri" panose="020F0502020204030204" pitchFamily="34" charset="0"/>
              </a:rPr>
              <a:t>Visitor Capacity   </a:t>
            </a:r>
            <a:r>
              <a:rPr lang="zh-CN" altLang="en-US" sz="2400" b="1" dirty="0">
                <a:effectLst/>
                <a:latin typeface="Calibri" panose="020F0502020204030204" pitchFamily="34" charset="0"/>
              </a:rPr>
              <a:t>游客容量</a:t>
            </a:r>
            <a:endParaRPr lang="en-US" sz="2200" b="1" dirty="0">
              <a:effectLst/>
              <a:latin typeface="Calibri" panose="020F0502020204030204" pitchFamily="34" charset="0"/>
            </a:endParaRPr>
          </a:p>
          <a:p>
            <a:pPr marL="342900" indent="-342900">
              <a:spcBef>
                <a:spcPts val="600"/>
              </a:spcBef>
              <a:spcAft>
                <a:spcPts val="600"/>
              </a:spcAft>
              <a:buFont typeface="Wingdings" panose="05000000000000000000" pitchFamily="2" charset="2"/>
              <a:buChar char="q"/>
            </a:pPr>
            <a:r>
              <a:rPr lang="en-US" sz="2400" dirty="0">
                <a:effectLst/>
                <a:latin typeface="Calibri" panose="020F0502020204030204" pitchFamily="34" charset="0"/>
              </a:rPr>
              <a:t>With record-high visitation, parks find it more critical to manage visitation</a:t>
            </a:r>
          </a:p>
          <a:p>
            <a:pPr marL="0" indent="0">
              <a:spcBef>
                <a:spcPts val="600"/>
              </a:spcBef>
              <a:spcAft>
                <a:spcPts val="600"/>
              </a:spcAft>
              <a:buNone/>
            </a:pPr>
            <a:r>
              <a:rPr lang="zh-CN" altLang="en-US" sz="2400" dirty="0"/>
              <a:t>随着访问量达到创纪录水平，发现公园访客管理更加重要</a:t>
            </a:r>
            <a:endParaRPr lang="en-US" sz="2400" dirty="0">
              <a:effectLst/>
              <a:latin typeface="Calibri" panose="020F0502020204030204" pitchFamily="34" charset="0"/>
            </a:endParaRPr>
          </a:p>
          <a:p>
            <a:pPr marL="708660" lvl="1" indent="-342900">
              <a:spcBef>
                <a:spcPts val="600"/>
              </a:spcBef>
              <a:spcAft>
                <a:spcPts val="600"/>
              </a:spcAft>
              <a:buFont typeface="Arial" panose="020B0604020202020204" pitchFamily="34" charset="0"/>
              <a:buChar char="•"/>
            </a:pPr>
            <a:r>
              <a:rPr lang="en-US" sz="2200" dirty="0">
                <a:effectLst/>
                <a:latin typeface="Calibri" panose="020F0502020204030204" pitchFamily="34" charset="0"/>
              </a:rPr>
              <a:t>Evaluate impacts of visitor use </a:t>
            </a:r>
          </a:p>
          <a:p>
            <a:pPr marL="365760" lvl="1" indent="0">
              <a:spcBef>
                <a:spcPts val="600"/>
              </a:spcBef>
              <a:spcAft>
                <a:spcPts val="600"/>
              </a:spcAft>
              <a:buNone/>
            </a:pPr>
            <a:r>
              <a:rPr lang="zh-CN" altLang="en-US" sz="2200" dirty="0">
                <a:effectLst/>
                <a:latin typeface="Calibri" panose="020F0502020204030204" pitchFamily="34" charset="0"/>
              </a:rPr>
              <a:t>评估游客使用的影响</a:t>
            </a:r>
            <a:endParaRPr lang="en-US" sz="2200" dirty="0">
              <a:effectLst/>
              <a:latin typeface="Calibri" panose="020F0502020204030204" pitchFamily="34" charset="0"/>
            </a:endParaRPr>
          </a:p>
          <a:p>
            <a:pPr marL="708660" lvl="1" indent="-342900">
              <a:spcBef>
                <a:spcPts val="600"/>
              </a:spcBef>
              <a:spcAft>
                <a:spcPts val="600"/>
              </a:spcAft>
              <a:buFont typeface="Arial" panose="020B0604020202020204" pitchFamily="34" charset="0"/>
              <a:buChar char="•"/>
            </a:pPr>
            <a:r>
              <a:rPr lang="en-US" sz="2200" dirty="0">
                <a:effectLst/>
                <a:latin typeface="Calibri" panose="020F0502020204030204" pitchFamily="34" charset="0"/>
              </a:rPr>
              <a:t>Manage amounts and types of visitation – determine when visitors are causing unacceptable impacts, and make changes in management to reduce the impacts – before unacceptable impacts occur</a:t>
            </a:r>
          </a:p>
          <a:p>
            <a:pPr marL="365760" lvl="1" indent="0">
              <a:spcBef>
                <a:spcPts val="600"/>
              </a:spcBef>
              <a:spcAft>
                <a:spcPts val="600"/>
              </a:spcAft>
              <a:buNone/>
            </a:pPr>
            <a:r>
              <a:rPr lang="zh-CN" altLang="en-US" sz="2200" dirty="0">
                <a:effectLst/>
                <a:latin typeface="Calibri" panose="020F0502020204030204" pitchFamily="34" charset="0"/>
              </a:rPr>
              <a:t>管理访客数量和类型，明确在什么情况下游客会对公园带来不可接受的影响。</a:t>
            </a:r>
            <a:r>
              <a:rPr lang="zh-CN" altLang="en-US" sz="2400" dirty="0"/>
              <a:t>在发生不可接受的影响前， 改善管理去减少带来的影响。</a:t>
            </a:r>
            <a:endParaRPr lang="en-US" sz="2200" dirty="0">
              <a:effectLst/>
              <a:latin typeface="Calibri" panose="020F0502020204030204" pitchFamily="34" charset="0"/>
            </a:endParaRPr>
          </a:p>
          <a:p>
            <a:pPr marL="708660" lvl="1" indent="-342900">
              <a:spcBef>
                <a:spcPts val="600"/>
              </a:spcBef>
              <a:spcAft>
                <a:spcPts val="600"/>
              </a:spcAft>
              <a:buFont typeface="Arial" panose="020B0604020202020204" pitchFamily="34" charset="0"/>
              <a:buChar char="•"/>
            </a:pPr>
            <a:endParaRPr lang="en-US" sz="2200" dirty="0">
              <a:effectLst/>
              <a:latin typeface="Calibri" panose="020F0502020204030204" pitchFamily="34" charset="0"/>
            </a:endParaRPr>
          </a:p>
        </p:txBody>
      </p:sp>
      <p:sp>
        <p:nvSpPr>
          <p:cNvPr id="79874" name="Rectangle 2"/>
          <p:cNvSpPr>
            <a:spLocks noGrp="1" noRot="1" noChangeArrowheads="1"/>
          </p:cNvSpPr>
          <p:nvPr>
            <p:ph type="title"/>
          </p:nvPr>
        </p:nvSpPr>
        <p:spPr>
          <a:xfrm>
            <a:off x="533400" y="76200"/>
            <a:ext cx="7848600" cy="1031240"/>
          </a:xfrm>
        </p:spPr>
        <p:txBody>
          <a:bodyPr/>
          <a:lstStyle/>
          <a:p>
            <a:pPr eaLnBrk="1" hangingPunct="1">
              <a:defRPr/>
            </a:pPr>
            <a:r>
              <a:rPr lang="en-US" sz="3200" dirty="0"/>
              <a:t>Hot Topics!</a:t>
            </a:r>
            <a:br>
              <a:rPr lang="en-US" sz="3200" dirty="0"/>
            </a:br>
            <a:r>
              <a:rPr lang="zh-CN" altLang="en-US" sz="3200" dirty="0"/>
              <a:t>热门话题</a:t>
            </a:r>
            <a:endParaRPr lang="en-US" sz="3200" dirty="0">
              <a:solidFill>
                <a:schemeClr val="tx1"/>
              </a:solidFill>
            </a:endParaRPr>
          </a:p>
        </p:txBody>
      </p:sp>
      <p:pic>
        <p:nvPicPr>
          <p:cNvPr id="67586" name="Picture 2" descr="C:\Users\mcrusius\AppData\Local\Microsoft\Windows\Temporary Internet Files\Content.IE5\IFLRDXEP\zeimusu-Fire-Icon[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5962" y="76200"/>
            <a:ext cx="963549" cy="1371600"/>
          </a:xfrm>
          <a:prstGeom prst="rect">
            <a:avLst/>
          </a:prstGeom>
          <a:noFill/>
          <a:extLst>
            <a:ext uri="{909E8E84-426E-40DD-AFC4-6F175D3DCCD1}">
              <a14:hiddenFill xmlns:a14="http://schemas.microsoft.com/office/drawing/2010/main">
                <a:solidFill>
                  <a:srgbClr val="FFFFFF"/>
                </a:solidFill>
              </a14:hiddenFill>
            </a:ext>
          </a:extLst>
        </p:spPr>
      </p:pic>
      <p:pic>
        <p:nvPicPr>
          <p:cNvPr id="67587" name="Picture 3" descr="C:\Users\mcrusius\AppData\Local\Microsoft\Windows\Temporary Internet Files\Content.IE5\G14294GE\142566375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533400"/>
            <a:ext cx="650240" cy="65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5098110"/>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bwMode="auto">
          <a:xfrm>
            <a:off x="0" y="-4763"/>
            <a:ext cx="9144000" cy="1223963"/>
          </a:xfrm>
          <a:prstGeom prst="rect">
            <a:avLst/>
          </a:prstGeom>
          <a:solidFill>
            <a:srgbClr val="050403"/>
          </a:solidFill>
          <a:ln w="9525" cap="flat" cmpd="sng" algn="ctr">
            <a:solidFill>
              <a:srgbClr val="050403"/>
            </a:solidFill>
            <a:prstDash val="solid"/>
            <a:round/>
            <a:headEnd type="none" w="med" len="med"/>
            <a:tailEnd type="none" w="med" len="med"/>
          </a:ln>
          <a:effectLst/>
        </p:spPr>
        <p:txBody>
          <a:bodyPr/>
          <a:lstStyle/>
          <a:p>
            <a:pPr>
              <a:defRPr/>
            </a:pPr>
            <a:endParaRPr lang="en-US">
              <a:solidFill>
                <a:schemeClr val="accent4">
                  <a:lumMod val="10000"/>
                </a:schemeClr>
              </a:solidFill>
            </a:endParaRPr>
          </a:p>
        </p:txBody>
      </p:sp>
      <p:sp>
        <p:nvSpPr>
          <p:cNvPr id="79878" name="Rectangle 6"/>
          <p:cNvSpPr>
            <a:spLocks noGrp="1" noChangeArrowheads="1"/>
          </p:cNvSpPr>
          <p:nvPr>
            <p:ph idx="1"/>
          </p:nvPr>
        </p:nvSpPr>
        <p:spPr>
          <a:xfrm>
            <a:off x="381000" y="1143000"/>
            <a:ext cx="8382000" cy="5486400"/>
          </a:xfrm>
          <a:solidFill>
            <a:srgbClr val="292254">
              <a:alpha val="0"/>
            </a:srgbClr>
          </a:solidFill>
        </p:spPr>
        <p:txBody>
          <a:bodyPr>
            <a:normAutofit fontScale="62500" lnSpcReduction="20000"/>
          </a:bodyPr>
          <a:lstStyle/>
          <a:p>
            <a:pPr marL="0" indent="0">
              <a:spcBef>
                <a:spcPts val="600"/>
              </a:spcBef>
              <a:spcAft>
                <a:spcPts val="600"/>
              </a:spcAft>
              <a:buNone/>
            </a:pPr>
            <a:br>
              <a:rPr lang="en-US" sz="2400" dirty="0">
                <a:effectLst/>
                <a:latin typeface="Calibri" panose="020F0502020204030204" pitchFamily="34" charset="0"/>
              </a:rPr>
            </a:br>
            <a:r>
              <a:rPr lang="en-US" sz="2400" b="1" dirty="0">
                <a:effectLst/>
                <a:latin typeface="Calibri" panose="020F0502020204030204" pitchFamily="34" charset="0"/>
              </a:rPr>
              <a:t>Civic Engagement</a:t>
            </a:r>
          </a:p>
          <a:p>
            <a:pPr marL="0" indent="0">
              <a:spcBef>
                <a:spcPts val="600"/>
              </a:spcBef>
              <a:spcAft>
                <a:spcPts val="600"/>
              </a:spcAft>
              <a:buNone/>
            </a:pPr>
            <a:r>
              <a:rPr lang="zh-CN" altLang="en-US" sz="2400" b="1" dirty="0">
                <a:effectLst/>
                <a:latin typeface="Calibri" panose="020F0502020204030204" pitchFamily="34" charset="0"/>
              </a:rPr>
              <a:t>公众参与</a:t>
            </a:r>
            <a:endParaRPr lang="en-US" sz="2200" b="1" dirty="0">
              <a:effectLst/>
              <a:latin typeface="Calibri" panose="020F0502020204030204" pitchFamily="34" charset="0"/>
            </a:endParaRPr>
          </a:p>
          <a:p>
            <a:pPr marL="342900" indent="-342900">
              <a:spcBef>
                <a:spcPts val="600"/>
              </a:spcBef>
              <a:spcAft>
                <a:spcPts val="600"/>
              </a:spcAft>
              <a:buFont typeface="Wingdings" panose="05000000000000000000" pitchFamily="2" charset="2"/>
              <a:buChar char="q"/>
            </a:pPr>
            <a:r>
              <a:rPr lang="en-US" sz="2400" dirty="0">
                <a:effectLst/>
                <a:latin typeface="Calibri" panose="020F0502020204030204" pitchFamily="34" charset="0"/>
              </a:rPr>
              <a:t>NPS is committed to: </a:t>
            </a:r>
          </a:p>
          <a:p>
            <a:pPr marL="0" indent="0">
              <a:spcBef>
                <a:spcPts val="600"/>
              </a:spcBef>
              <a:spcAft>
                <a:spcPts val="600"/>
              </a:spcAft>
              <a:buNone/>
            </a:pPr>
            <a:r>
              <a:rPr lang="zh-CN" altLang="en-US" sz="2400" dirty="0">
                <a:effectLst/>
                <a:latin typeface="Calibri" panose="020F0502020204030204" pitchFamily="34" charset="0"/>
              </a:rPr>
              <a:t>国家公园管理局</a:t>
            </a:r>
            <a:r>
              <a:rPr lang="zh-CN" altLang="en-US" sz="2400" dirty="0"/>
              <a:t>致力于：</a:t>
            </a:r>
            <a:endParaRPr lang="en-US" sz="2400" dirty="0">
              <a:effectLst/>
              <a:latin typeface="Calibri" panose="020F0502020204030204" pitchFamily="34" charset="0"/>
            </a:endParaRPr>
          </a:p>
          <a:p>
            <a:pPr marL="708660" lvl="1" indent="-342900">
              <a:spcBef>
                <a:spcPts val="600"/>
              </a:spcBef>
              <a:spcAft>
                <a:spcPts val="600"/>
              </a:spcAft>
              <a:buFont typeface="Arial" panose="020B0604020202020204" pitchFamily="34" charset="0"/>
              <a:buChar char="•"/>
            </a:pPr>
            <a:r>
              <a:rPr lang="en-US" sz="2200" dirty="0">
                <a:effectLst/>
                <a:latin typeface="Calibri" panose="020F0502020204030204" pitchFamily="34" charset="0"/>
              </a:rPr>
              <a:t>Welcoming the public to enjoy the parks</a:t>
            </a:r>
          </a:p>
          <a:p>
            <a:pPr marL="365760" lvl="1" indent="0">
              <a:spcBef>
                <a:spcPts val="600"/>
              </a:spcBef>
              <a:spcAft>
                <a:spcPts val="600"/>
              </a:spcAft>
              <a:buNone/>
            </a:pPr>
            <a:r>
              <a:rPr lang="zh-CN" altLang="en-US" sz="2200" dirty="0">
                <a:effectLst/>
                <a:latin typeface="Calibri" panose="020F0502020204030204" pitchFamily="34" charset="0"/>
              </a:rPr>
              <a:t>欢迎公众享受公园</a:t>
            </a:r>
            <a:endParaRPr lang="en-US" sz="2200" dirty="0">
              <a:effectLst/>
              <a:latin typeface="Calibri" panose="020F0502020204030204" pitchFamily="34" charset="0"/>
            </a:endParaRPr>
          </a:p>
          <a:p>
            <a:pPr marL="708660" lvl="1" indent="-342900">
              <a:spcBef>
                <a:spcPts val="600"/>
              </a:spcBef>
              <a:spcAft>
                <a:spcPts val="600"/>
              </a:spcAft>
              <a:buFont typeface="Arial" panose="020B0604020202020204" pitchFamily="34" charset="0"/>
              <a:buChar char="•"/>
            </a:pPr>
            <a:r>
              <a:rPr lang="en-US" sz="2200" dirty="0">
                <a:effectLst/>
                <a:latin typeface="Calibri" panose="020F0502020204030204" pitchFamily="34" charset="0"/>
              </a:rPr>
              <a:t>Listening and responding to diverse public viewpoints, values, concerns</a:t>
            </a:r>
          </a:p>
          <a:p>
            <a:pPr marL="365760" lvl="1" indent="0">
              <a:spcBef>
                <a:spcPts val="600"/>
              </a:spcBef>
              <a:spcAft>
                <a:spcPts val="600"/>
              </a:spcAft>
              <a:buNone/>
            </a:pPr>
            <a:r>
              <a:rPr lang="zh-CN" altLang="en-US" sz="2200" dirty="0">
                <a:effectLst/>
                <a:latin typeface="Calibri" panose="020F0502020204030204" pitchFamily="34" charset="0"/>
              </a:rPr>
              <a:t>倾听和回应不同的公众意见、价值观和顾虑</a:t>
            </a:r>
            <a:endParaRPr lang="en-US" sz="2200" dirty="0">
              <a:effectLst/>
              <a:latin typeface="Calibri" panose="020F0502020204030204" pitchFamily="34" charset="0"/>
            </a:endParaRPr>
          </a:p>
          <a:p>
            <a:pPr marL="708660" lvl="1" indent="-342900">
              <a:spcBef>
                <a:spcPts val="600"/>
              </a:spcBef>
              <a:spcAft>
                <a:spcPts val="600"/>
              </a:spcAft>
              <a:buFont typeface="Arial" panose="020B0604020202020204" pitchFamily="34" charset="0"/>
              <a:buChar char="•"/>
            </a:pPr>
            <a:r>
              <a:rPr lang="en-US" sz="2200" dirty="0">
                <a:effectLst/>
                <a:latin typeface="Calibri" panose="020F0502020204030204" pitchFamily="34" charset="0"/>
              </a:rPr>
              <a:t>Collaborating with partners</a:t>
            </a:r>
          </a:p>
          <a:p>
            <a:pPr marL="365760" lvl="1" indent="0">
              <a:spcBef>
                <a:spcPts val="600"/>
              </a:spcBef>
              <a:spcAft>
                <a:spcPts val="600"/>
              </a:spcAft>
              <a:buNone/>
            </a:pPr>
            <a:r>
              <a:rPr lang="zh-CN" altLang="en-US" sz="2200" dirty="0">
                <a:effectLst/>
                <a:latin typeface="Calibri" panose="020F0502020204030204" pitchFamily="34" charset="0"/>
              </a:rPr>
              <a:t>和合作伙伴合作</a:t>
            </a:r>
            <a:endParaRPr lang="en-US" sz="2200" dirty="0">
              <a:effectLst/>
              <a:latin typeface="Calibri" panose="020F0502020204030204" pitchFamily="34" charset="0"/>
            </a:endParaRPr>
          </a:p>
          <a:p>
            <a:pPr marL="708660" lvl="1" indent="-342900">
              <a:spcBef>
                <a:spcPts val="600"/>
              </a:spcBef>
              <a:spcAft>
                <a:spcPts val="600"/>
              </a:spcAft>
              <a:buFont typeface="Arial" panose="020B0604020202020204" pitchFamily="34" charset="0"/>
              <a:buChar char="•"/>
            </a:pPr>
            <a:r>
              <a:rPr lang="en-US" sz="2200" dirty="0">
                <a:effectLst/>
                <a:latin typeface="Calibri" panose="020F0502020204030204" pitchFamily="34" charset="0"/>
              </a:rPr>
              <a:t>Sharing information about the parks</a:t>
            </a:r>
          </a:p>
          <a:p>
            <a:pPr marL="365760" lvl="1" indent="0">
              <a:spcBef>
                <a:spcPts val="600"/>
              </a:spcBef>
              <a:spcAft>
                <a:spcPts val="600"/>
              </a:spcAft>
              <a:buNone/>
            </a:pPr>
            <a:r>
              <a:rPr lang="zh-CN" altLang="en-US" sz="2200" dirty="0">
                <a:effectLst/>
                <a:latin typeface="Calibri" panose="020F0502020204030204" pitchFamily="34" charset="0"/>
              </a:rPr>
              <a:t>分享公园的信息</a:t>
            </a:r>
            <a:endParaRPr lang="en-US" sz="2200" dirty="0">
              <a:effectLst/>
              <a:latin typeface="Calibri" panose="020F0502020204030204" pitchFamily="34" charset="0"/>
            </a:endParaRPr>
          </a:p>
          <a:p>
            <a:pPr marL="708660" lvl="1" indent="-342900">
              <a:spcBef>
                <a:spcPts val="600"/>
              </a:spcBef>
              <a:spcAft>
                <a:spcPts val="600"/>
              </a:spcAft>
              <a:buFont typeface="Arial" panose="020B0604020202020204" pitchFamily="34" charset="0"/>
              <a:buChar char="•"/>
            </a:pPr>
            <a:r>
              <a:rPr lang="en-US" sz="2200" dirty="0">
                <a:effectLst/>
                <a:latin typeface="Calibri" panose="020F0502020204030204" pitchFamily="34" charset="0"/>
              </a:rPr>
              <a:t>Involving the public in decisions</a:t>
            </a:r>
          </a:p>
          <a:p>
            <a:pPr marL="365760" lvl="1" indent="0">
              <a:spcBef>
                <a:spcPts val="600"/>
              </a:spcBef>
              <a:spcAft>
                <a:spcPts val="600"/>
              </a:spcAft>
              <a:buNone/>
            </a:pPr>
            <a:r>
              <a:rPr lang="zh-CN" altLang="en-US" sz="2200" dirty="0">
                <a:effectLst/>
                <a:latin typeface="Calibri" panose="020F0502020204030204" pitchFamily="34" charset="0"/>
              </a:rPr>
              <a:t>公众参与决策</a:t>
            </a:r>
            <a:endParaRPr lang="en-US" sz="2200" dirty="0">
              <a:effectLst/>
              <a:latin typeface="Calibri" panose="020F0502020204030204" pitchFamily="34" charset="0"/>
            </a:endParaRPr>
          </a:p>
          <a:p>
            <a:pPr marL="708660" lvl="1" indent="-342900">
              <a:spcBef>
                <a:spcPts val="600"/>
              </a:spcBef>
              <a:spcAft>
                <a:spcPts val="600"/>
              </a:spcAft>
              <a:buFont typeface="Arial" panose="020B0604020202020204" pitchFamily="34" charset="0"/>
              <a:buChar char="•"/>
            </a:pPr>
            <a:r>
              <a:rPr lang="en-US" sz="2200" dirty="0">
                <a:effectLst/>
                <a:latin typeface="Calibri" panose="020F0502020204030204" pitchFamily="34" charset="0"/>
              </a:rPr>
              <a:t>Connecting with and creating the next generation of park visitors, supporters and advocates</a:t>
            </a:r>
          </a:p>
          <a:p>
            <a:pPr marL="365760" lvl="1" indent="0">
              <a:spcBef>
                <a:spcPts val="600"/>
              </a:spcBef>
              <a:spcAft>
                <a:spcPts val="600"/>
              </a:spcAft>
              <a:buNone/>
            </a:pPr>
            <a:r>
              <a:rPr lang="zh-CN" altLang="en-US" sz="2000" dirty="0">
                <a:effectLst/>
                <a:latin typeface="Calibri" panose="020F0502020204030204" pitchFamily="34" charset="0"/>
              </a:rPr>
              <a:t>培养、与下一代公园的游客、支持者和倡导者建立联系</a:t>
            </a:r>
            <a:endParaRPr lang="en-US" sz="2000" dirty="0">
              <a:effectLst/>
              <a:latin typeface="Calibri" panose="020F0502020204030204" pitchFamily="34" charset="0"/>
            </a:endParaRPr>
          </a:p>
        </p:txBody>
      </p:sp>
      <p:sp>
        <p:nvSpPr>
          <p:cNvPr id="79874" name="Rectangle 2"/>
          <p:cNvSpPr>
            <a:spLocks noGrp="1" noRot="1" noChangeArrowheads="1"/>
          </p:cNvSpPr>
          <p:nvPr>
            <p:ph type="title"/>
          </p:nvPr>
        </p:nvSpPr>
        <p:spPr>
          <a:xfrm>
            <a:off x="457200" y="89725"/>
            <a:ext cx="7848600" cy="963613"/>
          </a:xfrm>
        </p:spPr>
        <p:txBody>
          <a:bodyPr/>
          <a:lstStyle/>
          <a:p>
            <a:pPr eaLnBrk="1" hangingPunct="1">
              <a:defRPr/>
            </a:pPr>
            <a:r>
              <a:rPr lang="en-US" sz="3200" dirty="0"/>
              <a:t>Hot Topics!</a:t>
            </a:r>
            <a:br>
              <a:rPr lang="en-US" sz="3200" dirty="0"/>
            </a:br>
            <a:r>
              <a:rPr lang="zh-CN" altLang="en-US" sz="3200" dirty="0"/>
              <a:t>热门话题</a:t>
            </a:r>
            <a:endParaRPr lang="en-US" sz="3200" dirty="0">
              <a:solidFill>
                <a:schemeClr val="tx1"/>
              </a:solidFill>
            </a:endParaRPr>
          </a:p>
        </p:txBody>
      </p:sp>
      <p:pic>
        <p:nvPicPr>
          <p:cNvPr id="67586" name="Picture 2" descr="C:\Users\mcrusius\AppData\Local\Microsoft\Windows\Temporary Internet Files\Content.IE5\IFLRDXEP\zeimusu-Fire-Icon[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5962" y="76200"/>
            <a:ext cx="963549" cy="1371600"/>
          </a:xfrm>
          <a:prstGeom prst="rect">
            <a:avLst/>
          </a:prstGeom>
          <a:noFill/>
          <a:extLst>
            <a:ext uri="{909E8E84-426E-40DD-AFC4-6F175D3DCCD1}">
              <a14:hiddenFill xmlns:a14="http://schemas.microsoft.com/office/drawing/2010/main">
                <a:solidFill>
                  <a:srgbClr val="FFFFFF"/>
                </a:solidFill>
              </a14:hiddenFill>
            </a:ext>
          </a:extLst>
        </p:spPr>
      </p:pic>
      <p:pic>
        <p:nvPicPr>
          <p:cNvPr id="67587" name="Picture 3" descr="C:\Users\mcrusius\AppData\Local\Microsoft\Windows\Temporary Internet Files\Content.IE5\G14294GE\142566375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533400"/>
            <a:ext cx="650240" cy="65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4339204"/>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bwMode="auto">
          <a:xfrm>
            <a:off x="0" y="-4763"/>
            <a:ext cx="9144000" cy="1223963"/>
          </a:xfrm>
          <a:prstGeom prst="rect">
            <a:avLst/>
          </a:prstGeom>
          <a:solidFill>
            <a:srgbClr val="050403"/>
          </a:solidFill>
          <a:ln w="9525" cap="flat" cmpd="sng" algn="ctr">
            <a:solidFill>
              <a:srgbClr val="050403"/>
            </a:solidFill>
            <a:prstDash val="solid"/>
            <a:round/>
            <a:headEnd type="none" w="med" len="med"/>
            <a:tailEnd type="none" w="med" len="med"/>
          </a:ln>
          <a:effectLst/>
        </p:spPr>
        <p:txBody>
          <a:bodyPr/>
          <a:lstStyle/>
          <a:p>
            <a:pPr>
              <a:defRPr/>
            </a:pPr>
            <a:endParaRPr lang="en-US">
              <a:solidFill>
                <a:schemeClr val="accent4">
                  <a:lumMod val="10000"/>
                </a:schemeClr>
              </a:solidFill>
            </a:endParaRPr>
          </a:p>
        </p:txBody>
      </p:sp>
      <p:sp>
        <p:nvSpPr>
          <p:cNvPr id="79878" name="Rectangle 6"/>
          <p:cNvSpPr>
            <a:spLocks noGrp="1" noChangeArrowheads="1"/>
          </p:cNvSpPr>
          <p:nvPr>
            <p:ph idx="1"/>
          </p:nvPr>
        </p:nvSpPr>
        <p:spPr>
          <a:xfrm>
            <a:off x="457200" y="1273882"/>
            <a:ext cx="8686800" cy="5355518"/>
          </a:xfrm>
          <a:solidFill>
            <a:srgbClr val="292254">
              <a:alpha val="0"/>
            </a:srgbClr>
          </a:solidFill>
        </p:spPr>
        <p:txBody>
          <a:bodyPr>
            <a:normAutofit fontScale="92500" lnSpcReduction="20000"/>
          </a:bodyPr>
          <a:lstStyle/>
          <a:p>
            <a:pPr lvl="0" indent="-274320">
              <a:spcBef>
                <a:spcPts val="0"/>
              </a:spcBef>
              <a:spcAft>
                <a:spcPts val="600"/>
              </a:spcAft>
              <a:buFont typeface="Wingdings" panose="05000000000000000000" pitchFamily="2" charset="2"/>
              <a:buChar char="q"/>
            </a:pPr>
            <a:r>
              <a:rPr lang="en-US" sz="2400" dirty="0">
                <a:effectLst/>
                <a:latin typeface="Calibri" panose="020F0502020204030204" pitchFamily="34" charset="0"/>
              </a:rPr>
              <a:t> Logical, trackable rationale for decision making:</a:t>
            </a:r>
          </a:p>
          <a:p>
            <a:pPr lvl="0" indent="-274320">
              <a:spcBef>
                <a:spcPts val="0"/>
              </a:spcBef>
              <a:spcAft>
                <a:spcPts val="600"/>
              </a:spcAft>
              <a:buFont typeface="Wingdings" panose="05000000000000000000" pitchFamily="2" charset="2"/>
              <a:buChar char="q"/>
            </a:pPr>
            <a:r>
              <a:rPr lang="zh-CN" altLang="en-US" sz="2400" dirty="0">
                <a:effectLst/>
                <a:latin typeface="Calibri" panose="020F0502020204030204" pitchFamily="34" charset="0"/>
              </a:rPr>
              <a:t>使决策具逻辑性和可跟踪</a:t>
            </a:r>
            <a:endParaRPr lang="en-US" sz="2400" dirty="0">
              <a:effectLst/>
              <a:latin typeface="Calibri" panose="020F0502020204030204" pitchFamily="34" charset="0"/>
            </a:endParaRPr>
          </a:p>
          <a:p>
            <a:pPr marL="640080" lvl="2" indent="-274320">
              <a:spcBef>
                <a:spcPts val="0"/>
              </a:spcBef>
              <a:spcAft>
                <a:spcPts val="600"/>
              </a:spcAft>
              <a:buFont typeface="Arial" panose="020B0604020202020204" pitchFamily="34" charset="0"/>
              <a:buChar char="•"/>
            </a:pPr>
            <a:r>
              <a:rPr lang="en-US" sz="1800" dirty="0">
                <a:effectLst/>
                <a:latin typeface="Calibri" panose="020F0502020204030204" pitchFamily="34" charset="0"/>
              </a:rPr>
              <a:t>law and policy</a:t>
            </a:r>
          </a:p>
          <a:p>
            <a:pPr marL="640080" lvl="2" indent="-274320">
              <a:spcBef>
                <a:spcPts val="0"/>
              </a:spcBef>
              <a:spcAft>
                <a:spcPts val="600"/>
              </a:spcAft>
              <a:buFont typeface="Arial" panose="020B0604020202020204" pitchFamily="34" charset="0"/>
              <a:buChar char="•"/>
            </a:pPr>
            <a:r>
              <a:rPr lang="zh-CN" altLang="en-US" sz="1800" dirty="0">
                <a:effectLst/>
                <a:latin typeface="Calibri" panose="020F0502020204030204" pitchFamily="34" charset="0"/>
              </a:rPr>
              <a:t>法律和政策</a:t>
            </a:r>
            <a:endParaRPr lang="en-US" sz="1800" dirty="0">
              <a:effectLst/>
              <a:latin typeface="Calibri" panose="020F0502020204030204" pitchFamily="34" charset="0"/>
            </a:endParaRPr>
          </a:p>
          <a:p>
            <a:pPr marL="640080" lvl="2" indent="-274320">
              <a:spcBef>
                <a:spcPts val="0"/>
              </a:spcBef>
              <a:spcAft>
                <a:spcPts val="600"/>
              </a:spcAft>
              <a:buFont typeface="Arial" panose="020B0604020202020204" pitchFamily="34" charset="0"/>
              <a:buChar char="•"/>
            </a:pPr>
            <a:r>
              <a:rPr lang="en-US" sz="1800" dirty="0">
                <a:effectLst/>
                <a:latin typeface="Calibri" panose="020F0502020204030204" pitchFamily="34" charset="0"/>
              </a:rPr>
              <a:t>scientific, scholarly and technical information considering benefits, costs, and impacts (natural, cultural, socioeconomic)</a:t>
            </a:r>
          </a:p>
          <a:p>
            <a:pPr marL="640080" lvl="2" indent="-274320">
              <a:spcBef>
                <a:spcPts val="0"/>
              </a:spcBef>
              <a:spcAft>
                <a:spcPts val="600"/>
              </a:spcAft>
              <a:buFont typeface="Arial" panose="020B0604020202020204" pitchFamily="34" charset="0"/>
              <a:buChar char="•"/>
            </a:pPr>
            <a:r>
              <a:rPr lang="zh-CN" altLang="en-US" sz="1800" dirty="0">
                <a:effectLst/>
                <a:latin typeface="Calibri" panose="020F0502020204030204" pitchFamily="34" charset="0"/>
              </a:rPr>
              <a:t>科学、学术和技术信息，虑及益处、支出和影响（自然、文化和社会经济）</a:t>
            </a:r>
            <a:endParaRPr lang="en-US" sz="1800" dirty="0">
              <a:effectLst/>
              <a:latin typeface="Calibri" panose="020F0502020204030204" pitchFamily="34" charset="0"/>
            </a:endParaRPr>
          </a:p>
          <a:p>
            <a:pPr marL="640080" lvl="2" indent="-274320">
              <a:spcBef>
                <a:spcPts val="0"/>
              </a:spcBef>
              <a:spcAft>
                <a:spcPts val="600"/>
              </a:spcAft>
              <a:buFont typeface="Arial" panose="020B0604020202020204" pitchFamily="34" charset="0"/>
              <a:buChar char="•"/>
            </a:pPr>
            <a:r>
              <a:rPr lang="en-US" sz="1800" dirty="0">
                <a:effectLst/>
                <a:latin typeface="Calibri" panose="020F0502020204030204" pitchFamily="34" charset="0"/>
              </a:rPr>
              <a:t>considering different perspectives and interests </a:t>
            </a:r>
          </a:p>
          <a:p>
            <a:pPr marL="640080" lvl="2" indent="-274320">
              <a:spcBef>
                <a:spcPts val="0"/>
              </a:spcBef>
              <a:spcAft>
                <a:spcPts val="600"/>
              </a:spcAft>
              <a:buFont typeface="Arial" panose="020B0604020202020204" pitchFamily="34" charset="0"/>
              <a:buChar char="•"/>
            </a:pPr>
            <a:r>
              <a:rPr lang="zh-CN" altLang="en-US" sz="1800" dirty="0">
                <a:effectLst/>
                <a:latin typeface="Calibri" panose="020F0502020204030204" pitchFamily="34" charset="0"/>
              </a:rPr>
              <a:t>兼顾不同观点和利益</a:t>
            </a:r>
            <a:endParaRPr lang="en-US" sz="1800" dirty="0">
              <a:effectLst/>
              <a:latin typeface="Calibri" panose="020F0502020204030204" pitchFamily="34" charset="0"/>
            </a:endParaRPr>
          </a:p>
          <a:p>
            <a:pPr lvl="0" indent="-274320">
              <a:spcBef>
                <a:spcPts val="0"/>
              </a:spcBef>
              <a:spcAft>
                <a:spcPts val="600"/>
              </a:spcAft>
              <a:buFont typeface="Wingdings" panose="05000000000000000000" pitchFamily="2" charset="2"/>
              <a:buChar char="q"/>
            </a:pPr>
            <a:r>
              <a:rPr lang="en-US" sz="2400" dirty="0">
                <a:effectLst/>
                <a:latin typeface="Calibri" panose="020F0502020204030204" pitchFamily="34" charset="0"/>
              </a:rPr>
              <a:t> Public involvement and understanding </a:t>
            </a:r>
          </a:p>
          <a:p>
            <a:pPr lvl="0" indent="-274320">
              <a:spcBef>
                <a:spcPts val="0"/>
              </a:spcBef>
              <a:spcAft>
                <a:spcPts val="600"/>
              </a:spcAft>
              <a:buFont typeface="Wingdings" panose="05000000000000000000" pitchFamily="2" charset="2"/>
              <a:buChar char="q"/>
            </a:pPr>
            <a:r>
              <a:rPr lang="zh-CN" altLang="en-US" sz="2400" dirty="0">
                <a:effectLst/>
                <a:latin typeface="Calibri" panose="020F0502020204030204" pitchFamily="34" charset="0"/>
              </a:rPr>
              <a:t>公众参与和理解</a:t>
            </a:r>
            <a:endParaRPr lang="en-US" sz="2400" dirty="0">
              <a:effectLst/>
              <a:latin typeface="Calibri" panose="020F0502020204030204" pitchFamily="34" charset="0"/>
            </a:endParaRPr>
          </a:p>
          <a:p>
            <a:pPr lvl="0" indent="-274320">
              <a:spcBef>
                <a:spcPts val="0"/>
              </a:spcBef>
              <a:spcAft>
                <a:spcPts val="600"/>
              </a:spcAft>
              <a:buFont typeface="Wingdings" panose="05000000000000000000" pitchFamily="2" charset="2"/>
              <a:buChar char="q"/>
            </a:pPr>
            <a:r>
              <a:rPr lang="en-US" sz="2400" dirty="0">
                <a:effectLst/>
                <a:latin typeface="Calibri" panose="020F0502020204030204" pitchFamily="34" charset="0"/>
              </a:rPr>
              <a:t>Helps ensure: </a:t>
            </a:r>
          </a:p>
          <a:p>
            <a:pPr lvl="0" indent="-274320">
              <a:spcBef>
                <a:spcPts val="0"/>
              </a:spcBef>
              <a:spcAft>
                <a:spcPts val="600"/>
              </a:spcAft>
              <a:buFont typeface="Wingdings" panose="05000000000000000000" pitchFamily="2" charset="2"/>
              <a:buChar char="q"/>
            </a:pPr>
            <a:r>
              <a:rPr lang="zh-CN" altLang="en-US" sz="2400" dirty="0">
                <a:effectLst/>
                <a:latin typeface="Calibri" panose="020F0502020204030204" pitchFamily="34" charset="0"/>
              </a:rPr>
              <a:t>有助于确保：</a:t>
            </a:r>
            <a:endParaRPr lang="en-US" sz="2400" dirty="0">
              <a:effectLst/>
              <a:latin typeface="Calibri" panose="020F0502020204030204" pitchFamily="34" charset="0"/>
            </a:endParaRPr>
          </a:p>
          <a:p>
            <a:pPr marL="640080" lvl="2" indent="-274320">
              <a:spcBef>
                <a:spcPts val="0"/>
              </a:spcBef>
              <a:spcAft>
                <a:spcPts val="600"/>
              </a:spcAft>
              <a:buFont typeface="Arial" panose="020B0604020202020204" pitchFamily="34" charset="0"/>
              <a:buChar char="•"/>
            </a:pPr>
            <a:r>
              <a:rPr lang="en-US" sz="1800" dirty="0">
                <a:effectLst/>
                <a:latin typeface="Calibri" panose="020F0502020204030204" pitchFamily="34" charset="0"/>
              </a:rPr>
              <a:t>efficient use of public funds </a:t>
            </a:r>
            <a:r>
              <a:rPr lang="zh-CN" altLang="en-US" sz="1800" dirty="0">
                <a:effectLst/>
                <a:latin typeface="Calibri" panose="020F0502020204030204" pitchFamily="34" charset="0"/>
              </a:rPr>
              <a:t>有效使用公共资金</a:t>
            </a:r>
            <a:endParaRPr lang="en-US" sz="1800" dirty="0">
              <a:effectLst/>
              <a:latin typeface="Calibri" panose="020F0502020204030204" pitchFamily="34" charset="0"/>
            </a:endParaRPr>
          </a:p>
          <a:p>
            <a:pPr marL="640080" lvl="2" indent="-274320">
              <a:spcBef>
                <a:spcPts val="0"/>
              </a:spcBef>
              <a:spcAft>
                <a:spcPts val="600"/>
              </a:spcAft>
              <a:buFont typeface="Arial" panose="020B0604020202020204" pitchFamily="34" charset="0"/>
              <a:buChar char="•"/>
            </a:pPr>
            <a:r>
              <a:rPr lang="en-US" sz="1800" dirty="0">
                <a:effectLst/>
                <a:latin typeface="Calibri" panose="020F0502020204030204" pitchFamily="34" charset="0"/>
              </a:rPr>
              <a:t>accountability </a:t>
            </a:r>
            <a:r>
              <a:rPr lang="zh-CN" altLang="en-US" sz="1800" dirty="0">
                <a:effectLst/>
                <a:latin typeface="Calibri" panose="020F0502020204030204" pitchFamily="34" charset="0"/>
              </a:rPr>
              <a:t>权责性</a:t>
            </a:r>
            <a:endParaRPr lang="en-US" sz="1800" dirty="0">
              <a:effectLst/>
              <a:latin typeface="Calibri" panose="020F0502020204030204" pitchFamily="34" charset="0"/>
            </a:endParaRPr>
          </a:p>
          <a:p>
            <a:pPr indent="-274320">
              <a:spcBef>
                <a:spcPts val="0"/>
              </a:spcBef>
              <a:spcAft>
                <a:spcPts val="600"/>
              </a:spcAft>
              <a:buFont typeface="Wingdings" panose="05000000000000000000" pitchFamily="2" charset="2"/>
              <a:buChar char="q"/>
            </a:pPr>
            <a:r>
              <a:rPr lang="en-US" sz="2600" dirty="0">
                <a:effectLst/>
                <a:latin typeface="Calibri" panose="020F0502020204030204" pitchFamily="34" charset="0"/>
              </a:rPr>
              <a:t>Required by law</a:t>
            </a:r>
          </a:p>
          <a:p>
            <a:pPr indent="-274320">
              <a:spcBef>
                <a:spcPts val="0"/>
              </a:spcBef>
              <a:spcAft>
                <a:spcPts val="600"/>
              </a:spcAft>
              <a:buFont typeface="Wingdings" panose="05000000000000000000" pitchFamily="2" charset="2"/>
              <a:buChar char="q"/>
            </a:pPr>
            <a:r>
              <a:rPr lang="zh-CN" altLang="en-US" sz="2600" dirty="0">
                <a:effectLst/>
                <a:latin typeface="Calibri" panose="020F0502020204030204" pitchFamily="34" charset="0"/>
              </a:rPr>
              <a:t>法定要求</a:t>
            </a:r>
            <a:endParaRPr lang="en-US" sz="2600" dirty="0">
              <a:effectLst/>
              <a:latin typeface="Calibri" panose="020F0502020204030204" pitchFamily="34" charset="0"/>
            </a:endParaRPr>
          </a:p>
        </p:txBody>
      </p:sp>
      <p:sp>
        <p:nvSpPr>
          <p:cNvPr id="79874" name="Rectangle 2"/>
          <p:cNvSpPr>
            <a:spLocks noGrp="1" noRot="1" noChangeArrowheads="1"/>
          </p:cNvSpPr>
          <p:nvPr>
            <p:ph type="title"/>
          </p:nvPr>
        </p:nvSpPr>
        <p:spPr>
          <a:xfrm>
            <a:off x="350520" y="152400"/>
            <a:ext cx="8115300" cy="963613"/>
          </a:xfrm>
        </p:spPr>
        <p:txBody>
          <a:bodyPr/>
          <a:lstStyle/>
          <a:p>
            <a:pPr eaLnBrk="1" hangingPunct="1">
              <a:defRPr/>
            </a:pPr>
            <a:r>
              <a:rPr lang="en-US" sz="3200" dirty="0">
                <a:solidFill>
                  <a:schemeClr val="tx1"/>
                </a:solidFill>
              </a:rPr>
              <a:t>Why do we plan?</a:t>
            </a:r>
            <a:br>
              <a:rPr lang="en-US" sz="3200" dirty="0">
                <a:solidFill>
                  <a:schemeClr val="tx1"/>
                </a:solidFill>
              </a:rPr>
            </a:br>
            <a:r>
              <a:rPr lang="zh-CN" altLang="en-US" sz="3200" dirty="0"/>
              <a:t>为何要进行规划？</a:t>
            </a:r>
            <a:endParaRPr lang="en-US" sz="3200" dirty="0">
              <a:solidFill>
                <a:schemeClr val="tx1"/>
              </a:solidFill>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994399" y="4495801"/>
            <a:ext cx="3149601" cy="2362200"/>
          </a:xfrm>
          <a:prstGeom prst="rect">
            <a:avLst/>
          </a:prstGeom>
          <a:ln>
            <a:noFill/>
          </a:ln>
          <a:effectLst>
            <a:softEdge rad="112500"/>
          </a:effectLst>
        </p:spPr>
      </p:pic>
      <p:pic>
        <p:nvPicPr>
          <p:cNvPr id="61441" name="Picture 1" descr="C:\Users\mcrusius\AppData\Local\Microsoft\Windows\Temporary Internet Files\Content.IE5\IFLRDXEP\question_man_lookback_shadow[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24800" y="228600"/>
            <a:ext cx="838200" cy="1060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9517926"/>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8" name="Rectangle 7"/>
          <p:cNvSpPr/>
          <p:nvPr/>
        </p:nvSpPr>
        <p:spPr bwMode="auto">
          <a:xfrm>
            <a:off x="0" y="-4763"/>
            <a:ext cx="9144000" cy="1323976"/>
          </a:xfrm>
          <a:prstGeom prst="rect">
            <a:avLst/>
          </a:prstGeom>
          <a:solidFill>
            <a:srgbClr val="050403"/>
          </a:solidFill>
          <a:ln w="9525" cap="flat" cmpd="sng" algn="ctr">
            <a:solidFill>
              <a:srgbClr val="050403"/>
            </a:solidFill>
            <a:prstDash val="solid"/>
            <a:round/>
            <a:headEnd type="none" w="med" len="med"/>
            <a:tailEnd type="none" w="med" len="med"/>
          </a:ln>
          <a:effectLst/>
        </p:spPr>
        <p:txBody>
          <a:bodyPr/>
          <a:lstStyle/>
          <a:p>
            <a:pPr>
              <a:defRPr/>
            </a:pPr>
            <a:endParaRPr lang="en-US">
              <a:solidFill>
                <a:schemeClr val="accent4">
                  <a:lumMod val="10000"/>
                </a:schemeClr>
              </a:solidFill>
            </a:endParaRPr>
          </a:p>
        </p:txBody>
      </p:sp>
      <p:sp>
        <p:nvSpPr>
          <p:cNvPr id="7" name="Text Box 7"/>
          <p:cNvSpPr txBox="1">
            <a:spLocks noChangeArrowheads="1"/>
          </p:cNvSpPr>
          <p:nvPr/>
        </p:nvSpPr>
        <p:spPr bwMode="auto">
          <a:xfrm>
            <a:off x="152400" y="44450"/>
            <a:ext cx="4055919"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2000" dirty="0">
                <a:effectLst>
                  <a:outerShdw blurRad="38100" dist="38100" dir="2700000" algn="tl">
                    <a:srgbClr val="000000"/>
                  </a:outerShdw>
                </a:effectLst>
                <a:latin typeface="Frutiger LT Std 55 Roman" pitchFamily="34" charset="0"/>
              </a:rPr>
              <a:t>National Park Service</a:t>
            </a:r>
          </a:p>
          <a:p>
            <a:pPr>
              <a:defRPr/>
            </a:pPr>
            <a:r>
              <a:rPr lang="en-US" sz="2000" dirty="0">
                <a:effectLst>
                  <a:outerShdw blurRad="38100" dist="38100" dir="2700000" algn="tl">
                    <a:srgbClr val="000000"/>
                  </a:outerShdw>
                </a:effectLst>
                <a:latin typeface="Frutiger LT Std 55 Roman" pitchFamily="34" charset="0"/>
              </a:rPr>
              <a:t>U.S. Department of the Interior</a:t>
            </a:r>
          </a:p>
          <a:p>
            <a:pPr>
              <a:defRPr/>
            </a:pPr>
            <a:r>
              <a:rPr lang="en-US" sz="2000" dirty="0">
                <a:effectLst>
                  <a:outerShdw blurRad="38100" dist="38100" dir="2700000" algn="tl">
                    <a:srgbClr val="000000"/>
                  </a:outerShdw>
                </a:effectLst>
                <a:latin typeface="Frutiger LT Std 55 Roman" pitchFamily="34" charset="0"/>
              </a:rPr>
              <a:t>Pacific West Region</a:t>
            </a:r>
          </a:p>
          <a:p>
            <a:pPr>
              <a:defRPr/>
            </a:pPr>
            <a:r>
              <a:rPr lang="zh-CN" altLang="en-US" sz="2000" b="1" dirty="0">
                <a:effectLst>
                  <a:outerShdw blurRad="38100" dist="38100" dir="2700000" algn="tl">
                    <a:srgbClr val="000000"/>
                  </a:outerShdw>
                </a:effectLst>
                <a:latin typeface="Frutiger LT Std 55 Roman" pitchFamily="34" charset="0"/>
              </a:rPr>
              <a:t>美国国家公园管理局西太平洋地区</a:t>
            </a:r>
            <a:endParaRPr lang="en-US" altLang="zh-CN" sz="2000" b="1" dirty="0">
              <a:effectLst>
                <a:outerShdw blurRad="38100" dist="38100" dir="2700000" algn="tl">
                  <a:srgbClr val="000000"/>
                </a:outerShdw>
              </a:effectLst>
              <a:latin typeface="Frutiger LT Std 55 Roman" pitchFamily="34" charset="0"/>
            </a:endParaRPr>
          </a:p>
        </p:txBody>
      </p:sp>
      <p:sp>
        <p:nvSpPr>
          <p:cNvPr id="16389" name="Rectangle 21"/>
          <p:cNvSpPr txBox="1">
            <a:spLocks noChangeArrowheads="1"/>
          </p:cNvSpPr>
          <p:nvPr/>
        </p:nvSpPr>
        <p:spPr bwMode="auto">
          <a:xfrm>
            <a:off x="3124200" y="6172200"/>
            <a:ext cx="5334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itchFamily="2" charset="2"/>
              <a:buChar char="n"/>
              <a:defRPr sz="2400">
                <a:solidFill>
                  <a:schemeClr val="tx1"/>
                </a:solidFill>
                <a:latin typeface="Frutiger LT Std 55 Roman" pitchFamily="34" charset="0"/>
              </a:defRPr>
            </a:lvl1pPr>
            <a:lvl2pPr marL="742950" indent="-285750">
              <a:spcBef>
                <a:spcPct val="20000"/>
              </a:spcBef>
              <a:buClr>
                <a:schemeClr val="accent2"/>
              </a:buClr>
              <a:buSzPct val="70000"/>
              <a:buFont typeface="Wingdings" pitchFamily="2" charset="2"/>
              <a:buChar char="n"/>
              <a:defRPr sz="2200">
                <a:solidFill>
                  <a:schemeClr val="tx1"/>
                </a:solidFill>
                <a:latin typeface="Frutiger LT Std 55 Roman" pitchFamily="34" charset="0"/>
              </a:defRPr>
            </a:lvl2pPr>
            <a:lvl3pPr marL="1143000" indent="-228600">
              <a:spcBef>
                <a:spcPct val="20000"/>
              </a:spcBef>
              <a:buClr>
                <a:schemeClr val="tx2"/>
              </a:buClr>
              <a:buSzPct val="70000"/>
              <a:buFont typeface="Wingdings" pitchFamily="2" charset="2"/>
              <a:buChar char="n"/>
              <a:defRPr sz="2000">
                <a:solidFill>
                  <a:schemeClr val="tx1"/>
                </a:solidFill>
                <a:latin typeface="Frutiger LT Std 55 Roman" pitchFamily="34" charset="0"/>
              </a:defRPr>
            </a:lvl3pPr>
            <a:lvl4pPr marL="1600200" indent="-228600">
              <a:spcBef>
                <a:spcPct val="20000"/>
              </a:spcBef>
              <a:buClr>
                <a:schemeClr val="accent2"/>
              </a:buClr>
              <a:buSzPct val="70000"/>
              <a:buFont typeface="Wingdings" pitchFamily="2" charset="2"/>
              <a:buChar char="n"/>
              <a:defRPr>
                <a:solidFill>
                  <a:schemeClr val="tx1"/>
                </a:solidFill>
                <a:latin typeface="Frutiger LT Std 55 Roman" pitchFamily="34" charset="0"/>
              </a:defRPr>
            </a:lvl4pPr>
            <a:lvl5pPr marL="2057400" indent="-228600">
              <a:spcBef>
                <a:spcPct val="20000"/>
              </a:spcBef>
              <a:buClr>
                <a:schemeClr val="hlink"/>
              </a:buClr>
              <a:buSzPct val="70000"/>
              <a:buFont typeface="Wingdings" pitchFamily="2" charset="2"/>
              <a:buChar char="n"/>
              <a:defRPr sz="1600">
                <a:solidFill>
                  <a:schemeClr val="tx1"/>
                </a:solidFill>
                <a:latin typeface="Frutiger LT Std 55 Roman"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1600">
                <a:solidFill>
                  <a:schemeClr val="tx1"/>
                </a:solidFill>
                <a:latin typeface="Frutiger LT Std 55 Roman"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1600">
                <a:solidFill>
                  <a:schemeClr val="tx1"/>
                </a:solidFill>
                <a:latin typeface="Frutiger LT Std 55 Roman"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1600">
                <a:solidFill>
                  <a:schemeClr val="tx1"/>
                </a:solidFill>
                <a:latin typeface="Frutiger LT Std 55 Roman"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1600">
                <a:solidFill>
                  <a:schemeClr val="tx1"/>
                </a:solidFill>
                <a:latin typeface="Frutiger LT Std 55 Roman" pitchFamily="34" charset="0"/>
              </a:defRPr>
            </a:lvl9pPr>
          </a:lstStyle>
          <a:p>
            <a:pPr>
              <a:spcBef>
                <a:spcPct val="0"/>
              </a:spcBef>
              <a:buClrTx/>
              <a:buSzTx/>
              <a:buFontTx/>
              <a:buNone/>
            </a:pPr>
            <a:endParaRPr lang="en-US" altLang="en-US" sz="1800">
              <a:latin typeface="Garamond" pitchFamily="18" charset="0"/>
            </a:endParaRPr>
          </a:p>
        </p:txBody>
      </p:sp>
      <p:sp>
        <p:nvSpPr>
          <p:cNvPr id="9" name="Rectangle 4"/>
          <p:cNvSpPr txBox="1">
            <a:spLocks noChangeArrowheads="1"/>
          </p:cNvSpPr>
          <p:nvPr/>
        </p:nvSpPr>
        <p:spPr bwMode="auto">
          <a:xfrm>
            <a:off x="5071428" y="2062480"/>
            <a:ext cx="36576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fontAlgn="base">
              <a:spcBef>
                <a:spcPct val="0"/>
              </a:spcBef>
              <a:spcAft>
                <a:spcPct val="0"/>
              </a:spcAft>
              <a:defRPr sz="36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3600" b="1">
                <a:solidFill>
                  <a:schemeClr val="tx2"/>
                </a:solidFill>
                <a:effectLst>
                  <a:outerShdw blurRad="38100" dist="38100" dir="2700000" algn="tl">
                    <a:srgbClr val="000000"/>
                  </a:outerShdw>
                </a:effectLst>
                <a:latin typeface="NPSRawlinsonOT" pitchFamily="50" charset="0"/>
              </a:defRPr>
            </a:lvl2pPr>
            <a:lvl3pPr algn="l" rtl="0" fontAlgn="base">
              <a:spcBef>
                <a:spcPct val="0"/>
              </a:spcBef>
              <a:spcAft>
                <a:spcPct val="0"/>
              </a:spcAft>
              <a:defRPr sz="3600" b="1">
                <a:solidFill>
                  <a:schemeClr val="tx2"/>
                </a:solidFill>
                <a:effectLst>
                  <a:outerShdw blurRad="38100" dist="38100" dir="2700000" algn="tl">
                    <a:srgbClr val="000000"/>
                  </a:outerShdw>
                </a:effectLst>
                <a:latin typeface="NPSRawlinsonOT" pitchFamily="50" charset="0"/>
              </a:defRPr>
            </a:lvl3pPr>
            <a:lvl4pPr algn="l" rtl="0" fontAlgn="base">
              <a:spcBef>
                <a:spcPct val="0"/>
              </a:spcBef>
              <a:spcAft>
                <a:spcPct val="0"/>
              </a:spcAft>
              <a:defRPr sz="3600" b="1">
                <a:solidFill>
                  <a:schemeClr val="tx2"/>
                </a:solidFill>
                <a:effectLst>
                  <a:outerShdw blurRad="38100" dist="38100" dir="2700000" algn="tl">
                    <a:srgbClr val="000000"/>
                  </a:outerShdw>
                </a:effectLst>
                <a:latin typeface="NPSRawlinsonOT" pitchFamily="50" charset="0"/>
              </a:defRPr>
            </a:lvl4pPr>
            <a:lvl5pPr algn="l" rtl="0" fontAlgn="base">
              <a:spcBef>
                <a:spcPct val="0"/>
              </a:spcBef>
              <a:spcAft>
                <a:spcPct val="0"/>
              </a:spcAft>
              <a:defRPr sz="3600" b="1">
                <a:solidFill>
                  <a:schemeClr val="tx2"/>
                </a:solidFill>
                <a:effectLst>
                  <a:outerShdw blurRad="38100" dist="38100" dir="2700000" algn="tl">
                    <a:srgbClr val="000000"/>
                  </a:outerShdw>
                </a:effectLst>
                <a:latin typeface="NPSRawlinsonOT" pitchFamily="50" charset="0"/>
              </a:defRPr>
            </a:lvl5pPr>
            <a:lvl6pPr marL="457200" algn="l" rtl="0" fontAlgn="base">
              <a:spcBef>
                <a:spcPct val="0"/>
              </a:spcBef>
              <a:spcAft>
                <a:spcPct val="0"/>
              </a:spcAft>
              <a:defRPr sz="3600" b="1">
                <a:solidFill>
                  <a:schemeClr val="tx2"/>
                </a:solidFill>
                <a:effectLst>
                  <a:outerShdw blurRad="38100" dist="38100" dir="2700000" algn="tl">
                    <a:srgbClr val="000000"/>
                  </a:outerShdw>
                </a:effectLst>
                <a:latin typeface="NPSRawlinsonOT" pitchFamily="50" charset="0"/>
              </a:defRPr>
            </a:lvl6pPr>
            <a:lvl7pPr marL="914400" algn="l" rtl="0" fontAlgn="base">
              <a:spcBef>
                <a:spcPct val="0"/>
              </a:spcBef>
              <a:spcAft>
                <a:spcPct val="0"/>
              </a:spcAft>
              <a:defRPr sz="3600" b="1">
                <a:solidFill>
                  <a:schemeClr val="tx2"/>
                </a:solidFill>
                <a:effectLst>
                  <a:outerShdw blurRad="38100" dist="38100" dir="2700000" algn="tl">
                    <a:srgbClr val="000000"/>
                  </a:outerShdw>
                </a:effectLst>
                <a:latin typeface="NPSRawlinsonOT" pitchFamily="50" charset="0"/>
              </a:defRPr>
            </a:lvl7pPr>
            <a:lvl8pPr marL="1371600" algn="l" rtl="0" fontAlgn="base">
              <a:spcBef>
                <a:spcPct val="0"/>
              </a:spcBef>
              <a:spcAft>
                <a:spcPct val="0"/>
              </a:spcAft>
              <a:defRPr sz="3600" b="1">
                <a:solidFill>
                  <a:schemeClr val="tx2"/>
                </a:solidFill>
                <a:effectLst>
                  <a:outerShdw blurRad="38100" dist="38100" dir="2700000" algn="tl">
                    <a:srgbClr val="000000"/>
                  </a:outerShdw>
                </a:effectLst>
                <a:latin typeface="NPSRawlinsonOT" pitchFamily="50" charset="0"/>
              </a:defRPr>
            </a:lvl8pPr>
            <a:lvl9pPr marL="1828800" algn="l" rtl="0" fontAlgn="base">
              <a:spcBef>
                <a:spcPct val="0"/>
              </a:spcBef>
              <a:spcAft>
                <a:spcPct val="0"/>
              </a:spcAft>
              <a:defRPr sz="3600" b="1">
                <a:solidFill>
                  <a:schemeClr val="tx2"/>
                </a:solidFill>
                <a:effectLst>
                  <a:outerShdw blurRad="38100" dist="38100" dir="2700000" algn="tl">
                    <a:srgbClr val="000000"/>
                  </a:outerShdw>
                </a:effectLst>
                <a:latin typeface="NPSRawlinsonOT" pitchFamily="50" charset="0"/>
              </a:defRPr>
            </a:lvl9pPr>
          </a:lstStyle>
          <a:p>
            <a:pPr>
              <a:defRPr/>
            </a:pPr>
            <a:r>
              <a:rPr lang="en-US" dirty="0">
                <a:solidFill>
                  <a:schemeClr val="tx1"/>
                </a:solidFill>
              </a:rPr>
              <a:t>Questions?</a:t>
            </a:r>
          </a:p>
          <a:p>
            <a:pPr>
              <a:defRPr/>
            </a:pPr>
            <a:r>
              <a:rPr lang="zh-CN" altLang="en-US" dirty="0">
                <a:solidFill>
                  <a:schemeClr val="tx1"/>
                </a:solidFill>
              </a:rPr>
              <a:t>问题</a:t>
            </a:r>
            <a:endParaRPr lang="en-US" dirty="0">
              <a:solidFill>
                <a:schemeClr val="tx1"/>
              </a:solidFill>
            </a:endParaRPr>
          </a:p>
        </p:txBody>
      </p:sp>
      <p:pic>
        <p:nvPicPr>
          <p:cNvPr id="16392" name="Picture 9" descr="C:\Users\KDGonzalez\AppData\Local\Temp\Temp1_ah_black_gif[1].zip\ah_large_black.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8188" y="292100"/>
            <a:ext cx="56197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1"/>
          </p:nvPr>
        </p:nvSpPr>
        <p:spPr>
          <a:xfrm>
            <a:off x="8334375" y="6257925"/>
            <a:ext cx="585788" cy="304800"/>
          </a:xfrm>
        </p:spPr>
        <p:txBody>
          <a:bodyPr/>
          <a:lstStyle/>
          <a:p>
            <a:fld id="{1789C0F2-17E0-497A-9BBE-0C73201AAFE3}" type="slidenum">
              <a:rPr lang="en-US" smtClean="0"/>
              <a:pPr/>
              <a:t>20</a:t>
            </a:fld>
            <a:endParaRPr lang="en-US" dirty="0"/>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bwMode="auto">
          <a:xfrm>
            <a:off x="15239" y="3524"/>
            <a:ext cx="9144000" cy="1223963"/>
          </a:xfrm>
          <a:prstGeom prst="rect">
            <a:avLst/>
          </a:prstGeom>
          <a:solidFill>
            <a:srgbClr val="050403"/>
          </a:solidFill>
          <a:ln w="9525" cap="flat" cmpd="sng" algn="ctr">
            <a:solidFill>
              <a:srgbClr val="050403"/>
            </a:solidFill>
            <a:prstDash val="solid"/>
            <a:round/>
            <a:headEnd type="none" w="med" len="med"/>
            <a:tailEnd type="none" w="med" len="med"/>
          </a:ln>
          <a:effectLst/>
        </p:spPr>
        <p:txBody>
          <a:bodyPr/>
          <a:lstStyle/>
          <a:p>
            <a:pPr>
              <a:defRPr/>
            </a:pPr>
            <a:endParaRPr lang="en-US">
              <a:solidFill>
                <a:schemeClr val="accent4">
                  <a:lumMod val="10000"/>
                </a:schemeClr>
              </a:solidFill>
            </a:endParaRPr>
          </a:p>
        </p:txBody>
      </p:sp>
      <p:sp>
        <p:nvSpPr>
          <p:cNvPr id="79878" name="Rectangle 6"/>
          <p:cNvSpPr>
            <a:spLocks noGrp="1" noChangeArrowheads="1"/>
          </p:cNvSpPr>
          <p:nvPr>
            <p:ph idx="1"/>
          </p:nvPr>
        </p:nvSpPr>
        <p:spPr>
          <a:xfrm>
            <a:off x="76200" y="1282506"/>
            <a:ext cx="6819900" cy="5257800"/>
          </a:xfrm>
          <a:solidFill>
            <a:srgbClr val="221C48">
              <a:alpha val="0"/>
            </a:srgbClr>
          </a:solidFill>
        </p:spPr>
        <p:txBody>
          <a:bodyPr>
            <a:normAutofit fontScale="85000" lnSpcReduction="10000"/>
          </a:bodyPr>
          <a:lstStyle/>
          <a:p>
            <a:pPr marL="365760" lvl="0" indent="-365760">
              <a:spcAft>
                <a:spcPts val="600"/>
              </a:spcAft>
              <a:buFont typeface="Wingdings" panose="05000000000000000000" pitchFamily="2" charset="2"/>
              <a:buChar char="q"/>
            </a:pPr>
            <a:r>
              <a:rPr lang="en-US" sz="2400" dirty="0">
                <a:effectLst/>
                <a:latin typeface="Calibri" panose="020F0502020204030204" pitchFamily="34" charset="0"/>
              </a:rPr>
              <a:t>General management plans for the preservation and use of each park shall be prepared and revised in a timely manner </a:t>
            </a:r>
          </a:p>
          <a:p>
            <a:pPr marL="365760" lvl="0" indent="-365760">
              <a:spcAft>
                <a:spcPts val="600"/>
              </a:spcAft>
              <a:buFont typeface="Wingdings" panose="05000000000000000000" pitchFamily="2" charset="2"/>
              <a:buChar char="q"/>
            </a:pPr>
            <a:r>
              <a:rPr lang="zh-CN" altLang="en-US" sz="2400" dirty="0">
                <a:effectLst/>
                <a:latin typeface="Calibri" panose="020F0502020204030204" pitchFamily="34" charset="0"/>
              </a:rPr>
              <a:t>各公园应编制保护和使用总体管理规划并及时更新</a:t>
            </a:r>
            <a:endParaRPr lang="en-US" sz="2400" dirty="0">
              <a:effectLst/>
              <a:latin typeface="Calibri" panose="020F0502020204030204" pitchFamily="34" charset="0"/>
            </a:endParaRPr>
          </a:p>
          <a:p>
            <a:pPr marL="365760" lvl="0" indent="-365760">
              <a:spcAft>
                <a:spcPts val="600"/>
              </a:spcAft>
              <a:buFont typeface="Wingdings" panose="05000000000000000000" pitchFamily="2" charset="2"/>
              <a:buChar char="q"/>
            </a:pPr>
            <a:r>
              <a:rPr lang="en-US" sz="2400" dirty="0">
                <a:effectLst/>
                <a:latin typeface="Calibri" panose="020F0502020204030204" pitchFamily="34" charset="0"/>
              </a:rPr>
              <a:t>General management plans for each park shall include:</a:t>
            </a:r>
          </a:p>
          <a:p>
            <a:pPr marL="365760" lvl="0" indent="-365760">
              <a:spcAft>
                <a:spcPts val="600"/>
              </a:spcAft>
              <a:buFont typeface="Wingdings" panose="05000000000000000000" pitchFamily="2" charset="2"/>
              <a:buChar char="q"/>
            </a:pPr>
            <a:r>
              <a:rPr lang="zh-CN" altLang="en-US" sz="2400" dirty="0">
                <a:effectLst/>
                <a:latin typeface="Calibri" panose="020F0502020204030204" pitchFamily="34" charset="0"/>
              </a:rPr>
              <a:t>总体管理规划包括：</a:t>
            </a:r>
            <a:endParaRPr lang="en-US" sz="2400" dirty="0">
              <a:effectLst/>
              <a:latin typeface="Calibri" panose="020F0502020204030204" pitchFamily="34" charset="0"/>
            </a:endParaRPr>
          </a:p>
          <a:p>
            <a:pPr marL="841248" lvl="1" indent="-274320">
              <a:spcBef>
                <a:spcPts val="0"/>
              </a:spcBef>
              <a:spcAft>
                <a:spcPts val="600"/>
              </a:spcAft>
              <a:buFont typeface="+mj-lt"/>
              <a:buAutoNum type="arabicParenR"/>
            </a:pPr>
            <a:r>
              <a:rPr lang="en-US" sz="2200" dirty="0">
                <a:effectLst/>
                <a:latin typeface="Calibri" panose="020F0502020204030204" pitchFamily="34" charset="0"/>
              </a:rPr>
              <a:t>measures for the preservation of the area’s resources; </a:t>
            </a:r>
            <a:r>
              <a:rPr lang="zh-CN" altLang="en-US" sz="2200" dirty="0">
                <a:effectLst/>
                <a:latin typeface="Calibri" panose="020F0502020204030204" pitchFamily="34" charset="0"/>
              </a:rPr>
              <a:t>园内资源保护措施</a:t>
            </a:r>
            <a:r>
              <a:rPr lang="en-US" sz="2200" dirty="0">
                <a:effectLst/>
                <a:latin typeface="Calibri" panose="020F0502020204030204" pitchFamily="34" charset="0"/>
              </a:rPr>
              <a:t>  </a:t>
            </a:r>
          </a:p>
          <a:p>
            <a:pPr marL="841248" lvl="1" indent="-274320">
              <a:spcBef>
                <a:spcPts val="0"/>
              </a:spcBef>
              <a:spcAft>
                <a:spcPts val="600"/>
              </a:spcAft>
              <a:buFont typeface="+mj-lt"/>
              <a:buAutoNum type="arabicParenR"/>
            </a:pPr>
            <a:r>
              <a:rPr lang="en-US" sz="2200" dirty="0">
                <a:effectLst/>
                <a:latin typeface="Calibri" panose="020F0502020204030204" pitchFamily="34" charset="0"/>
              </a:rPr>
              <a:t>indications of types and general intensities of development, </a:t>
            </a:r>
            <a:r>
              <a:rPr lang="zh-CN" altLang="en-US" sz="2200" dirty="0">
                <a:effectLst/>
                <a:latin typeface="Calibri" panose="020F0502020204030204" pitchFamily="34" charset="0"/>
              </a:rPr>
              <a:t>标明开发使用的类型和总体强度</a:t>
            </a:r>
            <a:endParaRPr lang="en-US" sz="2200" dirty="0">
              <a:effectLst/>
              <a:latin typeface="Calibri" panose="020F0502020204030204" pitchFamily="34" charset="0"/>
            </a:endParaRPr>
          </a:p>
          <a:p>
            <a:pPr marL="841248" lvl="1" indent="-274320">
              <a:spcBef>
                <a:spcPts val="0"/>
              </a:spcBef>
              <a:spcAft>
                <a:spcPts val="600"/>
              </a:spcAft>
              <a:buFont typeface="+mj-lt"/>
              <a:buAutoNum type="arabicParenR"/>
            </a:pPr>
            <a:r>
              <a:rPr lang="en-US" sz="2200" dirty="0">
                <a:effectLst/>
                <a:latin typeface="Calibri" panose="020F0502020204030204" pitchFamily="34" charset="0"/>
              </a:rPr>
              <a:t>visitor carrying capacities </a:t>
            </a:r>
            <a:r>
              <a:rPr lang="zh-CN" altLang="en-US" sz="2200" dirty="0">
                <a:effectLst/>
                <a:latin typeface="Calibri" panose="020F0502020204030204" pitchFamily="34" charset="0"/>
              </a:rPr>
              <a:t>游客承载力</a:t>
            </a:r>
            <a:endParaRPr lang="en-US" sz="2200" dirty="0">
              <a:effectLst/>
              <a:latin typeface="Calibri" panose="020F0502020204030204" pitchFamily="34" charset="0"/>
            </a:endParaRPr>
          </a:p>
          <a:p>
            <a:pPr marL="841248" lvl="1" indent="-274320">
              <a:spcBef>
                <a:spcPts val="0"/>
              </a:spcBef>
              <a:spcAft>
                <a:spcPts val="600"/>
              </a:spcAft>
              <a:buFont typeface="+mj-lt"/>
              <a:buAutoNum type="arabicParenR"/>
            </a:pPr>
            <a:r>
              <a:rPr lang="en-US" sz="2200" dirty="0">
                <a:effectLst/>
                <a:latin typeface="Calibri" panose="020F0502020204030204" pitchFamily="34" charset="0"/>
              </a:rPr>
              <a:t>potential boundary modifications. </a:t>
            </a:r>
            <a:r>
              <a:rPr lang="zh-CN" altLang="en-US" sz="2200" dirty="0">
                <a:effectLst/>
                <a:latin typeface="Calibri" panose="020F0502020204030204" pitchFamily="34" charset="0"/>
              </a:rPr>
              <a:t>潜在的边界调整</a:t>
            </a:r>
            <a:endParaRPr lang="en-US" sz="2200" dirty="0">
              <a:effectLst/>
              <a:latin typeface="Calibri" panose="020F0502020204030204" pitchFamily="34" charset="0"/>
            </a:endParaRPr>
          </a:p>
          <a:p>
            <a:pPr marL="365760" lvl="0" indent="-365760">
              <a:spcAft>
                <a:spcPts val="600"/>
              </a:spcAft>
              <a:buFont typeface="Wingdings" panose="05000000000000000000" pitchFamily="2" charset="2"/>
              <a:buChar char="q"/>
            </a:pPr>
            <a:r>
              <a:rPr lang="en-US" sz="2400" dirty="0">
                <a:effectLst/>
                <a:latin typeface="Calibri" panose="020F0502020204030204" pitchFamily="34" charset="0"/>
              </a:rPr>
              <a:t>Each park shall prepare and make available to the public a 5-year strategic plan and an annual performance plan.</a:t>
            </a:r>
          </a:p>
          <a:p>
            <a:pPr marL="365760" lvl="0" indent="-365760">
              <a:spcAft>
                <a:spcPts val="600"/>
              </a:spcAft>
              <a:buFont typeface="Wingdings" panose="05000000000000000000" pitchFamily="2" charset="2"/>
              <a:buChar char="q"/>
            </a:pPr>
            <a:r>
              <a:rPr lang="zh-CN" altLang="en-US" sz="2400" dirty="0">
                <a:effectLst/>
                <a:latin typeface="Calibri" panose="020F0502020204030204" pitchFamily="34" charset="0"/>
              </a:rPr>
              <a:t>各公园应编制</a:t>
            </a:r>
            <a:r>
              <a:rPr lang="en-US" altLang="zh-CN" sz="2400" dirty="0">
                <a:effectLst/>
                <a:latin typeface="Calibri" panose="020F0502020204030204" pitchFamily="34" charset="0"/>
              </a:rPr>
              <a:t>5</a:t>
            </a:r>
            <a:r>
              <a:rPr lang="zh-CN" altLang="en-US" sz="2400" dirty="0">
                <a:effectLst/>
                <a:latin typeface="Calibri" panose="020F0502020204030204" pitchFamily="34" charset="0"/>
              </a:rPr>
              <a:t>年战略规划和年度绩效</a:t>
            </a:r>
            <a:r>
              <a:rPr lang="en-US" altLang="zh-CN" sz="2400" dirty="0">
                <a:effectLst/>
                <a:latin typeface="Calibri" panose="020F0502020204030204" pitchFamily="34" charset="0"/>
              </a:rPr>
              <a:t>/</a:t>
            </a:r>
            <a:r>
              <a:rPr lang="zh-CN" altLang="en-US" sz="2400" dirty="0">
                <a:effectLst/>
                <a:latin typeface="Calibri" panose="020F0502020204030204" pitchFamily="34" charset="0"/>
              </a:rPr>
              <a:t>工作计划，并面向公众开放</a:t>
            </a:r>
            <a:endParaRPr lang="en-US" sz="2400" dirty="0">
              <a:effectLst/>
              <a:latin typeface="Calibri" panose="020F0502020204030204" pitchFamily="34" charset="0"/>
            </a:endParaRPr>
          </a:p>
        </p:txBody>
      </p:sp>
      <p:sp>
        <p:nvSpPr>
          <p:cNvPr id="79874" name="Rectangle 2"/>
          <p:cNvSpPr>
            <a:spLocks noGrp="1" noRot="1" noChangeArrowheads="1"/>
          </p:cNvSpPr>
          <p:nvPr>
            <p:ph type="title"/>
          </p:nvPr>
        </p:nvSpPr>
        <p:spPr>
          <a:xfrm>
            <a:off x="475370" y="123030"/>
            <a:ext cx="7848600" cy="968376"/>
          </a:xfrm>
        </p:spPr>
        <p:txBody>
          <a:bodyPr/>
          <a:lstStyle/>
          <a:p>
            <a:pPr eaLnBrk="1" hangingPunct="1">
              <a:defRPr/>
            </a:pPr>
            <a:r>
              <a:rPr lang="en-US" sz="3200" dirty="0">
                <a:solidFill>
                  <a:schemeClr val="tx1"/>
                </a:solidFill>
              </a:rPr>
              <a:t>Legislative Direction </a:t>
            </a:r>
            <a:r>
              <a:rPr lang="zh-CN" altLang="en-US" sz="3200" dirty="0">
                <a:solidFill>
                  <a:schemeClr val="tx1"/>
                </a:solidFill>
              </a:rPr>
              <a:t>法定</a:t>
            </a:r>
            <a:br>
              <a:rPr lang="en-US" sz="3200" dirty="0">
                <a:solidFill>
                  <a:schemeClr val="tx1"/>
                </a:solidFill>
              </a:rPr>
            </a:br>
            <a:r>
              <a:rPr lang="en-US" sz="1400" dirty="0"/>
              <a:t>(National Park System General Authorities Act, 54 USC 100502-100503)</a:t>
            </a:r>
            <a:br>
              <a:rPr lang="en-US" sz="1400" dirty="0"/>
            </a:br>
            <a:r>
              <a:rPr lang="zh-CN" altLang="en-US" sz="1400" dirty="0"/>
              <a:t>国家公园管理局一般授权法案</a:t>
            </a:r>
            <a:endParaRPr lang="en-US" sz="1400" dirty="0">
              <a:solidFill>
                <a:schemeClr val="tx1"/>
              </a:solidFill>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773177" y="2362200"/>
            <a:ext cx="2386062" cy="3657600"/>
          </a:xfrm>
          <a:prstGeom prst="rect">
            <a:avLst/>
          </a:prstGeom>
        </p:spPr>
      </p:pic>
      <p:pic>
        <p:nvPicPr>
          <p:cNvPr id="63489" name="Picture 1" descr="C:\Users\mcrusius\AppData\Local\Microsoft\Windows\Temporary Internet Files\Content.IE5\L10J5JOW\Gramota[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800000">
            <a:off x="7791099" y="138741"/>
            <a:ext cx="1065743" cy="1137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1758459"/>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bwMode="auto">
          <a:xfrm>
            <a:off x="0" y="-4763"/>
            <a:ext cx="9144000" cy="1223963"/>
          </a:xfrm>
          <a:prstGeom prst="rect">
            <a:avLst/>
          </a:prstGeom>
          <a:solidFill>
            <a:srgbClr val="050403"/>
          </a:solidFill>
          <a:ln w="9525" cap="flat" cmpd="sng" algn="ctr">
            <a:solidFill>
              <a:srgbClr val="050403"/>
            </a:solidFill>
            <a:prstDash val="solid"/>
            <a:round/>
            <a:headEnd type="none" w="med" len="med"/>
            <a:tailEnd type="none" w="med" len="med"/>
          </a:ln>
          <a:effectLst/>
        </p:spPr>
        <p:txBody>
          <a:bodyPr/>
          <a:lstStyle/>
          <a:p>
            <a:pPr>
              <a:defRPr/>
            </a:pPr>
            <a:endParaRPr lang="en-US">
              <a:solidFill>
                <a:schemeClr val="accent4">
                  <a:lumMod val="10000"/>
                </a:schemeClr>
              </a:solidFill>
            </a:endParaRPr>
          </a:p>
        </p:txBody>
      </p:sp>
      <p:sp>
        <p:nvSpPr>
          <p:cNvPr id="79878" name="Rectangle 6"/>
          <p:cNvSpPr>
            <a:spLocks noGrp="1" noChangeArrowheads="1"/>
          </p:cNvSpPr>
          <p:nvPr>
            <p:ph idx="1"/>
          </p:nvPr>
        </p:nvSpPr>
        <p:spPr>
          <a:xfrm>
            <a:off x="647700" y="1447800"/>
            <a:ext cx="8191500" cy="4495800"/>
          </a:xfrm>
          <a:solidFill>
            <a:srgbClr val="292254">
              <a:alpha val="0"/>
            </a:srgbClr>
          </a:solidFill>
        </p:spPr>
        <p:txBody>
          <a:bodyPr>
            <a:normAutofit fontScale="85000" lnSpcReduction="20000"/>
          </a:bodyPr>
          <a:lstStyle/>
          <a:p>
            <a:pPr lvl="0" indent="-365760">
              <a:spcBef>
                <a:spcPts val="0"/>
              </a:spcBef>
              <a:spcAft>
                <a:spcPts val="600"/>
              </a:spcAft>
              <a:buFont typeface="Wingdings" panose="05000000000000000000" pitchFamily="2" charset="2"/>
              <a:buChar char="q"/>
            </a:pPr>
            <a:r>
              <a:rPr lang="en-US" sz="2400" dirty="0">
                <a:effectLst/>
                <a:latin typeface="Calibri" panose="020F0502020204030204" pitchFamily="34" charset="0"/>
              </a:rPr>
              <a:t> Challenges </a:t>
            </a:r>
            <a:r>
              <a:rPr lang="zh-CN" altLang="en-US" sz="2400" dirty="0">
                <a:effectLst/>
                <a:latin typeface="Calibri" panose="020F0502020204030204" pitchFamily="34" charset="0"/>
              </a:rPr>
              <a:t>挑战</a:t>
            </a:r>
            <a:endParaRPr lang="en-US" sz="2400" dirty="0">
              <a:effectLst/>
              <a:latin typeface="Calibri" panose="020F0502020204030204" pitchFamily="34" charset="0"/>
            </a:endParaRPr>
          </a:p>
          <a:p>
            <a:pPr lvl="1" indent="-365760">
              <a:spcBef>
                <a:spcPts val="0"/>
              </a:spcBef>
              <a:spcAft>
                <a:spcPts val="600"/>
              </a:spcAft>
              <a:buFont typeface="Arial" panose="020B0604020202020204" pitchFamily="34" charset="0"/>
              <a:buChar char="•"/>
            </a:pPr>
            <a:r>
              <a:rPr lang="en-US" sz="2200" dirty="0">
                <a:effectLst/>
                <a:latin typeface="Calibri" panose="020F0502020204030204" pitchFamily="34" charset="0"/>
              </a:rPr>
              <a:t>Limited funding </a:t>
            </a:r>
          </a:p>
          <a:p>
            <a:pPr lvl="1" indent="-365760">
              <a:spcBef>
                <a:spcPts val="0"/>
              </a:spcBef>
              <a:spcAft>
                <a:spcPts val="600"/>
              </a:spcAft>
              <a:buFont typeface="Arial" panose="020B0604020202020204" pitchFamily="34" charset="0"/>
              <a:buChar char="•"/>
            </a:pPr>
            <a:r>
              <a:rPr lang="zh-CN" altLang="en-US" sz="2200" dirty="0">
                <a:effectLst/>
                <a:latin typeface="Calibri" panose="020F0502020204030204" pitchFamily="34" charset="0"/>
              </a:rPr>
              <a:t>资金有限</a:t>
            </a:r>
            <a:endParaRPr lang="en-US" sz="2200" dirty="0">
              <a:effectLst/>
              <a:latin typeface="Calibri" panose="020F0502020204030204" pitchFamily="34" charset="0"/>
            </a:endParaRPr>
          </a:p>
          <a:p>
            <a:pPr lvl="1" indent="-365760">
              <a:spcBef>
                <a:spcPts val="0"/>
              </a:spcBef>
              <a:spcAft>
                <a:spcPts val="600"/>
              </a:spcAft>
              <a:buFont typeface="Arial" panose="020B0604020202020204" pitchFamily="34" charset="0"/>
              <a:buChar char="•"/>
            </a:pPr>
            <a:r>
              <a:rPr lang="en-US" sz="2200" dirty="0">
                <a:effectLst/>
                <a:latin typeface="Calibri" panose="020F0502020204030204" pitchFamily="34" charset="0"/>
              </a:rPr>
              <a:t>Planning takes too long and costs too much </a:t>
            </a:r>
          </a:p>
          <a:p>
            <a:pPr lvl="1" indent="-365760">
              <a:spcBef>
                <a:spcPts val="0"/>
              </a:spcBef>
              <a:spcAft>
                <a:spcPts val="600"/>
              </a:spcAft>
              <a:buFont typeface="Arial" panose="020B0604020202020204" pitchFamily="34" charset="0"/>
              <a:buChar char="•"/>
            </a:pPr>
            <a:r>
              <a:rPr lang="zh-CN" altLang="en-US" sz="2200" dirty="0">
                <a:effectLst/>
                <a:latin typeface="Calibri" panose="020F0502020204030204" pitchFamily="34" charset="0"/>
              </a:rPr>
              <a:t>规划周期长，花费大</a:t>
            </a:r>
            <a:endParaRPr lang="en-US" sz="2200" dirty="0">
              <a:effectLst/>
              <a:latin typeface="Calibri" panose="020F0502020204030204" pitchFamily="34" charset="0"/>
            </a:endParaRPr>
          </a:p>
          <a:p>
            <a:pPr lvl="1" indent="-365760">
              <a:spcBef>
                <a:spcPts val="0"/>
              </a:spcBef>
              <a:spcAft>
                <a:spcPts val="600"/>
              </a:spcAft>
              <a:buFont typeface="Arial" panose="020B0604020202020204" pitchFamily="34" charset="0"/>
              <a:buChar char="•"/>
            </a:pPr>
            <a:r>
              <a:rPr lang="en-US" sz="2200" dirty="0">
                <a:effectLst/>
                <a:latin typeface="Calibri" panose="020F0502020204030204" pitchFamily="34" charset="0"/>
              </a:rPr>
              <a:t>Derailed by controversy</a:t>
            </a:r>
          </a:p>
          <a:p>
            <a:pPr lvl="1" indent="-365760">
              <a:spcBef>
                <a:spcPts val="0"/>
              </a:spcBef>
              <a:spcAft>
                <a:spcPts val="600"/>
              </a:spcAft>
              <a:buFont typeface="Arial" panose="020B0604020202020204" pitchFamily="34" charset="0"/>
              <a:buChar char="•"/>
            </a:pPr>
            <a:r>
              <a:rPr lang="zh-CN" altLang="en-US" sz="2200" dirty="0">
                <a:effectLst/>
                <a:latin typeface="Calibri" panose="020F0502020204030204" pitchFamily="34" charset="0"/>
              </a:rPr>
              <a:t>因争议而受阻</a:t>
            </a:r>
            <a:endParaRPr lang="en-US" sz="2200" dirty="0">
              <a:effectLst/>
              <a:latin typeface="Calibri" panose="020F0502020204030204" pitchFamily="34" charset="0"/>
            </a:endParaRPr>
          </a:p>
          <a:p>
            <a:pPr lvl="1" indent="-365760">
              <a:spcBef>
                <a:spcPts val="0"/>
              </a:spcBef>
              <a:spcAft>
                <a:spcPts val="600"/>
              </a:spcAft>
              <a:buFont typeface="Arial" panose="020B0604020202020204" pitchFamily="34" charset="0"/>
              <a:buChar char="•"/>
            </a:pPr>
            <a:endParaRPr lang="en-US" sz="2000" dirty="0">
              <a:effectLst/>
              <a:latin typeface="Calibri" panose="020F0502020204030204" pitchFamily="34" charset="0"/>
            </a:endParaRPr>
          </a:p>
          <a:p>
            <a:pPr lvl="0" indent="-365760">
              <a:spcBef>
                <a:spcPts val="0"/>
              </a:spcBef>
              <a:spcAft>
                <a:spcPts val="600"/>
              </a:spcAft>
              <a:buFont typeface="Wingdings" panose="05000000000000000000" pitchFamily="2" charset="2"/>
              <a:buChar char="q"/>
            </a:pPr>
            <a:r>
              <a:rPr lang="en-US" sz="2400" dirty="0">
                <a:effectLst/>
                <a:latin typeface="Calibri" panose="020F0502020204030204" pitchFamily="34" charset="0"/>
              </a:rPr>
              <a:t> Vision for a new planning program</a:t>
            </a:r>
          </a:p>
          <a:p>
            <a:pPr lvl="0" indent="-365760">
              <a:spcBef>
                <a:spcPts val="0"/>
              </a:spcBef>
              <a:spcAft>
                <a:spcPts val="600"/>
              </a:spcAft>
              <a:buFont typeface="Wingdings" panose="05000000000000000000" pitchFamily="2" charset="2"/>
              <a:buChar char="q"/>
            </a:pPr>
            <a:r>
              <a:rPr lang="zh-CN" altLang="en-US" sz="2400" dirty="0">
                <a:effectLst/>
                <a:latin typeface="Calibri" panose="020F0502020204030204" pitchFamily="34" charset="0"/>
              </a:rPr>
              <a:t>新规划项目展望</a:t>
            </a:r>
            <a:endParaRPr lang="en-US" sz="2400" dirty="0">
              <a:effectLst/>
              <a:latin typeface="Calibri" panose="020F0502020204030204" pitchFamily="34" charset="0"/>
            </a:endParaRPr>
          </a:p>
          <a:p>
            <a:pPr marL="617220" lvl="1" indent="-342900">
              <a:spcBef>
                <a:spcPts val="0"/>
              </a:spcBef>
              <a:spcAft>
                <a:spcPts val="600"/>
              </a:spcAft>
              <a:buFont typeface="Arial" panose="020B0604020202020204" pitchFamily="34" charset="0"/>
              <a:buChar char="•"/>
            </a:pPr>
            <a:r>
              <a:rPr lang="en-US" sz="2200" dirty="0">
                <a:effectLst/>
                <a:latin typeface="Calibri" panose="020F0502020204030204" pitchFamily="34" charset="0"/>
              </a:rPr>
              <a:t>Nimble </a:t>
            </a:r>
            <a:r>
              <a:rPr lang="zh-CN" altLang="en-US" sz="2200" dirty="0">
                <a:effectLst/>
                <a:latin typeface="Calibri" panose="020F0502020204030204" pitchFamily="34" charset="0"/>
              </a:rPr>
              <a:t>灵活性</a:t>
            </a:r>
            <a:endParaRPr lang="en-US" sz="2200" dirty="0">
              <a:effectLst/>
              <a:latin typeface="Calibri" panose="020F0502020204030204" pitchFamily="34" charset="0"/>
            </a:endParaRPr>
          </a:p>
          <a:p>
            <a:pPr marL="617220" lvl="1" indent="-342900">
              <a:spcBef>
                <a:spcPts val="0"/>
              </a:spcBef>
              <a:spcAft>
                <a:spcPts val="600"/>
              </a:spcAft>
              <a:buFont typeface="Arial" panose="020B0604020202020204" pitchFamily="34" charset="0"/>
              <a:buChar char="•"/>
            </a:pPr>
            <a:r>
              <a:rPr lang="en-US" sz="2200" dirty="0">
                <a:effectLst/>
                <a:latin typeface="Calibri" panose="020F0502020204030204" pitchFamily="34" charset="0"/>
              </a:rPr>
              <a:t>Collaborative </a:t>
            </a:r>
            <a:r>
              <a:rPr lang="zh-CN" altLang="en-US" sz="2200" dirty="0">
                <a:effectLst/>
                <a:latin typeface="Calibri" panose="020F0502020204030204" pitchFamily="34" charset="0"/>
              </a:rPr>
              <a:t>合作</a:t>
            </a:r>
            <a:endParaRPr lang="en-US" sz="2200" dirty="0">
              <a:effectLst/>
              <a:latin typeface="Calibri" panose="020F0502020204030204" pitchFamily="34" charset="0"/>
            </a:endParaRPr>
          </a:p>
          <a:p>
            <a:pPr marL="617220" lvl="1" indent="-342900">
              <a:spcBef>
                <a:spcPts val="0"/>
              </a:spcBef>
              <a:spcAft>
                <a:spcPts val="600"/>
              </a:spcAft>
              <a:buFont typeface="Arial" panose="020B0604020202020204" pitchFamily="34" charset="0"/>
              <a:buChar char="•"/>
            </a:pPr>
            <a:r>
              <a:rPr lang="en-US" sz="2200" dirty="0">
                <a:effectLst/>
                <a:latin typeface="Calibri" panose="020F0502020204030204" pitchFamily="34" charset="0"/>
              </a:rPr>
              <a:t>Flexible </a:t>
            </a:r>
            <a:r>
              <a:rPr lang="zh-CN" altLang="en-US" sz="2200" dirty="0">
                <a:effectLst/>
                <a:latin typeface="Calibri" panose="020F0502020204030204" pitchFamily="34" charset="0"/>
              </a:rPr>
              <a:t>适用性强</a:t>
            </a:r>
            <a:endParaRPr lang="en-US" sz="2200" dirty="0">
              <a:effectLst/>
              <a:latin typeface="Calibri" panose="020F0502020204030204" pitchFamily="34" charset="0"/>
            </a:endParaRPr>
          </a:p>
          <a:p>
            <a:pPr marL="617220" lvl="1" indent="-342900">
              <a:spcBef>
                <a:spcPts val="0"/>
              </a:spcBef>
              <a:spcAft>
                <a:spcPts val="600"/>
              </a:spcAft>
              <a:buFont typeface="Arial" panose="020B0604020202020204" pitchFamily="34" charset="0"/>
              <a:buChar char="•"/>
            </a:pPr>
            <a:r>
              <a:rPr lang="en-US" sz="2200" dirty="0">
                <a:effectLst/>
                <a:latin typeface="Calibri" panose="020F0502020204030204" pitchFamily="34" charset="0"/>
              </a:rPr>
              <a:t>Sustainable </a:t>
            </a:r>
            <a:r>
              <a:rPr lang="zh-CN" altLang="en-US" sz="2200" dirty="0">
                <a:effectLst/>
                <a:latin typeface="Calibri" panose="020F0502020204030204" pitchFamily="34" charset="0"/>
              </a:rPr>
              <a:t>可持续性</a:t>
            </a:r>
            <a:endParaRPr lang="en-US" sz="2400" dirty="0">
              <a:effectLst/>
              <a:latin typeface="Calibri" panose="020F0502020204030204" pitchFamily="34" charset="0"/>
            </a:endParaRPr>
          </a:p>
        </p:txBody>
      </p:sp>
      <p:sp>
        <p:nvSpPr>
          <p:cNvPr id="79874" name="Rectangle 2"/>
          <p:cNvSpPr>
            <a:spLocks noGrp="1" noRot="1" noChangeArrowheads="1"/>
          </p:cNvSpPr>
          <p:nvPr>
            <p:ph type="title"/>
          </p:nvPr>
        </p:nvSpPr>
        <p:spPr>
          <a:xfrm>
            <a:off x="533400" y="107950"/>
            <a:ext cx="7848600" cy="963613"/>
          </a:xfrm>
        </p:spPr>
        <p:txBody>
          <a:bodyPr/>
          <a:lstStyle/>
          <a:p>
            <a:pPr eaLnBrk="1" hangingPunct="1">
              <a:defRPr/>
            </a:pPr>
            <a:r>
              <a:rPr lang="en-US" sz="3200" dirty="0">
                <a:solidFill>
                  <a:schemeClr val="tx1"/>
                </a:solidFill>
              </a:rPr>
              <a:t>Planning program in transition</a:t>
            </a:r>
            <a:br>
              <a:rPr lang="en-US" sz="3200" dirty="0">
                <a:solidFill>
                  <a:schemeClr val="tx1"/>
                </a:solidFill>
              </a:rPr>
            </a:br>
            <a:r>
              <a:rPr lang="zh-CN" altLang="en-US" sz="3200" dirty="0"/>
              <a:t>规划项目转型</a:t>
            </a:r>
            <a:endParaRPr lang="en-US" sz="3200" dirty="0">
              <a:solidFill>
                <a:schemeClr val="tx1"/>
              </a:solidFill>
            </a:endParaRPr>
          </a:p>
        </p:txBody>
      </p:sp>
      <p:pic>
        <p:nvPicPr>
          <p:cNvPr id="5" name="Picture 3" descr="C:\Documents and Settings\akaplan\My Documents\DEPO GMP\Photos\Postpi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3646" y="3352800"/>
            <a:ext cx="3124200" cy="252444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4341" name="Picture 5" descr="C:\Users\mcrusius\AppData\Local\Microsoft\Windows\Temporary Internet Files\Content.IE5\D2RDOGPW\Transition4[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9202" y="107950"/>
            <a:ext cx="1111222" cy="1035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ah_large_shaded_4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609600"/>
            <a:ext cx="820738" cy="1071563"/>
          </a:xfrm>
          <a:prstGeom prst="rect">
            <a:avLst/>
          </a:prstGeom>
          <a:noFill/>
          <a:ln w="9525">
            <a:noFill/>
            <a:miter lim="800000"/>
            <a:headEnd/>
            <a:tailEnd/>
          </a:ln>
          <a:effectLst>
            <a:outerShdw blurRad="50800" dist="38100" dir="2700000" algn="tl" rotWithShape="0">
              <a:prstClr val="black">
                <a:alpha val="40000"/>
              </a:prstClr>
            </a:outerShdw>
          </a:effectLst>
        </p:spPr>
      </p:pic>
      <p:cxnSp>
        <p:nvCxnSpPr>
          <p:cNvPr id="6" name="Straight Connector 5"/>
          <p:cNvCxnSpPr/>
          <p:nvPr/>
        </p:nvCxnSpPr>
        <p:spPr bwMode="auto">
          <a:xfrm>
            <a:off x="740229" y="1447800"/>
            <a:ext cx="6477000" cy="1587"/>
          </a:xfrm>
          <a:prstGeom prst="line">
            <a:avLst/>
          </a:prstGeom>
          <a:solidFill>
            <a:schemeClr val="accent1"/>
          </a:solidFill>
          <a:ln w="9525" cap="flat" cmpd="sng" algn="ctr">
            <a:solidFill>
              <a:schemeClr val="tx2">
                <a:lumMod val="40000"/>
                <a:lumOff val="60000"/>
              </a:schemeClr>
            </a:solidFill>
            <a:prstDash val="solid"/>
            <a:round/>
            <a:headEnd type="none" w="med" len="med"/>
            <a:tailEnd type="none" w="med" len="med"/>
          </a:ln>
          <a:effectLst/>
        </p:spPr>
      </p:cxnSp>
      <p:sp>
        <p:nvSpPr>
          <p:cNvPr id="40" name="Content Placeholder 2"/>
          <p:cNvSpPr txBox="1">
            <a:spLocks noGrp="1"/>
          </p:cNvSpPr>
          <p:nvPr>
            <p:ph type="title"/>
          </p:nvPr>
        </p:nvSpPr>
        <p:spPr bwMode="auto">
          <a:xfrm>
            <a:off x="609600" y="533400"/>
            <a:ext cx="7848600" cy="685800"/>
          </a:xfrm>
          <a:prstGeom prst="rect">
            <a:avLst/>
          </a:prstGeom>
          <a:noFill/>
          <a:ln w="9525">
            <a:noFill/>
            <a:miter lim="800000"/>
            <a:headEnd/>
            <a:tailEnd/>
          </a:ln>
          <a:effectLst/>
        </p:spPr>
        <p:txBody>
          <a:bodyPr/>
          <a:lstStyle/>
          <a:p>
            <a:pPr eaLnBrk="0" hangingPunct="0">
              <a:spcAft>
                <a:spcPts val="600"/>
              </a:spcAft>
              <a:defRPr/>
            </a:pPr>
            <a:r>
              <a:rPr lang="en-US" sz="2800" b="1" cap="small" dirty="0">
                <a:effectLst>
                  <a:outerShdw blurRad="38100" dist="38100" dir="2700000" algn="tl">
                    <a:srgbClr val="000000"/>
                  </a:outerShdw>
                </a:effectLst>
                <a:latin typeface="+mn-lt"/>
                <a:ea typeface="ＭＳ Ｐゴシック" pitchFamily="-109" charset="-128"/>
                <a:cs typeface="+mn-cs"/>
              </a:rPr>
              <a:t>Revised Framework for Park Planning</a:t>
            </a:r>
            <a:br>
              <a:rPr lang="en-US" sz="2800" b="1" cap="small" dirty="0">
                <a:effectLst>
                  <a:outerShdw blurRad="38100" dist="38100" dir="2700000" algn="tl">
                    <a:srgbClr val="000000"/>
                  </a:outerShdw>
                </a:effectLst>
                <a:latin typeface="+mn-lt"/>
                <a:ea typeface="ＭＳ Ｐゴシック" pitchFamily="-109" charset="-128"/>
                <a:cs typeface="+mn-cs"/>
              </a:rPr>
            </a:br>
            <a:r>
              <a:rPr lang="zh-CN" altLang="en-US" sz="2800" b="1" cap="small" dirty="0">
                <a:effectLst>
                  <a:outerShdw blurRad="38100" dist="38100" dir="2700000" algn="tl">
                    <a:srgbClr val="000000"/>
                  </a:outerShdw>
                </a:effectLst>
                <a:latin typeface="+mn-ea"/>
                <a:ea typeface="+mn-ea"/>
                <a:cs typeface="+mn-cs"/>
              </a:rPr>
              <a:t>新修订的公园规划框架</a:t>
            </a:r>
            <a:endParaRPr lang="en-US" sz="2800" b="1" cap="small" dirty="0">
              <a:effectLst>
                <a:outerShdw blurRad="38100" dist="38100" dir="2700000" algn="tl">
                  <a:srgbClr val="000000"/>
                </a:outerShdw>
              </a:effectLst>
              <a:latin typeface="+mn-ea"/>
              <a:ea typeface="+mn-ea"/>
              <a:cs typeface="+mn-cs"/>
            </a:endParaRPr>
          </a:p>
        </p:txBody>
      </p:sp>
      <p:sp>
        <p:nvSpPr>
          <p:cNvPr id="7" name="TextBox 6"/>
          <p:cNvSpPr txBox="1"/>
          <p:nvPr/>
        </p:nvSpPr>
        <p:spPr>
          <a:xfrm>
            <a:off x="8229600" y="6260068"/>
            <a:ext cx="762000" cy="369332"/>
          </a:xfrm>
          <a:prstGeom prst="rect">
            <a:avLst/>
          </a:prstGeom>
          <a:noFill/>
        </p:spPr>
        <p:txBody>
          <a:bodyPr wrap="square" rtlCol="0">
            <a:spAutoFit/>
          </a:bodyPr>
          <a:lstStyle/>
          <a:p>
            <a:fld id="{4A0DF350-7602-4809-A090-2ADA05883313}" type="slidenum">
              <a:rPr lang="en-US" smtClean="0"/>
              <a:pPr/>
              <a:t>5</a:t>
            </a:fld>
            <a:endParaRPr lang="en-US" dirty="0"/>
          </a:p>
        </p:txBody>
      </p:sp>
      <p:sp>
        <p:nvSpPr>
          <p:cNvPr id="8" name="Oval 3"/>
          <p:cNvSpPr>
            <a:spLocks noChangeArrowheads="1"/>
          </p:cNvSpPr>
          <p:nvPr/>
        </p:nvSpPr>
        <p:spPr bwMode="auto">
          <a:xfrm>
            <a:off x="3733800" y="1600200"/>
            <a:ext cx="1600200" cy="1524000"/>
          </a:xfrm>
          <a:prstGeom prst="ellipse">
            <a:avLst/>
          </a:prstGeom>
          <a:solidFill>
            <a:srgbClr val="A89265"/>
          </a:solidFill>
          <a:ln w="9525">
            <a:noFill/>
            <a:round/>
            <a:headEnd/>
            <a:tailEn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none" anchor="ctr"/>
          <a:lstStyle/>
          <a:p>
            <a:pPr algn="ctr" eaLnBrk="1" hangingPunct="1"/>
            <a:r>
              <a:rPr lang="en-US" dirty="0">
                <a:solidFill>
                  <a:srgbClr val="000000"/>
                </a:solidFill>
                <a:effectLst>
                  <a:outerShdw blurRad="38100" dist="38100" dir="2700000" algn="tl">
                    <a:srgbClr val="000000">
                      <a:alpha val="43137"/>
                    </a:srgbClr>
                  </a:outerShdw>
                </a:effectLst>
              </a:rPr>
              <a:t>Foundation</a:t>
            </a:r>
          </a:p>
          <a:p>
            <a:pPr algn="ctr" eaLnBrk="1" hangingPunct="1"/>
            <a:r>
              <a:rPr lang="zh-CN" altLang="en-US" dirty="0">
                <a:solidFill>
                  <a:srgbClr val="000000"/>
                </a:solidFill>
                <a:effectLst>
                  <a:outerShdw blurRad="38100" dist="38100" dir="2700000" algn="tl">
                    <a:srgbClr val="000000">
                      <a:alpha val="43137"/>
                    </a:srgbClr>
                  </a:outerShdw>
                </a:effectLst>
              </a:rPr>
              <a:t>依据</a:t>
            </a:r>
            <a:endParaRPr lang="en-US" dirty="0">
              <a:solidFill>
                <a:srgbClr val="000000"/>
              </a:solidFill>
              <a:effectLst>
                <a:outerShdw blurRad="38100" dist="38100" dir="2700000" algn="tl">
                  <a:srgbClr val="000000">
                    <a:alpha val="43137"/>
                  </a:srgbClr>
                </a:outerShdw>
              </a:effectLst>
            </a:endParaRPr>
          </a:p>
        </p:txBody>
      </p:sp>
      <p:sp>
        <p:nvSpPr>
          <p:cNvPr id="9" name="AutoShape 28"/>
          <p:cNvSpPr>
            <a:spLocks noChangeArrowheads="1"/>
          </p:cNvSpPr>
          <p:nvPr/>
        </p:nvSpPr>
        <p:spPr bwMode="auto">
          <a:xfrm rot="5400000">
            <a:off x="4253706" y="3366294"/>
            <a:ext cx="595313" cy="568325"/>
          </a:xfrm>
          <a:prstGeom prst="rightArrow">
            <a:avLst>
              <a:gd name="adj1" fmla="val 61574"/>
              <a:gd name="adj2" fmla="val 112993"/>
            </a:avLst>
          </a:prstGeom>
          <a:solidFill>
            <a:srgbClr val="A89265"/>
          </a:solidFill>
          <a:ln w="3175">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anchor="ctr"/>
          <a:lstStyle/>
          <a:p>
            <a:endParaRPr lang="en-US" dirty="0">
              <a:solidFill>
                <a:schemeClr val="bg1"/>
              </a:solidFill>
              <a:effectLst>
                <a:outerShdw blurRad="38100" dist="38100" dir="2700000" algn="tl">
                  <a:srgbClr val="000000">
                    <a:alpha val="43137"/>
                  </a:srgbClr>
                </a:outerShdw>
              </a:effectLst>
            </a:endParaRPr>
          </a:p>
        </p:txBody>
      </p:sp>
      <p:sp>
        <p:nvSpPr>
          <p:cNvPr id="14" name="Curved Left Arrow 13"/>
          <p:cNvSpPr/>
          <p:nvPr/>
        </p:nvSpPr>
        <p:spPr bwMode="auto">
          <a:xfrm rot="9432812">
            <a:off x="551418" y="2153737"/>
            <a:ext cx="2554761" cy="4542821"/>
          </a:xfrm>
          <a:prstGeom prst="curvedLeftArrow">
            <a:avLst/>
          </a:prstGeom>
          <a:solidFill>
            <a:srgbClr val="CEB966"/>
          </a:solidFill>
          <a:ln w="9525" cap="flat" cmpd="sng" algn="ctr">
            <a:noFill/>
            <a:prstDash val="solid"/>
            <a:round/>
            <a:headEnd type="none" w="med" len="med"/>
            <a:tailEnd type="none" w="med" len="med"/>
          </a:ln>
          <a:effectLst>
            <a:innerShdw blurRad="63500" dist="50800" dir="13500000">
              <a:prstClr val="black">
                <a:alpha val="50000"/>
              </a:prstClr>
            </a:innerShdw>
          </a:effectLst>
          <a:scene3d>
            <a:camera prst="orthographicFront"/>
            <a:lightRig rig="balanced" dir="t"/>
          </a:scene3d>
          <a:sp3d/>
        </p:spPr>
        <p:txBody>
          <a:bodyPr vert="horz" wrap="square" lIns="91440" tIns="45720" rIns="91440" bIns="45720" numCol="1" rtlCol="0" anchor="t" anchorCtr="0" compatLnSpc="1">
            <a:prstTxWarp prst="textNoShape">
              <a:avLst/>
            </a:prstTxWarp>
          </a:bodyPr>
          <a:lstStyle/>
          <a:p>
            <a:pPr eaLnBrk="0" hangingPunct="0"/>
            <a:endParaRPr lang="en-US" dirty="0">
              <a:solidFill>
                <a:prstClr val="black"/>
              </a:solidFill>
              <a:latin typeface="Arial" pitchFamily="34" charset="0"/>
              <a:ea typeface="+mn-ea"/>
              <a:cs typeface="+mn-cs"/>
            </a:endParaRPr>
          </a:p>
        </p:txBody>
      </p:sp>
      <p:sp>
        <p:nvSpPr>
          <p:cNvPr id="15" name="Rectangle 5"/>
          <p:cNvSpPr>
            <a:spLocks noChangeArrowheads="1"/>
          </p:cNvSpPr>
          <p:nvPr/>
        </p:nvSpPr>
        <p:spPr bwMode="auto">
          <a:xfrm>
            <a:off x="1295400" y="4102290"/>
            <a:ext cx="1828800" cy="1143000"/>
          </a:xfrm>
          <a:prstGeom prst="rect">
            <a:avLst/>
          </a:prstGeom>
          <a:solidFill>
            <a:srgbClr val="CEB966"/>
          </a:solidFill>
          <a:ln w="9525">
            <a:noFill/>
            <a:miter lim="800000"/>
            <a:headEnd/>
            <a:tailEn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none" anchor="ctr"/>
          <a:lstStyle/>
          <a:p>
            <a:pPr algn="ctr" fontAlgn="auto">
              <a:spcBef>
                <a:spcPts val="0"/>
              </a:spcBef>
              <a:spcAft>
                <a:spcPts val="0"/>
              </a:spcAft>
            </a:pPr>
            <a:r>
              <a:rPr lang="en-US" dirty="0">
                <a:solidFill>
                  <a:prstClr val="black"/>
                </a:solidFill>
                <a:effectLst>
                  <a:outerShdw blurRad="38100" dist="38100" dir="2700000" algn="tl">
                    <a:srgbClr val="000000">
                      <a:alpha val="43137"/>
                    </a:srgbClr>
                  </a:outerShdw>
                </a:effectLst>
                <a:latin typeface="Book Antiqua"/>
                <a:ea typeface="+mn-ea"/>
                <a:cs typeface="+mn-cs"/>
              </a:rPr>
              <a:t>Comprehensive</a:t>
            </a:r>
          </a:p>
          <a:p>
            <a:pPr algn="ctr" fontAlgn="auto">
              <a:spcBef>
                <a:spcPts val="0"/>
              </a:spcBef>
              <a:spcAft>
                <a:spcPts val="0"/>
              </a:spcAft>
            </a:pPr>
            <a:r>
              <a:rPr lang="en-US" dirty="0">
                <a:solidFill>
                  <a:prstClr val="black"/>
                </a:solidFill>
                <a:effectLst>
                  <a:outerShdw blurRad="38100" dist="38100" dir="2700000" algn="tl">
                    <a:srgbClr val="000000">
                      <a:alpha val="43137"/>
                    </a:srgbClr>
                  </a:outerShdw>
                </a:effectLst>
                <a:latin typeface="Book Antiqua"/>
                <a:ea typeface="+mn-ea"/>
                <a:cs typeface="+mn-cs"/>
              </a:rPr>
              <a:t>Plans</a:t>
            </a:r>
          </a:p>
          <a:p>
            <a:pPr algn="ctr" fontAlgn="auto">
              <a:spcBef>
                <a:spcPts val="0"/>
              </a:spcBef>
              <a:spcAft>
                <a:spcPts val="0"/>
              </a:spcAft>
            </a:pPr>
            <a:r>
              <a:rPr lang="zh-CN" altLang="en-US" dirty="0">
                <a:solidFill>
                  <a:prstClr val="black"/>
                </a:solidFill>
                <a:effectLst>
                  <a:outerShdw blurRad="38100" dist="38100" dir="2700000" algn="tl">
                    <a:srgbClr val="000000">
                      <a:alpha val="43137"/>
                    </a:srgbClr>
                  </a:outerShdw>
                </a:effectLst>
                <a:latin typeface="Book Antiqua"/>
              </a:rPr>
              <a:t>详细规划</a:t>
            </a:r>
            <a:endParaRPr lang="en-US" dirty="0">
              <a:solidFill>
                <a:prstClr val="black"/>
              </a:solidFill>
              <a:effectLst>
                <a:outerShdw blurRad="38100" dist="38100" dir="2700000" algn="tl">
                  <a:srgbClr val="000000">
                    <a:alpha val="43137"/>
                  </a:srgbClr>
                </a:outerShdw>
              </a:effectLst>
              <a:latin typeface="Book Antiqua"/>
              <a:ea typeface="+mn-ea"/>
              <a:cs typeface="+mn-cs"/>
            </a:endParaRPr>
          </a:p>
        </p:txBody>
      </p:sp>
      <p:sp>
        <p:nvSpPr>
          <p:cNvPr id="16" name="Rectangle 6"/>
          <p:cNvSpPr>
            <a:spLocks noChangeArrowheads="1"/>
          </p:cNvSpPr>
          <p:nvPr/>
        </p:nvSpPr>
        <p:spPr bwMode="auto">
          <a:xfrm>
            <a:off x="5105400" y="4114800"/>
            <a:ext cx="1219200" cy="1143000"/>
          </a:xfrm>
          <a:prstGeom prst="rect">
            <a:avLst/>
          </a:prstGeom>
          <a:solidFill>
            <a:srgbClr val="CEB966"/>
          </a:solidFill>
          <a:ln w="9525">
            <a:noFill/>
            <a:miter lim="800000"/>
            <a:headEnd/>
            <a:tailEn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none" anchor="ctr"/>
          <a:lstStyle/>
          <a:p>
            <a:pPr algn="ctr" fontAlgn="auto">
              <a:spcBef>
                <a:spcPts val="0"/>
              </a:spcBef>
              <a:spcAft>
                <a:spcPts val="0"/>
              </a:spcAft>
            </a:pPr>
            <a:r>
              <a:rPr lang="en-US" dirty="0">
                <a:solidFill>
                  <a:prstClr val="black"/>
                </a:solidFill>
                <a:effectLst>
                  <a:outerShdw blurRad="38100" dist="38100" dir="2700000" algn="tl">
                    <a:srgbClr val="000000">
                      <a:alpha val="43137"/>
                    </a:srgbClr>
                  </a:outerShdw>
                </a:effectLst>
                <a:latin typeface="Book Antiqua"/>
                <a:ea typeface="+mn-ea"/>
                <a:cs typeface="+mn-cs"/>
              </a:rPr>
              <a:t>Strategic</a:t>
            </a:r>
          </a:p>
          <a:p>
            <a:pPr algn="ctr" fontAlgn="auto">
              <a:spcBef>
                <a:spcPts val="0"/>
              </a:spcBef>
              <a:spcAft>
                <a:spcPts val="0"/>
              </a:spcAft>
            </a:pPr>
            <a:r>
              <a:rPr lang="en-US" dirty="0">
                <a:solidFill>
                  <a:prstClr val="black"/>
                </a:solidFill>
                <a:effectLst>
                  <a:outerShdw blurRad="38100" dist="38100" dir="2700000" algn="tl">
                    <a:srgbClr val="000000">
                      <a:alpha val="43137"/>
                    </a:srgbClr>
                  </a:outerShdw>
                </a:effectLst>
                <a:latin typeface="Book Antiqua"/>
                <a:ea typeface="+mn-ea"/>
                <a:cs typeface="+mn-cs"/>
              </a:rPr>
              <a:t>Plans</a:t>
            </a:r>
          </a:p>
          <a:p>
            <a:pPr algn="ctr" fontAlgn="auto">
              <a:spcBef>
                <a:spcPts val="0"/>
              </a:spcBef>
              <a:spcAft>
                <a:spcPts val="0"/>
              </a:spcAft>
            </a:pPr>
            <a:r>
              <a:rPr lang="zh-CN" altLang="en-US" dirty="0">
                <a:solidFill>
                  <a:prstClr val="black"/>
                </a:solidFill>
                <a:effectLst>
                  <a:outerShdw blurRad="38100" dist="38100" dir="2700000" algn="tl">
                    <a:srgbClr val="000000">
                      <a:alpha val="43137"/>
                    </a:srgbClr>
                  </a:outerShdw>
                </a:effectLst>
                <a:latin typeface="Book Antiqua"/>
              </a:rPr>
              <a:t>战略规划</a:t>
            </a:r>
            <a:endParaRPr lang="en-US" dirty="0">
              <a:solidFill>
                <a:prstClr val="black"/>
              </a:solidFill>
              <a:effectLst>
                <a:outerShdw blurRad="38100" dist="38100" dir="2700000" algn="tl">
                  <a:srgbClr val="000000">
                    <a:alpha val="43137"/>
                  </a:srgbClr>
                </a:outerShdw>
              </a:effectLst>
              <a:latin typeface="Book Antiqua"/>
              <a:ea typeface="+mn-ea"/>
              <a:cs typeface="+mn-cs"/>
            </a:endParaRPr>
          </a:p>
        </p:txBody>
      </p:sp>
      <p:sp>
        <p:nvSpPr>
          <p:cNvPr id="17" name="Rectangle 7"/>
          <p:cNvSpPr>
            <a:spLocks noChangeArrowheads="1"/>
          </p:cNvSpPr>
          <p:nvPr/>
        </p:nvSpPr>
        <p:spPr bwMode="auto">
          <a:xfrm>
            <a:off x="3276600" y="4102290"/>
            <a:ext cx="1676400" cy="1143000"/>
          </a:xfrm>
          <a:prstGeom prst="rect">
            <a:avLst/>
          </a:prstGeom>
          <a:solidFill>
            <a:srgbClr val="CEB966"/>
          </a:solidFill>
          <a:ln w="9525">
            <a:noFill/>
            <a:miter lim="800000"/>
            <a:headEnd/>
            <a:tailEn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none" anchor="ctr"/>
          <a:lstStyle/>
          <a:p>
            <a:pPr algn="ctr" fontAlgn="auto">
              <a:spcBef>
                <a:spcPts val="0"/>
              </a:spcBef>
              <a:spcAft>
                <a:spcPts val="0"/>
              </a:spcAft>
            </a:pPr>
            <a:r>
              <a:rPr lang="en-US" dirty="0">
                <a:solidFill>
                  <a:prstClr val="black"/>
                </a:solidFill>
                <a:effectLst>
                  <a:outerShdw blurRad="38100" dist="38100" dir="2700000" algn="tl">
                    <a:srgbClr val="000000">
                      <a:alpha val="43137"/>
                    </a:srgbClr>
                  </a:outerShdw>
                </a:effectLst>
                <a:latin typeface="Book Antiqua"/>
                <a:ea typeface="+mn-ea"/>
                <a:cs typeface="+mn-cs"/>
              </a:rPr>
              <a:t>Management </a:t>
            </a:r>
          </a:p>
          <a:p>
            <a:pPr algn="ctr" fontAlgn="auto">
              <a:spcBef>
                <a:spcPts val="0"/>
              </a:spcBef>
              <a:spcAft>
                <a:spcPts val="0"/>
              </a:spcAft>
            </a:pPr>
            <a:r>
              <a:rPr lang="en-US" dirty="0">
                <a:solidFill>
                  <a:prstClr val="black"/>
                </a:solidFill>
                <a:effectLst>
                  <a:outerShdw blurRad="38100" dist="38100" dir="2700000" algn="tl">
                    <a:srgbClr val="000000">
                      <a:alpha val="43137"/>
                    </a:srgbClr>
                  </a:outerShdw>
                </a:effectLst>
                <a:latin typeface="Book Antiqua"/>
                <a:ea typeface="+mn-ea"/>
                <a:cs typeface="+mn-cs"/>
              </a:rPr>
              <a:t>Plans</a:t>
            </a:r>
          </a:p>
          <a:p>
            <a:pPr algn="ctr" fontAlgn="auto">
              <a:spcBef>
                <a:spcPts val="0"/>
              </a:spcBef>
              <a:spcAft>
                <a:spcPts val="0"/>
              </a:spcAft>
            </a:pPr>
            <a:r>
              <a:rPr lang="zh-CN" altLang="en-US" dirty="0">
                <a:solidFill>
                  <a:prstClr val="black"/>
                </a:solidFill>
                <a:effectLst>
                  <a:outerShdw blurRad="38100" dist="38100" dir="2700000" algn="tl">
                    <a:srgbClr val="000000">
                      <a:alpha val="43137"/>
                    </a:srgbClr>
                  </a:outerShdw>
                </a:effectLst>
                <a:latin typeface="Book Antiqua"/>
              </a:rPr>
              <a:t>管理计划</a:t>
            </a:r>
            <a:endParaRPr lang="en-US" dirty="0">
              <a:solidFill>
                <a:prstClr val="black"/>
              </a:solidFill>
              <a:latin typeface="Book Antiqua"/>
              <a:ea typeface="+mn-ea"/>
              <a:cs typeface="+mn-cs"/>
            </a:endParaRPr>
          </a:p>
        </p:txBody>
      </p:sp>
      <p:sp>
        <p:nvSpPr>
          <p:cNvPr id="18" name="Rectangle 5"/>
          <p:cNvSpPr>
            <a:spLocks noChangeArrowheads="1"/>
          </p:cNvSpPr>
          <p:nvPr/>
        </p:nvSpPr>
        <p:spPr bwMode="auto">
          <a:xfrm>
            <a:off x="6477000" y="4114800"/>
            <a:ext cx="1295400" cy="1143000"/>
          </a:xfrm>
          <a:prstGeom prst="rect">
            <a:avLst/>
          </a:prstGeom>
          <a:solidFill>
            <a:srgbClr val="CEB966"/>
          </a:solidFill>
          <a:ln w="9525">
            <a:noFill/>
            <a:miter lim="800000"/>
            <a:headEnd/>
            <a:tailEn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none" anchor="ctr"/>
          <a:lstStyle/>
          <a:p>
            <a:pPr algn="ctr" fontAlgn="auto">
              <a:spcBef>
                <a:spcPts val="0"/>
              </a:spcBef>
              <a:spcAft>
                <a:spcPts val="0"/>
              </a:spcAft>
            </a:pPr>
            <a:r>
              <a:rPr lang="en-US" dirty="0">
                <a:solidFill>
                  <a:prstClr val="black"/>
                </a:solidFill>
                <a:effectLst>
                  <a:outerShdw blurRad="38100" dist="38100" dir="2700000" algn="tl">
                    <a:srgbClr val="000000">
                      <a:alpha val="43137"/>
                    </a:srgbClr>
                  </a:outerShdw>
                </a:effectLst>
                <a:latin typeface="Book Antiqua"/>
                <a:ea typeface="+mn-ea"/>
                <a:cs typeface="+mn-cs"/>
              </a:rPr>
              <a:t>Studies/</a:t>
            </a:r>
          </a:p>
          <a:p>
            <a:pPr algn="ctr" fontAlgn="auto">
              <a:spcBef>
                <a:spcPts val="0"/>
              </a:spcBef>
              <a:spcAft>
                <a:spcPts val="0"/>
              </a:spcAft>
            </a:pPr>
            <a:r>
              <a:rPr lang="en-US" dirty="0">
                <a:solidFill>
                  <a:prstClr val="black"/>
                </a:solidFill>
                <a:effectLst>
                  <a:outerShdw blurRad="38100" dist="38100" dir="2700000" algn="tl">
                    <a:srgbClr val="000000">
                      <a:alpha val="43137"/>
                    </a:srgbClr>
                  </a:outerShdw>
                </a:effectLst>
                <a:latin typeface="Book Antiqua"/>
                <a:ea typeface="+mn-ea"/>
                <a:cs typeface="+mn-cs"/>
              </a:rPr>
              <a:t>Inventories</a:t>
            </a:r>
          </a:p>
          <a:p>
            <a:pPr algn="ctr" fontAlgn="auto">
              <a:spcBef>
                <a:spcPts val="0"/>
              </a:spcBef>
              <a:spcAft>
                <a:spcPts val="0"/>
              </a:spcAft>
            </a:pPr>
            <a:r>
              <a:rPr lang="zh-CN" altLang="en-US" dirty="0">
                <a:solidFill>
                  <a:prstClr val="black"/>
                </a:solidFill>
                <a:effectLst>
                  <a:outerShdw blurRad="38100" dist="38100" dir="2700000" algn="tl">
                    <a:srgbClr val="000000">
                      <a:alpha val="43137"/>
                    </a:srgbClr>
                  </a:outerShdw>
                </a:effectLst>
                <a:latin typeface="Book Antiqua"/>
              </a:rPr>
              <a:t>研究</a:t>
            </a:r>
            <a:r>
              <a:rPr lang="en-US" altLang="zh-CN" dirty="0">
                <a:solidFill>
                  <a:prstClr val="black"/>
                </a:solidFill>
                <a:effectLst>
                  <a:outerShdw blurRad="38100" dist="38100" dir="2700000" algn="tl">
                    <a:srgbClr val="000000">
                      <a:alpha val="43137"/>
                    </a:srgbClr>
                  </a:outerShdw>
                </a:effectLst>
                <a:latin typeface="Book Antiqua"/>
              </a:rPr>
              <a:t>/</a:t>
            </a:r>
            <a:r>
              <a:rPr lang="zh-CN" altLang="en-US" dirty="0">
                <a:solidFill>
                  <a:prstClr val="black"/>
                </a:solidFill>
                <a:effectLst>
                  <a:outerShdw blurRad="38100" dist="38100" dir="2700000" algn="tl">
                    <a:srgbClr val="000000">
                      <a:alpha val="43137"/>
                    </a:srgbClr>
                  </a:outerShdw>
                </a:effectLst>
                <a:latin typeface="Book Antiqua"/>
              </a:rPr>
              <a:t>编目</a:t>
            </a:r>
            <a:endParaRPr lang="en-US" dirty="0">
              <a:solidFill>
                <a:prstClr val="black"/>
              </a:solidFill>
              <a:effectLst>
                <a:outerShdw blurRad="38100" dist="38100" dir="2700000" algn="tl">
                  <a:srgbClr val="000000">
                    <a:alpha val="43137"/>
                  </a:srgbClr>
                </a:outerShdw>
              </a:effectLst>
              <a:latin typeface="Book Antiqua"/>
              <a:ea typeface="+mn-ea"/>
              <a:cs typeface="+mn-cs"/>
            </a:endParaRPr>
          </a:p>
        </p:txBody>
      </p:sp>
      <p:sp>
        <p:nvSpPr>
          <p:cNvPr id="19" name="TextBox 18"/>
          <p:cNvSpPr txBox="1"/>
          <p:nvPr/>
        </p:nvSpPr>
        <p:spPr>
          <a:xfrm>
            <a:off x="1752599" y="5481373"/>
            <a:ext cx="1828800" cy="923330"/>
          </a:xfrm>
          <a:prstGeom prst="rect">
            <a:avLst/>
          </a:prstGeom>
          <a:noFill/>
        </p:spPr>
        <p:txBody>
          <a:bodyPr wrap="square" rtlCol="0">
            <a:spAutoFit/>
            <a:scene3d>
              <a:camera prst="orthographicFront">
                <a:rot lat="0" lon="0" rev="21300000"/>
              </a:camera>
              <a:lightRig rig="threePt" dir="t"/>
            </a:scene3d>
          </a:bodyPr>
          <a:lstStyle/>
          <a:p>
            <a:pPr fontAlgn="auto">
              <a:spcBef>
                <a:spcPts val="0"/>
              </a:spcBef>
              <a:spcAft>
                <a:spcPts val="0"/>
              </a:spcAft>
            </a:pPr>
            <a:r>
              <a:rPr lang="en-US" dirty="0">
                <a:solidFill>
                  <a:prstClr val="black"/>
                </a:solidFill>
                <a:effectLst>
                  <a:outerShdw blurRad="38100" dist="38100" dir="2700000" algn="tl">
                    <a:srgbClr val="000000">
                      <a:alpha val="43137"/>
                    </a:srgbClr>
                  </a:outerShdw>
                </a:effectLst>
                <a:latin typeface="Book Antiqua"/>
                <a:ea typeface="+mn-ea"/>
                <a:cs typeface="+mn-cs"/>
              </a:rPr>
              <a:t>Implement and            monitor </a:t>
            </a:r>
            <a:r>
              <a:rPr lang="zh-CN" altLang="en-US" dirty="0">
                <a:solidFill>
                  <a:prstClr val="black"/>
                </a:solidFill>
                <a:effectLst>
                  <a:outerShdw blurRad="38100" dist="38100" dir="2700000" algn="tl">
                    <a:srgbClr val="000000">
                      <a:alpha val="43137"/>
                    </a:srgbClr>
                  </a:outerShdw>
                </a:effectLst>
                <a:latin typeface="Book Antiqua"/>
                <a:ea typeface="+mn-ea"/>
                <a:cs typeface="+mn-cs"/>
              </a:rPr>
              <a:t>实施与监测</a:t>
            </a:r>
            <a:endParaRPr lang="en-US" dirty="0">
              <a:solidFill>
                <a:prstClr val="black"/>
              </a:solidFill>
              <a:effectLst>
                <a:outerShdw blurRad="38100" dist="38100" dir="2700000" algn="tl">
                  <a:srgbClr val="000000">
                    <a:alpha val="43137"/>
                  </a:srgbClr>
                </a:outerShdw>
              </a:effectLst>
              <a:latin typeface="Book Antiqua"/>
              <a:ea typeface="+mn-ea"/>
              <a:cs typeface="+mn-cs"/>
            </a:endParaRPr>
          </a:p>
        </p:txBody>
      </p:sp>
      <p:sp>
        <p:nvSpPr>
          <p:cNvPr id="20" name="TextBox 19"/>
          <p:cNvSpPr txBox="1"/>
          <p:nvPr/>
        </p:nvSpPr>
        <p:spPr>
          <a:xfrm>
            <a:off x="5464629" y="1892517"/>
            <a:ext cx="3505200" cy="523220"/>
          </a:xfrm>
          <a:prstGeom prst="rect">
            <a:avLst/>
          </a:prstGeom>
          <a:noFill/>
        </p:spPr>
        <p:txBody>
          <a:bodyPr wrap="square" rtlCol="0">
            <a:spAutoFit/>
          </a:bodyPr>
          <a:lstStyle/>
          <a:p>
            <a:pPr fontAlgn="auto">
              <a:spcBef>
                <a:spcPts val="0"/>
              </a:spcBef>
              <a:spcAft>
                <a:spcPts val="0"/>
              </a:spcAft>
              <a:buFont typeface="Wingdings" pitchFamily="2" charset="2"/>
              <a:buChar char="§"/>
            </a:pPr>
            <a:endParaRPr lang="en-US" sz="1400" b="1" dirty="0">
              <a:solidFill>
                <a:srgbClr val="C9C2D1">
                  <a:lumMod val="40000"/>
                  <a:lumOff val="60000"/>
                </a:srgbClr>
              </a:solidFill>
              <a:effectLst>
                <a:outerShdw blurRad="38100" dist="38100" dir="2700000" algn="tl">
                  <a:srgbClr val="000000">
                    <a:alpha val="43137"/>
                  </a:srgbClr>
                </a:outerShdw>
              </a:effectLst>
              <a:latin typeface="Book Antiqua"/>
              <a:ea typeface="+mn-ea"/>
              <a:cs typeface="+mn-cs"/>
            </a:endParaRPr>
          </a:p>
          <a:p>
            <a:pPr fontAlgn="auto">
              <a:spcBef>
                <a:spcPts val="0"/>
              </a:spcBef>
              <a:spcAft>
                <a:spcPts val="0"/>
              </a:spcAft>
              <a:buFont typeface="Wingdings" pitchFamily="2" charset="2"/>
              <a:buChar char="§"/>
            </a:pPr>
            <a:endParaRPr lang="en-US" sz="1400" b="1" dirty="0">
              <a:solidFill>
                <a:srgbClr val="C9C2D1">
                  <a:lumMod val="40000"/>
                  <a:lumOff val="60000"/>
                </a:srgbClr>
              </a:solidFill>
              <a:effectLst>
                <a:outerShdw blurRad="38100" dist="38100" dir="2700000" algn="tl">
                  <a:srgbClr val="000000">
                    <a:alpha val="43137"/>
                  </a:srgbClr>
                </a:outerShdw>
              </a:effectLst>
              <a:latin typeface="Book Antiqua"/>
              <a:ea typeface="+mn-ea"/>
              <a:cs typeface="+mn-cs"/>
            </a:endParaRPr>
          </a:p>
        </p:txBody>
      </p:sp>
      <p:sp>
        <p:nvSpPr>
          <p:cNvPr id="21" name="TextBox 20"/>
          <p:cNvSpPr txBox="1"/>
          <p:nvPr/>
        </p:nvSpPr>
        <p:spPr>
          <a:xfrm>
            <a:off x="1229519" y="3578782"/>
            <a:ext cx="3304381" cy="369332"/>
          </a:xfrm>
          <a:prstGeom prst="rect">
            <a:avLst/>
          </a:prstGeom>
          <a:noFill/>
        </p:spPr>
        <p:txBody>
          <a:bodyPr wrap="square" rtlCol="0">
            <a:spAutoFit/>
          </a:bodyPr>
          <a:lstStyle/>
          <a:p>
            <a:pPr fontAlgn="auto">
              <a:spcBef>
                <a:spcPts val="0"/>
              </a:spcBef>
              <a:spcAft>
                <a:spcPts val="0"/>
              </a:spcAft>
            </a:pPr>
            <a:r>
              <a:rPr lang="en-US" b="1" dirty="0">
                <a:effectLst>
                  <a:outerShdw blurRad="38100" dist="38100" dir="2700000" algn="tl">
                    <a:srgbClr val="000000">
                      <a:alpha val="43137"/>
                    </a:srgbClr>
                  </a:outerShdw>
                </a:effectLst>
                <a:latin typeface="Book Antiqua" panose="02040602050305030304" pitchFamily="18" charset="0"/>
              </a:rPr>
              <a:t>Planning Portfolio </a:t>
            </a:r>
            <a:r>
              <a:rPr lang="zh-CN" altLang="en-US" b="1" dirty="0">
                <a:effectLst>
                  <a:outerShdw blurRad="38100" dist="38100" dir="2700000" algn="tl">
                    <a:srgbClr val="000000">
                      <a:alpha val="43137"/>
                    </a:srgbClr>
                  </a:outerShdw>
                </a:effectLst>
                <a:latin typeface="Book Antiqua" panose="02040602050305030304" pitchFamily="18" charset="0"/>
              </a:rPr>
              <a:t>规划流程</a:t>
            </a:r>
            <a:endParaRPr lang="en-US" b="1" dirty="0">
              <a:effectLst>
                <a:outerShdw blurRad="38100" dist="38100" dir="2700000" algn="tl">
                  <a:srgbClr val="000000">
                    <a:alpha val="43137"/>
                  </a:srgbClr>
                </a:outerShdw>
              </a:effectLst>
              <a:latin typeface="Book Antiqua" panose="02040602050305030304" pitchFamily="18" charset="0"/>
            </a:endParaRPr>
          </a:p>
        </p:txBody>
      </p:sp>
      <p:sp>
        <p:nvSpPr>
          <p:cNvPr id="2" name="TextBox 1"/>
          <p:cNvSpPr txBox="1"/>
          <p:nvPr/>
        </p:nvSpPr>
        <p:spPr>
          <a:xfrm>
            <a:off x="5486399" y="1718735"/>
            <a:ext cx="3483429" cy="2185214"/>
          </a:xfrm>
          <a:prstGeom prst="rect">
            <a:avLst/>
          </a:prstGeom>
          <a:noFill/>
        </p:spPr>
        <p:txBody>
          <a:bodyPr wrap="square" rtlCol="0">
            <a:spAutoFit/>
          </a:bodyPr>
          <a:lstStyle/>
          <a:p>
            <a:pPr marL="285750" indent="-285750">
              <a:spcAft>
                <a:spcPts val="300"/>
              </a:spcAft>
              <a:buFont typeface="Arial" pitchFamily="34" charset="0"/>
              <a:buChar char="•"/>
            </a:pPr>
            <a:r>
              <a:rPr lang="en-US" dirty="0">
                <a:effectLst>
                  <a:outerShdw blurRad="38100" dist="38100" dir="2700000" algn="tl">
                    <a:srgbClr val="000000">
                      <a:alpha val="43137"/>
                    </a:srgbClr>
                  </a:outerShdw>
                </a:effectLst>
                <a:latin typeface="Book Antiqua" panose="02040602050305030304" pitchFamily="18" charset="0"/>
              </a:rPr>
              <a:t>Park purpose </a:t>
            </a:r>
            <a:r>
              <a:rPr lang="zh-CN" altLang="en-US" dirty="0">
                <a:effectLst>
                  <a:outerShdw blurRad="38100" dist="38100" dir="2700000" algn="tl">
                    <a:srgbClr val="000000">
                      <a:alpha val="43137"/>
                    </a:srgbClr>
                  </a:outerShdw>
                </a:effectLst>
                <a:latin typeface="Book Antiqua" panose="02040602050305030304" pitchFamily="18" charset="0"/>
              </a:rPr>
              <a:t>公园的目的</a:t>
            </a:r>
            <a:endParaRPr lang="en-US" dirty="0">
              <a:effectLst>
                <a:outerShdw blurRad="38100" dist="38100" dir="2700000" algn="tl">
                  <a:srgbClr val="000000">
                    <a:alpha val="43137"/>
                  </a:srgbClr>
                </a:outerShdw>
              </a:effectLst>
              <a:latin typeface="Book Antiqua" panose="02040602050305030304" pitchFamily="18" charset="0"/>
            </a:endParaRPr>
          </a:p>
          <a:p>
            <a:pPr marL="285750" indent="-285750">
              <a:spcAft>
                <a:spcPts val="300"/>
              </a:spcAft>
              <a:buFont typeface="Arial" pitchFamily="34" charset="0"/>
              <a:buChar char="•"/>
            </a:pPr>
            <a:r>
              <a:rPr lang="en-US" dirty="0">
                <a:effectLst>
                  <a:outerShdw blurRad="38100" dist="38100" dir="2700000" algn="tl">
                    <a:srgbClr val="000000">
                      <a:alpha val="43137"/>
                    </a:srgbClr>
                  </a:outerShdw>
                </a:effectLst>
                <a:latin typeface="Book Antiqua" panose="02040602050305030304" pitchFamily="18" charset="0"/>
              </a:rPr>
              <a:t>Significance </a:t>
            </a:r>
            <a:r>
              <a:rPr lang="zh-CN" altLang="en-US" dirty="0">
                <a:effectLst>
                  <a:outerShdw blurRad="38100" dist="38100" dir="2700000" algn="tl">
                    <a:srgbClr val="000000">
                      <a:alpha val="43137"/>
                    </a:srgbClr>
                  </a:outerShdw>
                </a:effectLst>
                <a:latin typeface="Book Antiqua" panose="02040602050305030304" pitchFamily="18" charset="0"/>
              </a:rPr>
              <a:t>重要性</a:t>
            </a:r>
            <a:endParaRPr lang="en-US" dirty="0">
              <a:effectLst>
                <a:outerShdw blurRad="38100" dist="38100" dir="2700000" algn="tl">
                  <a:srgbClr val="000000">
                    <a:alpha val="43137"/>
                  </a:srgbClr>
                </a:outerShdw>
              </a:effectLst>
              <a:latin typeface="Book Antiqua" panose="02040602050305030304" pitchFamily="18" charset="0"/>
            </a:endParaRPr>
          </a:p>
          <a:p>
            <a:pPr marL="285750" indent="-285750">
              <a:spcAft>
                <a:spcPts val="300"/>
              </a:spcAft>
              <a:buFont typeface="Arial" pitchFamily="34" charset="0"/>
              <a:buChar char="•"/>
            </a:pPr>
            <a:r>
              <a:rPr lang="en-US" dirty="0">
                <a:effectLst>
                  <a:outerShdw blurRad="38100" dist="38100" dir="2700000" algn="tl">
                    <a:srgbClr val="000000">
                      <a:alpha val="43137"/>
                    </a:srgbClr>
                  </a:outerShdw>
                </a:effectLst>
                <a:latin typeface="Book Antiqua" panose="02040602050305030304" pitchFamily="18" charset="0"/>
              </a:rPr>
              <a:t>Fundamental resources &amp; values </a:t>
            </a:r>
            <a:r>
              <a:rPr lang="zh-CN" altLang="en-US" dirty="0">
                <a:effectLst>
                  <a:outerShdw blurRad="38100" dist="38100" dir="2700000" algn="tl">
                    <a:srgbClr val="000000">
                      <a:alpha val="43137"/>
                    </a:srgbClr>
                  </a:outerShdw>
                </a:effectLst>
                <a:latin typeface="Book Antiqua" panose="02040602050305030304" pitchFamily="18" charset="0"/>
              </a:rPr>
              <a:t>主要资源与价值</a:t>
            </a:r>
            <a:endParaRPr lang="en-US" dirty="0">
              <a:effectLst>
                <a:outerShdw blurRad="38100" dist="38100" dir="2700000" algn="tl">
                  <a:srgbClr val="000000">
                    <a:alpha val="43137"/>
                  </a:srgbClr>
                </a:outerShdw>
              </a:effectLst>
              <a:latin typeface="Book Antiqua" panose="02040602050305030304" pitchFamily="18" charset="0"/>
            </a:endParaRPr>
          </a:p>
          <a:p>
            <a:pPr marL="285750" indent="-285750">
              <a:spcAft>
                <a:spcPts val="300"/>
              </a:spcAft>
              <a:buFont typeface="Arial" pitchFamily="34" charset="0"/>
              <a:buChar char="•"/>
            </a:pPr>
            <a:r>
              <a:rPr lang="en-US" dirty="0">
                <a:effectLst>
                  <a:outerShdw blurRad="38100" dist="38100" dir="2700000" algn="tl">
                    <a:srgbClr val="000000">
                      <a:alpha val="43137"/>
                    </a:srgbClr>
                  </a:outerShdw>
                </a:effectLst>
                <a:latin typeface="Book Antiqua" panose="02040602050305030304" pitchFamily="18" charset="0"/>
              </a:rPr>
              <a:t>Interpretive themes </a:t>
            </a:r>
            <a:r>
              <a:rPr lang="zh-CN" altLang="en-US" dirty="0">
                <a:effectLst>
                  <a:outerShdw blurRad="38100" dist="38100" dir="2700000" algn="tl">
                    <a:srgbClr val="000000">
                      <a:alpha val="43137"/>
                    </a:srgbClr>
                  </a:outerShdw>
                </a:effectLst>
                <a:latin typeface="Book Antiqua" panose="02040602050305030304" pitchFamily="18" charset="0"/>
              </a:rPr>
              <a:t>解说主题</a:t>
            </a:r>
            <a:endParaRPr lang="en-US" dirty="0">
              <a:effectLst>
                <a:outerShdw blurRad="38100" dist="38100" dir="2700000" algn="tl">
                  <a:srgbClr val="000000">
                    <a:alpha val="43137"/>
                  </a:srgbClr>
                </a:outerShdw>
              </a:effectLst>
              <a:latin typeface="Book Antiqua" panose="02040602050305030304" pitchFamily="18" charset="0"/>
            </a:endParaRPr>
          </a:p>
          <a:p>
            <a:pPr marL="285750" indent="-285750">
              <a:spcAft>
                <a:spcPts val="300"/>
              </a:spcAft>
              <a:buFont typeface="Arial" pitchFamily="34" charset="0"/>
              <a:buChar char="•"/>
            </a:pPr>
            <a:r>
              <a:rPr lang="en-US" dirty="0">
                <a:effectLst>
                  <a:outerShdw blurRad="38100" dist="38100" dir="2700000" algn="tl">
                    <a:srgbClr val="000000">
                      <a:alpha val="43137"/>
                    </a:srgbClr>
                  </a:outerShdw>
                </a:effectLst>
                <a:latin typeface="Book Antiqua" panose="02040602050305030304" pitchFamily="18" charset="0"/>
              </a:rPr>
              <a:t>Assessment of planning needs </a:t>
            </a:r>
            <a:r>
              <a:rPr lang="zh-CN" altLang="en-US" dirty="0">
                <a:effectLst>
                  <a:outerShdw blurRad="38100" dist="38100" dir="2700000" algn="tl">
                    <a:srgbClr val="000000">
                      <a:alpha val="43137"/>
                    </a:srgbClr>
                  </a:outerShdw>
                </a:effectLst>
                <a:latin typeface="Book Antiqua" panose="02040602050305030304" pitchFamily="18" charset="0"/>
              </a:rPr>
              <a:t>规划需求评估</a:t>
            </a:r>
            <a:endParaRPr lang="en-US" dirty="0">
              <a:effectLst>
                <a:outerShdw blurRad="38100" dist="38100" dir="2700000" algn="tl">
                  <a:srgbClr val="000000">
                    <a:alpha val="43137"/>
                  </a:srgbClr>
                </a:outerShdw>
              </a:effectLst>
              <a:latin typeface="Book Antiqua" panose="02040602050305030304" pitchFamily="18" charset="0"/>
            </a:endParaRPr>
          </a:p>
        </p:txBody>
      </p:sp>
    </p:spTree>
    <p:extLst>
      <p:ext uri="{BB962C8B-B14F-4D97-AF65-F5344CB8AC3E}">
        <p14:creationId xmlns:p14="http://schemas.microsoft.com/office/powerpoint/2010/main" val="2902165060"/>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bwMode="auto">
          <a:xfrm>
            <a:off x="0" y="-4763"/>
            <a:ext cx="9144000" cy="1223963"/>
          </a:xfrm>
          <a:prstGeom prst="rect">
            <a:avLst/>
          </a:prstGeom>
          <a:solidFill>
            <a:srgbClr val="050403"/>
          </a:solidFill>
          <a:ln w="9525" cap="flat" cmpd="sng" algn="ctr">
            <a:solidFill>
              <a:srgbClr val="050403"/>
            </a:solidFill>
            <a:prstDash val="solid"/>
            <a:round/>
            <a:headEnd type="none" w="med" len="med"/>
            <a:tailEnd type="none" w="med" len="med"/>
          </a:ln>
          <a:effectLst/>
        </p:spPr>
        <p:txBody>
          <a:bodyPr/>
          <a:lstStyle/>
          <a:p>
            <a:pPr>
              <a:defRPr/>
            </a:pPr>
            <a:endParaRPr lang="en-US">
              <a:solidFill>
                <a:schemeClr val="accent4">
                  <a:lumMod val="10000"/>
                </a:schemeClr>
              </a:solidFill>
            </a:endParaRPr>
          </a:p>
        </p:txBody>
      </p:sp>
      <p:sp>
        <p:nvSpPr>
          <p:cNvPr id="79878" name="Rectangle 6"/>
          <p:cNvSpPr>
            <a:spLocks noGrp="1" noChangeArrowheads="1"/>
          </p:cNvSpPr>
          <p:nvPr>
            <p:ph idx="1"/>
          </p:nvPr>
        </p:nvSpPr>
        <p:spPr>
          <a:xfrm>
            <a:off x="647700" y="1447800"/>
            <a:ext cx="5524500" cy="4872038"/>
          </a:xfrm>
          <a:solidFill>
            <a:srgbClr val="292254">
              <a:alpha val="0"/>
            </a:srgbClr>
          </a:solidFill>
        </p:spPr>
        <p:txBody>
          <a:bodyPr>
            <a:normAutofit fontScale="85000" lnSpcReduction="10000"/>
          </a:bodyPr>
          <a:lstStyle/>
          <a:p>
            <a:pPr marL="365760" lvl="0" indent="-365760">
              <a:spcBef>
                <a:spcPts val="0"/>
              </a:spcBef>
              <a:spcAft>
                <a:spcPts val="600"/>
              </a:spcAft>
              <a:buFont typeface="Wingdings" panose="05000000000000000000" pitchFamily="2" charset="2"/>
              <a:buChar char="q"/>
            </a:pPr>
            <a:r>
              <a:rPr lang="en-US" sz="2400" dirty="0">
                <a:effectLst/>
                <a:latin typeface="Calibri" panose="020F0502020204030204" pitchFamily="34" charset="0"/>
              </a:rPr>
              <a:t>NPS is preparing a foundation document for every park in time for NPS centennial  </a:t>
            </a:r>
          </a:p>
          <a:p>
            <a:pPr marL="365760" lvl="0" indent="-365760">
              <a:spcBef>
                <a:spcPts val="0"/>
              </a:spcBef>
              <a:spcAft>
                <a:spcPts val="600"/>
              </a:spcAft>
              <a:buFont typeface="Wingdings" panose="05000000000000000000" pitchFamily="2" charset="2"/>
              <a:buChar char="q"/>
            </a:pPr>
            <a:r>
              <a:rPr lang="zh-CN" altLang="en-US" sz="2400" dirty="0">
                <a:effectLst/>
                <a:latin typeface="Calibri" panose="020F0502020204030204" pitchFamily="34" charset="0"/>
              </a:rPr>
              <a:t>适值国家公园管理局百年庆典，国家公园管理局正在编制各个国家公园的基础文件</a:t>
            </a:r>
            <a:endParaRPr lang="en-US" sz="2400" dirty="0">
              <a:effectLst/>
              <a:latin typeface="Calibri" panose="020F0502020204030204" pitchFamily="34" charset="0"/>
            </a:endParaRPr>
          </a:p>
          <a:p>
            <a:pPr marL="365760" lvl="0" indent="-365760">
              <a:spcBef>
                <a:spcPts val="0"/>
              </a:spcBef>
              <a:spcAft>
                <a:spcPts val="600"/>
              </a:spcAft>
              <a:buFont typeface="Wingdings" panose="05000000000000000000" pitchFamily="2" charset="2"/>
              <a:buChar char="q"/>
            </a:pPr>
            <a:r>
              <a:rPr lang="en-US" sz="2400" dirty="0">
                <a:effectLst/>
                <a:latin typeface="Calibri" panose="020F0502020204030204" pitchFamily="34" charset="0"/>
              </a:rPr>
              <a:t>Provides underlying guidance for all management and planning decisions in a park</a:t>
            </a:r>
          </a:p>
          <a:p>
            <a:pPr marL="365760" lvl="0" indent="-365760">
              <a:spcBef>
                <a:spcPts val="0"/>
              </a:spcBef>
              <a:spcAft>
                <a:spcPts val="600"/>
              </a:spcAft>
              <a:buFont typeface="Wingdings" panose="05000000000000000000" pitchFamily="2" charset="2"/>
              <a:buChar char="q"/>
            </a:pPr>
            <a:r>
              <a:rPr lang="zh-CN" altLang="en-US" sz="2400" dirty="0">
                <a:effectLst/>
                <a:latin typeface="Calibri" panose="020F0502020204030204" pitchFamily="34" charset="0"/>
              </a:rPr>
              <a:t>为各个国家公园的管理和规划决策提供基本指导</a:t>
            </a:r>
            <a:endParaRPr lang="en-US" sz="2400" dirty="0">
              <a:effectLst/>
              <a:latin typeface="Calibri" panose="020F0502020204030204" pitchFamily="34" charset="0"/>
            </a:endParaRPr>
          </a:p>
          <a:p>
            <a:pPr marL="365760" lvl="0" indent="-365760">
              <a:spcBef>
                <a:spcPts val="0"/>
              </a:spcBef>
              <a:spcAft>
                <a:spcPts val="600"/>
              </a:spcAft>
              <a:buFont typeface="Wingdings" panose="05000000000000000000" pitchFamily="2" charset="2"/>
              <a:buChar char="q"/>
            </a:pPr>
            <a:r>
              <a:rPr lang="en-US" sz="2400" dirty="0">
                <a:effectLst/>
                <a:latin typeface="Calibri" panose="020F0502020204030204" pitchFamily="34" charset="0"/>
              </a:rPr>
              <a:t>Prepared by a team that includes park managers, resource specialists, with leadership from the planning program</a:t>
            </a:r>
          </a:p>
          <a:p>
            <a:pPr marL="365760" lvl="0" indent="-365760">
              <a:spcBef>
                <a:spcPts val="0"/>
              </a:spcBef>
              <a:spcAft>
                <a:spcPts val="600"/>
              </a:spcAft>
              <a:buFont typeface="Wingdings" panose="05000000000000000000" pitchFamily="2" charset="2"/>
              <a:buChar char="q"/>
            </a:pPr>
            <a:r>
              <a:rPr lang="zh-CN" altLang="en-US" sz="2400" dirty="0">
                <a:effectLst/>
                <a:latin typeface="Calibri" panose="020F0502020204030204" pitchFamily="34" charset="0"/>
              </a:rPr>
              <a:t>基础文件由规划项目牵头编制，编制团队成员还包括公园管理者和资源管理专家</a:t>
            </a:r>
            <a:endParaRPr lang="en-US" sz="2400" dirty="0">
              <a:effectLst/>
              <a:latin typeface="Calibri" panose="020F0502020204030204" pitchFamily="34" charset="0"/>
            </a:endParaRPr>
          </a:p>
          <a:p>
            <a:pPr marL="365760" lvl="0" indent="-365760">
              <a:spcBef>
                <a:spcPts val="0"/>
              </a:spcBef>
              <a:spcAft>
                <a:spcPts val="600"/>
              </a:spcAft>
              <a:buFont typeface="Wingdings" panose="05000000000000000000" pitchFamily="2" charset="2"/>
              <a:buChar char="q"/>
            </a:pPr>
            <a:r>
              <a:rPr lang="en-US" sz="2400" dirty="0">
                <a:effectLst/>
                <a:latin typeface="Calibri" panose="020F0502020204030204" pitchFamily="34" charset="0"/>
              </a:rPr>
              <a:t>Quick, intense process</a:t>
            </a:r>
          </a:p>
          <a:p>
            <a:pPr marL="365760" lvl="0" indent="-365760">
              <a:spcBef>
                <a:spcPts val="0"/>
              </a:spcBef>
              <a:spcAft>
                <a:spcPts val="600"/>
              </a:spcAft>
              <a:buFont typeface="Wingdings" panose="05000000000000000000" pitchFamily="2" charset="2"/>
              <a:buChar char="q"/>
            </a:pPr>
            <a:r>
              <a:rPr lang="zh-CN" altLang="en-US" sz="2400" dirty="0">
                <a:effectLst/>
                <a:latin typeface="Calibri" panose="020F0502020204030204" pitchFamily="34" charset="0"/>
              </a:rPr>
              <a:t>（编制过程）快速且集中</a:t>
            </a:r>
            <a:endParaRPr lang="en-US" sz="2400" dirty="0">
              <a:effectLst/>
              <a:latin typeface="Calibri" panose="020F0502020204030204" pitchFamily="34" charset="0"/>
            </a:endParaRPr>
          </a:p>
          <a:p>
            <a:pPr marL="365760" lvl="0" indent="-365760">
              <a:spcBef>
                <a:spcPts val="0"/>
              </a:spcBef>
              <a:spcAft>
                <a:spcPts val="600"/>
              </a:spcAft>
              <a:buFont typeface="Wingdings" panose="05000000000000000000" pitchFamily="2" charset="2"/>
              <a:buChar char="q"/>
            </a:pPr>
            <a:endParaRPr lang="en-US" sz="2000" dirty="0">
              <a:effectLst/>
              <a:latin typeface="Calibri" panose="020F0502020204030204" pitchFamily="34" charset="0"/>
            </a:endParaRPr>
          </a:p>
          <a:p>
            <a:pPr lvl="0" indent="-365760">
              <a:spcBef>
                <a:spcPts val="0"/>
              </a:spcBef>
              <a:spcAft>
                <a:spcPts val="600"/>
              </a:spcAft>
              <a:buFont typeface="Wingdings" panose="05000000000000000000" pitchFamily="2" charset="2"/>
              <a:buChar char="q"/>
            </a:pPr>
            <a:endParaRPr lang="en-US" sz="2000" dirty="0">
              <a:effectLst/>
              <a:latin typeface="Calibri" panose="020F0502020204030204" pitchFamily="34" charset="0"/>
            </a:endParaRPr>
          </a:p>
        </p:txBody>
      </p:sp>
      <p:sp>
        <p:nvSpPr>
          <p:cNvPr id="79874" name="Rectangle 2"/>
          <p:cNvSpPr>
            <a:spLocks noGrp="1" noRot="1" noChangeArrowheads="1"/>
          </p:cNvSpPr>
          <p:nvPr>
            <p:ph type="title"/>
          </p:nvPr>
        </p:nvSpPr>
        <p:spPr>
          <a:xfrm>
            <a:off x="647700" y="242888"/>
            <a:ext cx="7848600" cy="720725"/>
          </a:xfrm>
        </p:spPr>
        <p:txBody>
          <a:bodyPr/>
          <a:lstStyle/>
          <a:p>
            <a:pPr eaLnBrk="1" hangingPunct="1">
              <a:defRPr/>
            </a:pPr>
            <a:r>
              <a:rPr lang="en-US" sz="3200" dirty="0">
                <a:solidFill>
                  <a:schemeClr val="tx1"/>
                </a:solidFill>
              </a:rPr>
              <a:t>Foundation Documents </a:t>
            </a:r>
            <a:r>
              <a:rPr lang="zh-CN" altLang="en-US" sz="3200" dirty="0">
                <a:solidFill>
                  <a:schemeClr val="tx1"/>
                </a:solidFill>
              </a:rPr>
              <a:t>基础文件</a:t>
            </a:r>
            <a:endParaRPr lang="en-US" sz="3200" dirty="0">
              <a:solidFill>
                <a:schemeClr val="tx1"/>
              </a:solidFill>
            </a:endParaRPr>
          </a:p>
        </p:txBody>
      </p:sp>
      <p:pic>
        <p:nvPicPr>
          <p:cNvPr id="4608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000000">
            <a:off x="5926206" y="1014763"/>
            <a:ext cx="2295525" cy="299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08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600000">
            <a:off x="6418197" y="3377831"/>
            <a:ext cx="2309133" cy="303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2400678"/>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bwMode="auto">
          <a:xfrm>
            <a:off x="0" y="-4763"/>
            <a:ext cx="9144000" cy="1223963"/>
          </a:xfrm>
          <a:prstGeom prst="rect">
            <a:avLst/>
          </a:prstGeom>
          <a:solidFill>
            <a:srgbClr val="050403"/>
          </a:solidFill>
          <a:ln w="9525" cap="flat" cmpd="sng" algn="ctr">
            <a:solidFill>
              <a:srgbClr val="050403"/>
            </a:solidFill>
            <a:prstDash val="solid"/>
            <a:round/>
            <a:headEnd type="none" w="med" len="med"/>
            <a:tailEnd type="none" w="med" len="med"/>
          </a:ln>
          <a:effectLst/>
        </p:spPr>
        <p:txBody>
          <a:bodyPr/>
          <a:lstStyle/>
          <a:p>
            <a:pPr>
              <a:defRPr/>
            </a:pPr>
            <a:endParaRPr lang="en-US">
              <a:solidFill>
                <a:schemeClr val="accent4">
                  <a:lumMod val="10000"/>
                </a:schemeClr>
              </a:solidFill>
            </a:endParaRPr>
          </a:p>
        </p:txBody>
      </p:sp>
      <p:sp>
        <p:nvSpPr>
          <p:cNvPr id="79878" name="Rectangle 6"/>
          <p:cNvSpPr>
            <a:spLocks noGrp="1" noChangeArrowheads="1"/>
          </p:cNvSpPr>
          <p:nvPr>
            <p:ph idx="1"/>
          </p:nvPr>
        </p:nvSpPr>
        <p:spPr>
          <a:xfrm>
            <a:off x="647700" y="1447800"/>
            <a:ext cx="7848600" cy="4872038"/>
          </a:xfrm>
          <a:solidFill>
            <a:srgbClr val="292254">
              <a:alpha val="0"/>
            </a:srgbClr>
          </a:solidFill>
        </p:spPr>
        <p:txBody>
          <a:bodyPr>
            <a:normAutofit/>
          </a:bodyPr>
          <a:lstStyle/>
          <a:p>
            <a:pPr marL="365760" lvl="0" indent="-365760">
              <a:spcBef>
                <a:spcPts val="0"/>
              </a:spcBef>
              <a:spcAft>
                <a:spcPts val="600"/>
              </a:spcAft>
              <a:buFont typeface="Wingdings" panose="05000000000000000000" pitchFamily="2" charset="2"/>
              <a:buChar char="q"/>
            </a:pPr>
            <a:r>
              <a:rPr lang="en-US" sz="2400" dirty="0">
                <a:effectLst/>
                <a:latin typeface="Calibri" panose="020F0502020204030204" pitchFamily="34" charset="0"/>
              </a:rPr>
              <a:t>Foundation Elements </a:t>
            </a:r>
            <a:r>
              <a:rPr lang="zh-CN" altLang="en-US" sz="2400" dirty="0">
                <a:effectLst/>
                <a:latin typeface="Calibri" panose="020F0502020204030204" pitchFamily="34" charset="0"/>
              </a:rPr>
              <a:t>基础文件组成要素</a:t>
            </a:r>
            <a:endParaRPr lang="en-US" sz="2400" dirty="0">
              <a:effectLst/>
              <a:latin typeface="Calibri" panose="020F0502020204030204" pitchFamily="34" charset="0"/>
            </a:endParaRPr>
          </a:p>
          <a:p>
            <a:pPr marL="731520" lvl="2" indent="-365760">
              <a:spcBef>
                <a:spcPts val="0"/>
              </a:spcBef>
              <a:spcAft>
                <a:spcPts val="600"/>
              </a:spcAft>
              <a:buFont typeface="Arial" panose="020B0604020202020204" pitchFamily="34" charset="0"/>
              <a:buChar char="•"/>
            </a:pPr>
            <a:r>
              <a:rPr lang="en-US" sz="2000" dirty="0">
                <a:effectLst/>
                <a:latin typeface="Calibri" panose="020F0502020204030204" pitchFamily="34" charset="0"/>
              </a:rPr>
              <a:t>Description of the park </a:t>
            </a:r>
            <a:r>
              <a:rPr lang="zh-CN" altLang="en-US" sz="2000" dirty="0">
                <a:effectLst/>
                <a:latin typeface="Calibri" panose="020F0502020204030204" pitchFamily="34" charset="0"/>
              </a:rPr>
              <a:t>公园描述</a:t>
            </a:r>
            <a:endParaRPr lang="en-US" sz="2000" dirty="0">
              <a:effectLst/>
              <a:latin typeface="Calibri" panose="020F0502020204030204" pitchFamily="34" charset="0"/>
            </a:endParaRPr>
          </a:p>
          <a:p>
            <a:pPr marL="731520" lvl="2" indent="-365760">
              <a:spcBef>
                <a:spcPts val="0"/>
              </a:spcBef>
              <a:spcAft>
                <a:spcPts val="600"/>
              </a:spcAft>
              <a:buFont typeface="Arial" panose="020B0604020202020204" pitchFamily="34" charset="0"/>
              <a:buChar char="•"/>
            </a:pPr>
            <a:r>
              <a:rPr lang="en-US" sz="2000" dirty="0">
                <a:effectLst/>
                <a:latin typeface="Calibri" panose="020F0502020204030204" pitchFamily="34" charset="0"/>
              </a:rPr>
              <a:t>Park purpose</a:t>
            </a:r>
            <a:r>
              <a:rPr lang="zh-CN" altLang="en-US" sz="2000" dirty="0">
                <a:effectLst/>
                <a:latin typeface="Calibri" panose="020F0502020204030204" pitchFamily="34" charset="0"/>
              </a:rPr>
              <a:t>公园目的</a:t>
            </a:r>
            <a:endParaRPr lang="en-US" sz="2000" dirty="0">
              <a:effectLst/>
              <a:latin typeface="Calibri" panose="020F0502020204030204" pitchFamily="34" charset="0"/>
            </a:endParaRPr>
          </a:p>
          <a:p>
            <a:pPr marL="731520" lvl="2" indent="-365760">
              <a:spcBef>
                <a:spcPts val="0"/>
              </a:spcBef>
              <a:spcAft>
                <a:spcPts val="600"/>
              </a:spcAft>
              <a:buFont typeface="Arial" panose="020B0604020202020204" pitchFamily="34" charset="0"/>
              <a:buChar char="•"/>
            </a:pPr>
            <a:r>
              <a:rPr lang="en-US" sz="2000" dirty="0">
                <a:effectLst/>
                <a:latin typeface="Calibri" panose="020F0502020204030204" pitchFamily="34" charset="0"/>
              </a:rPr>
              <a:t>Park significance </a:t>
            </a:r>
          </a:p>
          <a:p>
            <a:pPr marL="731520" lvl="2" indent="-365760">
              <a:spcBef>
                <a:spcPts val="0"/>
              </a:spcBef>
              <a:spcAft>
                <a:spcPts val="600"/>
              </a:spcAft>
              <a:buFont typeface="Arial" panose="020B0604020202020204" pitchFamily="34" charset="0"/>
              <a:buChar char="•"/>
            </a:pPr>
            <a:r>
              <a:rPr lang="zh-CN" altLang="en-US" sz="2000" dirty="0">
                <a:effectLst/>
                <a:latin typeface="Calibri" panose="020F0502020204030204" pitchFamily="34" charset="0"/>
              </a:rPr>
              <a:t>公园重要性</a:t>
            </a:r>
            <a:endParaRPr lang="en-US" sz="2000" dirty="0">
              <a:effectLst/>
              <a:latin typeface="Calibri" panose="020F0502020204030204" pitchFamily="34" charset="0"/>
            </a:endParaRPr>
          </a:p>
          <a:p>
            <a:pPr marL="731520" lvl="2" indent="-365760">
              <a:spcBef>
                <a:spcPts val="0"/>
              </a:spcBef>
              <a:spcAft>
                <a:spcPts val="600"/>
              </a:spcAft>
              <a:buFont typeface="Arial" panose="020B0604020202020204" pitchFamily="34" charset="0"/>
              <a:buChar char="•"/>
            </a:pPr>
            <a:r>
              <a:rPr lang="en-US" sz="2000" dirty="0">
                <a:effectLst/>
                <a:latin typeface="Calibri" panose="020F0502020204030204" pitchFamily="34" charset="0"/>
              </a:rPr>
              <a:t>Fundamental resources and values </a:t>
            </a:r>
          </a:p>
          <a:p>
            <a:pPr marL="731520" lvl="2" indent="-365760">
              <a:spcBef>
                <a:spcPts val="0"/>
              </a:spcBef>
              <a:spcAft>
                <a:spcPts val="600"/>
              </a:spcAft>
              <a:buFont typeface="Arial" panose="020B0604020202020204" pitchFamily="34" charset="0"/>
              <a:buChar char="•"/>
            </a:pPr>
            <a:r>
              <a:rPr lang="zh-CN" altLang="en-US" sz="2000" dirty="0">
                <a:effectLst/>
                <a:latin typeface="Calibri" panose="020F0502020204030204" pitchFamily="34" charset="0"/>
              </a:rPr>
              <a:t>主要资源及价值</a:t>
            </a:r>
            <a:endParaRPr lang="en-US" sz="2000" dirty="0">
              <a:effectLst/>
              <a:latin typeface="Calibri" panose="020F0502020204030204" pitchFamily="34" charset="0"/>
            </a:endParaRPr>
          </a:p>
          <a:p>
            <a:pPr marL="731520" lvl="2" indent="-365760">
              <a:spcBef>
                <a:spcPts val="0"/>
              </a:spcBef>
              <a:spcAft>
                <a:spcPts val="600"/>
              </a:spcAft>
              <a:buFont typeface="Arial" panose="020B0604020202020204" pitchFamily="34" charset="0"/>
              <a:buChar char="•"/>
            </a:pPr>
            <a:r>
              <a:rPr lang="en-US" sz="2000" dirty="0">
                <a:effectLst/>
                <a:latin typeface="Calibri" panose="020F0502020204030204" pitchFamily="34" charset="0"/>
              </a:rPr>
              <a:t>Interpretive themes </a:t>
            </a:r>
            <a:r>
              <a:rPr lang="zh-CN" altLang="en-US" sz="2000" dirty="0">
                <a:effectLst/>
                <a:latin typeface="Calibri" panose="020F0502020204030204" pitchFamily="34" charset="0"/>
              </a:rPr>
              <a:t>解说主题</a:t>
            </a:r>
            <a:endParaRPr lang="en-US" sz="2000" dirty="0">
              <a:effectLst/>
              <a:latin typeface="Calibri" panose="020F0502020204030204" pitchFamily="34" charset="0"/>
            </a:endParaRPr>
          </a:p>
          <a:p>
            <a:pPr marL="731520" lvl="2" indent="-365760">
              <a:spcBef>
                <a:spcPts val="0"/>
              </a:spcBef>
              <a:spcAft>
                <a:spcPts val="600"/>
              </a:spcAft>
              <a:buFont typeface="Arial" panose="020B0604020202020204" pitchFamily="34" charset="0"/>
              <a:buChar char="•"/>
            </a:pPr>
            <a:r>
              <a:rPr lang="en-US" sz="2000" dirty="0">
                <a:effectLst/>
                <a:latin typeface="Calibri" panose="020F0502020204030204" pitchFamily="34" charset="0"/>
              </a:rPr>
              <a:t>Special mandates </a:t>
            </a:r>
            <a:r>
              <a:rPr lang="zh-CN" altLang="en-US" sz="2000" dirty="0">
                <a:effectLst/>
                <a:latin typeface="Calibri" panose="020F0502020204030204" pitchFamily="34" charset="0"/>
              </a:rPr>
              <a:t>特别规定</a:t>
            </a:r>
            <a:endParaRPr lang="en-US" sz="2000" dirty="0">
              <a:effectLst/>
              <a:latin typeface="Calibri" panose="020F0502020204030204" pitchFamily="34" charset="0"/>
            </a:endParaRPr>
          </a:p>
          <a:p>
            <a:pPr marL="731520" lvl="2" indent="-365760">
              <a:spcBef>
                <a:spcPts val="0"/>
              </a:spcBef>
              <a:spcAft>
                <a:spcPts val="600"/>
              </a:spcAft>
              <a:buFont typeface="Arial" panose="020B0604020202020204" pitchFamily="34" charset="0"/>
              <a:buChar char="•"/>
            </a:pPr>
            <a:r>
              <a:rPr lang="en-US" sz="2000" dirty="0">
                <a:effectLst/>
                <a:latin typeface="Calibri" panose="020F0502020204030204" pitchFamily="34" charset="0"/>
              </a:rPr>
              <a:t>Key issues </a:t>
            </a:r>
            <a:r>
              <a:rPr lang="zh-CN" altLang="en-US" sz="2000" dirty="0">
                <a:effectLst/>
                <a:latin typeface="Calibri" panose="020F0502020204030204" pitchFamily="34" charset="0"/>
              </a:rPr>
              <a:t>主要问题</a:t>
            </a:r>
            <a:endParaRPr lang="en-US" sz="2000" dirty="0">
              <a:effectLst/>
              <a:latin typeface="Calibri" panose="020F0502020204030204" pitchFamily="34" charset="0"/>
            </a:endParaRPr>
          </a:p>
          <a:p>
            <a:pPr marL="731520" lvl="2" indent="-365760">
              <a:spcBef>
                <a:spcPts val="0"/>
              </a:spcBef>
              <a:spcAft>
                <a:spcPts val="600"/>
              </a:spcAft>
              <a:buFont typeface="Arial" panose="020B0604020202020204" pitchFamily="34" charset="0"/>
              <a:buChar char="•"/>
            </a:pPr>
            <a:r>
              <a:rPr lang="en-US" sz="2000" dirty="0">
                <a:effectLst/>
                <a:latin typeface="Calibri" panose="020F0502020204030204" pitchFamily="34" charset="0"/>
              </a:rPr>
              <a:t>Assessment of planning and data needs </a:t>
            </a:r>
            <a:r>
              <a:rPr lang="zh-CN" altLang="en-US" sz="2000" dirty="0">
                <a:effectLst/>
                <a:latin typeface="Calibri" panose="020F0502020204030204" pitchFamily="34" charset="0"/>
              </a:rPr>
              <a:t>规划及数据需求评估</a:t>
            </a:r>
            <a:endParaRPr lang="en-US" sz="2000" dirty="0">
              <a:effectLst/>
              <a:latin typeface="Calibri" panose="020F0502020204030204" pitchFamily="34" charset="0"/>
            </a:endParaRPr>
          </a:p>
          <a:p>
            <a:pPr lvl="0" indent="-365760">
              <a:spcBef>
                <a:spcPts val="0"/>
              </a:spcBef>
              <a:spcAft>
                <a:spcPts val="600"/>
              </a:spcAft>
              <a:buFont typeface="Wingdings" panose="05000000000000000000" pitchFamily="2" charset="2"/>
              <a:buChar char="q"/>
            </a:pPr>
            <a:endParaRPr lang="en-US" sz="2000" dirty="0">
              <a:effectLst/>
              <a:latin typeface="Calibri" panose="020F0502020204030204" pitchFamily="34" charset="0"/>
            </a:endParaRPr>
          </a:p>
        </p:txBody>
      </p:sp>
      <p:sp>
        <p:nvSpPr>
          <p:cNvPr id="79874" name="Rectangle 2"/>
          <p:cNvSpPr>
            <a:spLocks noGrp="1" noRot="1" noChangeArrowheads="1"/>
          </p:cNvSpPr>
          <p:nvPr>
            <p:ph type="title"/>
          </p:nvPr>
        </p:nvSpPr>
        <p:spPr>
          <a:xfrm>
            <a:off x="647700" y="242888"/>
            <a:ext cx="7848600" cy="720725"/>
          </a:xfrm>
        </p:spPr>
        <p:txBody>
          <a:bodyPr/>
          <a:lstStyle/>
          <a:p>
            <a:pPr eaLnBrk="1" hangingPunct="1">
              <a:defRPr/>
            </a:pPr>
            <a:r>
              <a:rPr lang="en-US" sz="3200" dirty="0">
                <a:solidFill>
                  <a:schemeClr val="tx1"/>
                </a:solidFill>
              </a:rPr>
              <a:t>Foundation Documents </a:t>
            </a:r>
            <a:r>
              <a:rPr lang="zh-CN" altLang="en-US" sz="3200" dirty="0">
                <a:solidFill>
                  <a:schemeClr val="tx1"/>
                </a:solidFill>
              </a:rPr>
              <a:t>基础文件</a:t>
            </a:r>
            <a:endParaRPr lang="en-US" sz="3200" dirty="0">
              <a:solidFill>
                <a:schemeClr val="tx1"/>
              </a:solidFill>
            </a:endParaRPr>
          </a:p>
        </p:txBody>
      </p:sp>
      <p:sp>
        <p:nvSpPr>
          <p:cNvPr id="2" name="TextBox 1"/>
          <p:cNvSpPr txBox="1"/>
          <p:nvPr/>
        </p:nvSpPr>
        <p:spPr>
          <a:xfrm>
            <a:off x="5334000" y="2391738"/>
            <a:ext cx="3593385" cy="1754326"/>
          </a:xfrm>
          <a:prstGeom prst="rect">
            <a:avLst/>
          </a:prstGeom>
          <a:solidFill>
            <a:srgbClr val="A89265"/>
          </a:solidFill>
          <a:ln w="19050">
            <a:solidFill>
              <a:schemeClr val="tx1"/>
            </a:solidFill>
          </a:ln>
        </p:spPr>
        <p:txBody>
          <a:bodyPr wrap="square" rtlCol="0">
            <a:spAutoFit/>
          </a:bodyPr>
          <a:lstStyle/>
          <a:p>
            <a:r>
              <a:rPr lang="en-US" b="1" dirty="0">
                <a:solidFill>
                  <a:schemeClr val="bg1"/>
                </a:solidFill>
              </a:rPr>
              <a:t>Park purpose </a:t>
            </a:r>
            <a:r>
              <a:rPr lang="en-US" dirty="0">
                <a:solidFill>
                  <a:schemeClr val="bg1"/>
                </a:solidFill>
              </a:rPr>
              <a:t>is a statement of why Congress or the President established the park as a unit of the national park system.  </a:t>
            </a:r>
            <a:r>
              <a:rPr lang="zh-CN" altLang="en-US" b="1" dirty="0">
                <a:solidFill>
                  <a:schemeClr val="bg1"/>
                </a:solidFill>
              </a:rPr>
              <a:t>公园的目的</a:t>
            </a:r>
            <a:r>
              <a:rPr lang="zh-CN" altLang="en-US" dirty="0">
                <a:solidFill>
                  <a:schemeClr val="bg1"/>
                </a:solidFill>
              </a:rPr>
              <a:t>是陈述国会或者总统为何要将某地区纳入国家公园体系？</a:t>
            </a:r>
            <a:endParaRPr lang="en-US" dirty="0">
              <a:solidFill>
                <a:schemeClr val="bg1"/>
              </a:solidFill>
            </a:endParaRPr>
          </a:p>
        </p:txBody>
      </p:sp>
      <p:sp>
        <p:nvSpPr>
          <p:cNvPr id="4" name="Right Arrow 3"/>
          <p:cNvSpPr/>
          <p:nvPr/>
        </p:nvSpPr>
        <p:spPr>
          <a:xfrm flipH="1">
            <a:off x="4038600" y="2423417"/>
            <a:ext cx="1066800" cy="381000"/>
          </a:xfrm>
          <a:prstGeom prst="rightArrow">
            <a:avLst/>
          </a:prstGeom>
          <a:solidFill>
            <a:srgbClr val="A89265">
              <a:alpha val="4902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20000"/>
                  <a:lumOff val="80000"/>
                </a:schemeClr>
              </a:solidFill>
            </a:endParaRP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600000">
            <a:off x="7792010" y="221506"/>
            <a:ext cx="899356" cy="1182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638904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bwMode="auto">
          <a:xfrm>
            <a:off x="0" y="-4763"/>
            <a:ext cx="9144000" cy="1223963"/>
          </a:xfrm>
          <a:prstGeom prst="rect">
            <a:avLst/>
          </a:prstGeom>
          <a:solidFill>
            <a:srgbClr val="050403"/>
          </a:solidFill>
          <a:ln w="9525" cap="flat" cmpd="sng" algn="ctr">
            <a:solidFill>
              <a:srgbClr val="050403"/>
            </a:solidFill>
            <a:prstDash val="solid"/>
            <a:round/>
            <a:headEnd type="none" w="med" len="med"/>
            <a:tailEnd type="none" w="med" len="med"/>
          </a:ln>
          <a:effectLst/>
        </p:spPr>
        <p:txBody>
          <a:bodyPr/>
          <a:lstStyle/>
          <a:p>
            <a:pPr>
              <a:defRPr/>
            </a:pPr>
            <a:endParaRPr lang="en-US">
              <a:solidFill>
                <a:schemeClr val="accent4">
                  <a:lumMod val="10000"/>
                </a:schemeClr>
              </a:solidFill>
            </a:endParaRPr>
          </a:p>
        </p:txBody>
      </p:sp>
      <p:sp>
        <p:nvSpPr>
          <p:cNvPr id="79874" name="Rectangle 2"/>
          <p:cNvSpPr>
            <a:spLocks noGrp="1" noRot="1" noChangeArrowheads="1"/>
          </p:cNvSpPr>
          <p:nvPr>
            <p:ph type="title"/>
          </p:nvPr>
        </p:nvSpPr>
        <p:spPr>
          <a:xfrm>
            <a:off x="647700" y="242888"/>
            <a:ext cx="7848600" cy="720725"/>
          </a:xfrm>
        </p:spPr>
        <p:txBody>
          <a:bodyPr/>
          <a:lstStyle/>
          <a:p>
            <a:pPr eaLnBrk="1" hangingPunct="1">
              <a:defRPr/>
            </a:pPr>
            <a:r>
              <a:rPr lang="en-US" sz="3200" dirty="0">
                <a:solidFill>
                  <a:schemeClr val="tx1"/>
                </a:solidFill>
              </a:rPr>
              <a:t>Foundation Documents </a:t>
            </a:r>
            <a:r>
              <a:rPr lang="zh-CN" altLang="en-US" sz="3200" dirty="0">
                <a:solidFill>
                  <a:schemeClr val="tx1"/>
                </a:solidFill>
              </a:rPr>
              <a:t>基础文件</a:t>
            </a:r>
            <a:endParaRPr lang="en-US" sz="3200" dirty="0">
              <a:solidFill>
                <a:schemeClr val="tx1"/>
              </a:solidFill>
            </a:endParaRPr>
          </a:p>
        </p:txBody>
      </p:sp>
      <p:sp>
        <p:nvSpPr>
          <p:cNvPr id="2" name="TextBox 1"/>
          <p:cNvSpPr txBox="1"/>
          <p:nvPr/>
        </p:nvSpPr>
        <p:spPr>
          <a:xfrm>
            <a:off x="5608320" y="2341702"/>
            <a:ext cx="3307080" cy="2031325"/>
          </a:xfrm>
          <a:prstGeom prst="rect">
            <a:avLst/>
          </a:prstGeom>
          <a:solidFill>
            <a:srgbClr val="A89265"/>
          </a:solidFill>
          <a:ln w="19050">
            <a:solidFill>
              <a:schemeClr val="tx1"/>
            </a:solidFill>
          </a:ln>
        </p:spPr>
        <p:txBody>
          <a:bodyPr wrap="square" rtlCol="0">
            <a:spAutoFit/>
          </a:bodyPr>
          <a:lstStyle/>
          <a:p>
            <a:r>
              <a:rPr lang="en-US" b="1" dirty="0">
                <a:solidFill>
                  <a:schemeClr val="bg1"/>
                </a:solidFill>
              </a:rPr>
              <a:t>Significance statements </a:t>
            </a:r>
            <a:r>
              <a:rPr lang="en-US" dirty="0">
                <a:solidFill>
                  <a:schemeClr val="bg1"/>
                </a:solidFill>
              </a:rPr>
              <a:t>express why the park’s resources and values are important enough to be part of the NPS.  </a:t>
            </a:r>
          </a:p>
          <a:p>
            <a:r>
              <a:rPr lang="zh-CN" altLang="en-US" b="1" dirty="0">
                <a:solidFill>
                  <a:schemeClr val="bg1"/>
                </a:solidFill>
              </a:rPr>
              <a:t>重要性陈述</a:t>
            </a:r>
            <a:r>
              <a:rPr lang="zh-CN" altLang="en-US" dirty="0">
                <a:solidFill>
                  <a:schemeClr val="bg1"/>
                </a:solidFill>
              </a:rPr>
              <a:t>说明为何园内资源及其价值重要至要将其纳入国家公园体系内</a:t>
            </a:r>
            <a:endParaRPr lang="en-US" dirty="0">
              <a:solidFill>
                <a:schemeClr val="bg1"/>
              </a:solidFill>
            </a:endParaRPr>
          </a:p>
        </p:txBody>
      </p:sp>
      <p:sp>
        <p:nvSpPr>
          <p:cNvPr id="4" name="Right Arrow 3"/>
          <p:cNvSpPr/>
          <p:nvPr/>
        </p:nvSpPr>
        <p:spPr>
          <a:xfrm rot="21000000" flipH="1">
            <a:off x="3525581" y="3037839"/>
            <a:ext cx="1671590" cy="381000"/>
          </a:xfrm>
          <a:prstGeom prst="rightArrow">
            <a:avLst/>
          </a:prstGeom>
          <a:solidFill>
            <a:srgbClr val="A89265">
              <a:alpha val="4902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20000"/>
                  <a:lumOff val="80000"/>
                </a:schemeClr>
              </a:solidFill>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600000">
            <a:off x="7792010" y="221506"/>
            <a:ext cx="899356" cy="1182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6"/>
          <p:cNvSpPr>
            <a:spLocks noGrp="1" noChangeArrowheads="1"/>
          </p:cNvSpPr>
          <p:nvPr>
            <p:ph idx="1"/>
          </p:nvPr>
        </p:nvSpPr>
        <p:spPr>
          <a:xfrm>
            <a:off x="647700" y="1447800"/>
            <a:ext cx="7848600" cy="4872038"/>
          </a:xfrm>
          <a:solidFill>
            <a:srgbClr val="292254">
              <a:alpha val="0"/>
            </a:srgbClr>
          </a:solidFill>
        </p:spPr>
        <p:txBody>
          <a:bodyPr>
            <a:normAutofit/>
          </a:bodyPr>
          <a:lstStyle/>
          <a:p>
            <a:pPr marL="365760" lvl="0" indent="-365760">
              <a:spcBef>
                <a:spcPts val="0"/>
              </a:spcBef>
              <a:spcAft>
                <a:spcPts val="600"/>
              </a:spcAft>
              <a:buFont typeface="Wingdings" panose="05000000000000000000" pitchFamily="2" charset="2"/>
              <a:buChar char="q"/>
            </a:pPr>
            <a:r>
              <a:rPr lang="en-US" sz="2400" dirty="0">
                <a:effectLst/>
                <a:latin typeface="Calibri" panose="020F0502020204030204" pitchFamily="34" charset="0"/>
              </a:rPr>
              <a:t>Foundation Elements </a:t>
            </a:r>
            <a:r>
              <a:rPr lang="zh-CN" altLang="en-US" sz="2400" dirty="0">
                <a:effectLst/>
                <a:latin typeface="Calibri" panose="020F0502020204030204" pitchFamily="34" charset="0"/>
              </a:rPr>
              <a:t>基础文件组成要素</a:t>
            </a:r>
            <a:endParaRPr lang="en-US" sz="2400" dirty="0">
              <a:effectLst/>
              <a:latin typeface="Calibri" panose="020F0502020204030204" pitchFamily="34" charset="0"/>
            </a:endParaRPr>
          </a:p>
          <a:p>
            <a:pPr marL="731520" lvl="2" indent="-365760">
              <a:spcBef>
                <a:spcPts val="0"/>
              </a:spcBef>
              <a:spcAft>
                <a:spcPts val="600"/>
              </a:spcAft>
              <a:buFont typeface="Arial" panose="020B0604020202020204" pitchFamily="34" charset="0"/>
              <a:buChar char="•"/>
            </a:pPr>
            <a:r>
              <a:rPr lang="en-US" sz="2000" dirty="0">
                <a:effectLst/>
                <a:latin typeface="Calibri" panose="020F0502020204030204" pitchFamily="34" charset="0"/>
              </a:rPr>
              <a:t>Description of the park </a:t>
            </a:r>
            <a:r>
              <a:rPr lang="zh-CN" altLang="en-US" sz="2000" dirty="0">
                <a:effectLst/>
                <a:latin typeface="Calibri" panose="020F0502020204030204" pitchFamily="34" charset="0"/>
              </a:rPr>
              <a:t>公园描述</a:t>
            </a:r>
            <a:endParaRPr lang="en-US" sz="2000" dirty="0">
              <a:effectLst/>
              <a:latin typeface="Calibri" panose="020F0502020204030204" pitchFamily="34" charset="0"/>
            </a:endParaRPr>
          </a:p>
          <a:p>
            <a:pPr marL="731520" lvl="2" indent="-365760">
              <a:spcBef>
                <a:spcPts val="0"/>
              </a:spcBef>
              <a:spcAft>
                <a:spcPts val="600"/>
              </a:spcAft>
              <a:buFont typeface="Arial" panose="020B0604020202020204" pitchFamily="34" charset="0"/>
              <a:buChar char="•"/>
            </a:pPr>
            <a:r>
              <a:rPr lang="en-US" sz="2000" dirty="0">
                <a:effectLst/>
                <a:latin typeface="Calibri" panose="020F0502020204030204" pitchFamily="34" charset="0"/>
              </a:rPr>
              <a:t>Park purpose</a:t>
            </a:r>
            <a:r>
              <a:rPr lang="zh-CN" altLang="en-US" sz="2000" dirty="0">
                <a:effectLst/>
                <a:latin typeface="Calibri" panose="020F0502020204030204" pitchFamily="34" charset="0"/>
              </a:rPr>
              <a:t>公园目的</a:t>
            </a:r>
            <a:endParaRPr lang="en-US" sz="2000" dirty="0">
              <a:effectLst/>
              <a:latin typeface="Calibri" panose="020F0502020204030204" pitchFamily="34" charset="0"/>
            </a:endParaRPr>
          </a:p>
          <a:p>
            <a:pPr marL="731520" lvl="2" indent="-365760">
              <a:spcBef>
                <a:spcPts val="0"/>
              </a:spcBef>
              <a:spcAft>
                <a:spcPts val="600"/>
              </a:spcAft>
              <a:buFont typeface="Arial" panose="020B0604020202020204" pitchFamily="34" charset="0"/>
              <a:buChar char="•"/>
            </a:pPr>
            <a:r>
              <a:rPr lang="en-US" sz="2000" dirty="0">
                <a:effectLst/>
                <a:latin typeface="Calibri" panose="020F0502020204030204" pitchFamily="34" charset="0"/>
              </a:rPr>
              <a:t>Park significance </a:t>
            </a:r>
          </a:p>
          <a:p>
            <a:pPr marL="731520" lvl="2" indent="-365760">
              <a:spcBef>
                <a:spcPts val="0"/>
              </a:spcBef>
              <a:spcAft>
                <a:spcPts val="600"/>
              </a:spcAft>
              <a:buFont typeface="Arial" panose="020B0604020202020204" pitchFamily="34" charset="0"/>
              <a:buChar char="•"/>
            </a:pPr>
            <a:r>
              <a:rPr lang="zh-CN" altLang="en-US" sz="2000" dirty="0">
                <a:effectLst/>
                <a:latin typeface="Calibri" panose="020F0502020204030204" pitchFamily="34" charset="0"/>
              </a:rPr>
              <a:t>公园重要性</a:t>
            </a:r>
            <a:endParaRPr lang="en-US" sz="2000" dirty="0">
              <a:effectLst/>
              <a:latin typeface="Calibri" panose="020F0502020204030204" pitchFamily="34" charset="0"/>
            </a:endParaRPr>
          </a:p>
          <a:p>
            <a:pPr marL="731520" lvl="2" indent="-365760">
              <a:spcBef>
                <a:spcPts val="0"/>
              </a:spcBef>
              <a:spcAft>
                <a:spcPts val="600"/>
              </a:spcAft>
              <a:buFont typeface="Arial" panose="020B0604020202020204" pitchFamily="34" charset="0"/>
              <a:buChar char="•"/>
            </a:pPr>
            <a:r>
              <a:rPr lang="en-US" sz="2000" dirty="0">
                <a:effectLst/>
                <a:latin typeface="Calibri" panose="020F0502020204030204" pitchFamily="34" charset="0"/>
              </a:rPr>
              <a:t>Fundamental resources and values </a:t>
            </a:r>
          </a:p>
          <a:p>
            <a:pPr marL="731520" lvl="2" indent="-365760">
              <a:spcBef>
                <a:spcPts val="0"/>
              </a:spcBef>
              <a:spcAft>
                <a:spcPts val="600"/>
              </a:spcAft>
              <a:buFont typeface="Arial" panose="020B0604020202020204" pitchFamily="34" charset="0"/>
              <a:buChar char="•"/>
            </a:pPr>
            <a:r>
              <a:rPr lang="zh-CN" altLang="en-US" sz="2000" dirty="0">
                <a:effectLst/>
                <a:latin typeface="Calibri" panose="020F0502020204030204" pitchFamily="34" charset="0"/>
              </a:rPr>
              <a:t>主要资源及价值</a:t>
            </a:r>
            <a:endParaRPr lang="en-US" sz="2000" dirty="0">
              <a:effectLst/>
              <a:latin typeface="Calibri" panose="020F0502020204030204" pitchFamily="34" charset="0"/>
            </a:endParaRPr>
          </a:p>
          <a:p>
            <a:pPr marL="731520" lvl="2" indent="-365760">
              <a:spcBef>
                <a:spcPts val="0"/>
              </a:spcBef>
              <a:spcAft>
                <a:spcPts val="600"/>
              </a:spcAft>
              <a:buFont typeface="Arial" panose="020B0604020202020204" pitchFamily="34" charset="0"/>
              <a:buChar char="•"/>
            </a:pPr>
            <a:r>
              <a:rPr lang="en-US" sz="2000" dirty="0">
                <a:effectLst/>
                <a:latin typeface="Calibri" panose="020F0502020204030204" pitchFamily="34" charset="0"/>
              </a:rPr>
              <a:t>Interpretive themes </a:t>
            </a:r>
            <a:r>
              <a:rPr lang="zh-CN" altLang="en-US" sz="2000" dirty="0">
                <a:effectLst/>
                <a:latin typeface="Calibri" panose="020F0502020204030204" pitchFamily="34" charset="0"/>
              </a:rPr>
              <a:t>解说主题</a:t>
            </a:r>
            <a:endParaRPr lang="en-US" sz="2000" dirty="0">
              <a:effectLst/>
              <a:latin typeface="Calibri" panose="020F0502020204030204" pitchFamily="34" charset="0"/>
            </a:endParaRPr>
          </a:p>
          <a:p>
            <a:pPr marL="731520" lvl="2" indent="-365760">
              <a:spcBef>
                <a:spcPts val="0"/>
              </a:spcBef>
              <a:spcAft>
                <a:spcPts val="600"/>
              </a:spcAft>
              <a:buFont typeface="Arial" panose="020B0604020202020204" pitchFamily="34" charset="0"/>
              <a:buChar char="•"/>
            </a:pPr>
            <a:r>
              <a:rPr lang="en-US" sz="2000" dirty="0">
                <a:effectLst/>
                <a:latin typeface="Calibri" panose="020F0502020204030204" pitchFamily="34" charset="0"/>
              </a:rPr>
              <a:t>Special mandates </a:t>
            </a:r>
            <a:r>
              <a:rPr lang="zh-CN" altLang="en-US" sz="2000" dirty="0">
                <a:effectLst/>
                <a:latin typeface="Calibri" panose="020F0502020204030204" pitchFamily="34" charset="0"/>
              </a:rPr>
              <a:t>特别规定</a:t>
            </a:r>
            <a:endParaRPr lang="en-US" sz="2000" dirty="0">
              <a:effectLst/>
              <a:latin typeface="Calibri" panose="020F0502020204030204" pitchFamily="34" charset="0"/>
            </a:endParaRPr>
          </a:p>
          <a:p>
            <a:pPr marL="731520" lvl="2" indent="-365760">
              <a:spcBef>
                <a:spcPts val="0"/>
              </a:spcBef>
              <a:spcAft>
                <a:spcPts val="600"/>
              </a:spcAft>
              <a:buFont typeface="Arial" panose="020B0604020202020204" pitchFamily="34" charset="0"/>
              <a:buChar char="•"/>
            </a:pPr>
            <a:r>
              <a:rPr lang="en-US" sz="2000" dirty="0">
                <a:effectLst/>
                <a:latin typeface="Calibri" panose="020F0502020204030204" pitchFamily="34" charset="0"/>
              </a:rPr>
              <a:t>Key issues </a:t>
            </a:r>
            <a:r>
              <a:rPr lang="zh-CN" altLang="en-US" sz="2000" dirty="0">
                <a:effectLst/>
                <a:latin typeface="Calibri" panose="020F0502020204030204" pitchFamily="34" charset="0"/>
              </a:rPr>
              <a:t>主要问题</a:t>
            </a:r>
            <a:endParaRPr lang="en-US" sz="2000" dirty="0">
              <a:effectLst/>
              <a:latin typeface="Calibri" panose="020F0502020204030204" pitchFamily="34" charset="0"/>
            </a:endParaRPr>
          </a:p>
          <a:p>
            <a:pPr marL="731520" lvl="2" indent="-365760">
              <a:spcBef>
                <a:spcPts val="0"/>
              </a:spcBef>
              <a:spcAft>
                <a:spcPts val="600"/>
              </a:spcAft>
              <a:buFont typeface="Arial" panose="020B0604020202020204" pitchFamily="34" charset="0"/>
              <a:buChar char="•"/>
            </a:pPr>
            <a:r>
              <a:rPr lang="en-US" sz="2000" dirty="0">
                <a:effectLst/>
                <a:latin typeface="Calibri" panose="020F0502020204030204" pitchFamily="34" charset="0"/>
              </a:rPr>
              <a:t>Assessment of planning and data needs </a:t>
            </a:r>
            <a:r>
              <a:rPr lang="zh-CN" altLang="en-US" sz="2000" dirty="0">
                <a:effectLst/>
                <a:latin typeface="Calibri" panose="020F0502020204030204" pitchFamily="34" charset="0"/>
              </a:rPr>
              <a:t>规划及数据需求评估</a:t>
            </a:r>
            <a:endParaRPr lang="en-US" sz="2000" dirty="0">
              <a:effectLst/>
              <a:latin typeface="Calibri" panose="020F0502020204030204" pitchFamily="34" charset="0"/>
            </a:endParaRPr>
          </a:p>
          <a:p>
            <a:pPr lvl="0" indent="-365760">
              <a:spcBef>
                <a:spcPts val="0"/>
              </a:spcBef>
              <a:spcAft>
                <a:spcPts val="600"/>
              </a:spcAft>
              <a:buFont typeface="Wingdings" panose="05000000000000000000" pitchFamily="2" charset="2"/>
              <a:buChar char="q"/>
            </a:pPr>
            <a:endParaRPr lang="en-US" sz="2000" dirty="0">
              <a:effectLst/>
              <a:latin typeface="Calibri" panose="020F0502020204030204" pitchFamily="34" charset="0"/>
            </a:endParaRPr>
          </a:p>
        </p:txBody>
      </p:sp>
    </p:spTree>
    <p:extLst>
      <p:ext uri="{BB962C8B-B14F-4D97-AF65-F5344CB8AC3E}">
        <p14:creationId xmlns:p14="http://schemas.microsoft.com/office/powerpoint/2010/main" val="98482990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4" name="Rectangle 2"/>
          <p:cNvSpPr>
            <a:spLocks noGrp="1" noRot="1" noChangeArrowheads="1"/>
          </p:cNvSpPr>
          <p:nvPr>
            <p:ph type="title"/>
          </p:nvPr>
        </p:nvSpPr>
        <p:spPr>
          <a:xfrm>
            <a:off x="647700" y="242888"/>
            <a:ext cx="7848600" cy="720725"/>
          </a:xfrm>
        </p:spPr>
        <p:txBody>
          <a:bodyPr/>
          <a:lstStyle/>
          <a:p>
            <a:pPr eaLnBrk="1" hangingPunct="1">
              <a:defRPr/>
            </a:pPr>
            <a:r>
              <a:rPr lang="en-US" sz="3200" dirty="0">
                <a:solidFill>
                  <a:schemeClr val="tx1"/>
                </a:solidFill>
              </a:rPr>
              <a:t>Foundation Documents </a:t>
            </a:r>
            <a:r>
              <a:rPr lang="zh-CN" altLang="en-US" sz="3200" dirty="0">
                <a:solidFill>
                  <a:schemeClr val="tx1"/>
                </a:solidFill>
              </a:rPr>
              <a:t>基础文件</a:t>
            </a:r>
            <a:endParaRPr lang="en-US" sz="3200" dirty="0">
              <a:solidFill>
                <a:schemeClr val="tx1"/>
              </a:solidFill>
            </a:endParaRPr>
          </a:p>
        </p:txBody>
      </p:sp>
      <p:sp>
        <p:nvSpPr>
          <p:cNvPr id="2" name="TextBox 1"/>
          <p:cNvSpPr txBox="1"/>
          <p:nvPr/>
        </p:nvSpPr>
        <p:spPr>
          <a:xfrm>
            <a:off x="5815377" y="3690026"/>
            <a:ext cx="3185160" cy="1754326"/>
          </a:xfrm>
          <a:prstGeom prst="rect">
            <a:avLst/>
          </a:prstGeom>
          <a:solidFill>
            <a:srgbClr val="A89265"/>
          </a:solidFill>
          <a:ln w="19050">
            <a:solidFill>
              <a:schemeClr val="tx1"/>
            </a:solidFill>
          </a:ln>
        </p:spPr>
        <p:txBody>
          <a:bodyPr wrap="square" rtlCol="0">
            <a:spAutoFit/>
          </a:bodyPr>
          <a:lstStyle/>
          <a:p>
            <a:r>
              <a:rPr lang="en-US" b="1" dirty="0">
                <a:solidFill>
                  <a:schemeClr val="bg1"/>
                </a:solidFill>
              </a:rPr>
              <a:t>Interpretive themes </a:t>
            </a:r>
            <a:r>
              <a:rPr lang="en-US" dirty="0">
                <a:solidFill>
                  <a:schemeClr val="bg1"/>
                </a:solidFill>
              </a:rPr>
              <a:t>are the most important ideas or concepts to be communicated to the public about a park.</a:t>
            </a:r>
          </a:p>
          <a:p>
            <a:r>
              <a:rPr lang="zh-CN" altLang="en-US" b="1" dirty="0">
                <a:solidFill>
                  <a:schemeClr val="bg1"/>
                </a:solidFill>
              </a:rPr>
              <a:t>解说主题</a:t>
            </a:r>
            <a:r>
              <a:rPr lang="zh-CN" altLang="en-US" dirty="0">
                <a:solidFill>
                  <a:schemeClr val="bg1"/>
                </a:solidFill>
              </a:rPr>
              <a:t>是某一公园向公众传达的最重要的想法或概念</a:t>
            </a:r>
            <a:endParaRPr lang="en-US" dirty="0">
              <a:solidFill>
                <a:schemeClr val="bg1"/>
              </a:solidFill>
            </a:endParaRPr>
          </a:p>
        </p:txBody>
      </p:sp>
      <p:sp>
        <p:nvSpPr>
          <p:cNvPr id="4" name="Right Arrow 3"/>
          <p:cNvSpPr/>
          <p:nvPr/>
        </p:nvSpPr>
        <p:spPr>
          <a:xfrm rot="600000" flipH="1">
            <a:off x="4644387" y="4376689"/>
            <a:ext cx="1137614" cy="381000"/>
          </a:xfrm>
          <a:prstGeom prst="rightArrow">
            <a:avLst/>
          </a:prstGeom>
          <a:solidFill>
            <a:srgbClr val="A89265">
              <a:alpha val="4902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20000"/>
                  <a:lumOff val="80000"/>
                </a:schemeClr>
              </a:solidFill>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600000">
            <a:off x="7792010" y="221506"/>
            <a:ext cx="899356" cy="1182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6"/>
          <p:cNvSpPr>
            <a:spLocks noGrp="1" noChangeArrowheads="1"/>
          </p:cNvSpPr>
          <p:nvPr>
            <p:ph idx="1"/>
          </p:nvPr>
        </p:nvSpPr>
        <p:spPr>
          <a:xfrm>
            <a:off x="647700" y="1447800"/>
            <a:ext cx="7848600" cy="4872038"/>
          </a:xfrm>
          <a:solidFill>
            <a:srgbClr val="292254">
              <a:alpha val="0"/>
            </a:srgbClr>
          </a:solidFill>
        </p:spPr>
        <p:txBody>
          <a:bodyPr>
            <a:normAutofit/>
          </a:bodyPr>
          <a:lstStyle/>
          <a:p>
            <a:pPr marL="365760" lvl="0" indent="-365760">
              <a:spcBef>
                <a:spcPts val="0"/>
              </a:spcBef>
              <a:spcAft>
                <a:spcPts val="600"/>
              </a:spcAft>
              <a:buFont typeface="Wingdings" panose="05000000000000000000" pitchFamily="2" charset="2"/>
              <a:buChar char="q"/>
            </a:pPr>
            <a:r>
              <a:rPr lang="en-US" sz="2400" dirty="0">
                <a:effectLst/>
                <a:latin typeface="Calibri" panose="020F0502020204030204" pitchFamily="34" charset="0"/>
              </a:rPr>
              <a:t>Foundation Elements </a:t>
            </a:r>
            <a:r>
              <a:rPr lang="zh-CN" altLang="en-US" sz="2400" dirty="0">
                <a:effectLst/>
                <a:latin typeface="Calibri" panose="020F0502020204030204" pitchFamily="34" charset="0"/>
              </a:rPr>
              <a:t>基础文件组成要素</a:t>
            </a:r>
            <a:endParaRPr lang="en-US" sz="2400" dirty="0">
              <a:effectLst/>
              <a:latin typeface="Calibri" panose="020F0502020204030204" pitchFamily="34" charset="0"/>
            </a:endParaRPr>
          </a:p>
          <a:p>
            <a:pPr marL="731520" lvl="2" indent="-365760">
              <a:spcBef>
                <a:spcPts val="0"/>
              </a:spcBef>
              <a:spcAft>
                <a:spcPts val="600"/>
              </a:spcAft>
              <a:buFont typeface="Arial" panose="020B0604020202020204" pitchFamily="34" charset="0"/>
              <a:buChar char="•"/>
            </a:pPr>
            <a:r>
              <a:rPr lang="en-US" sz="2000" dirty="0">
                <a:effectLst/>
                <a:latin typeface="Calibri" panose="020F0502020204030204" pitchFamily="34" charset="0"/>
              </a:rPr>
              <a:t>Description of the park </a:t>
            </a:r>
            <a:r>
              <a:rPr lang="zh-CN" altLang="en-US" sz="2000" dirty="0">
                <a:effectLst/>
                <a:latin typeface="Calibri" panose="020F0502020204030204" pitchFamily="34" charset="0"/>
              </a:rPr>
              <a:t>公园描述</a:t>
            </a:r>
            <a:endParaRPr lang="en-US" sz="2000" dirty="0">
              <a:effectLst/>
              <a:latin typeface="Calibri" panose="020F0502020204030204" pitchFamily="34" charset="0"/>
            </a:endParaRPr>
          </a:p>
          <a:p>
            <a:pPr marL="731520" lvl="2" indent="-365760">
              <a:spcBef>
                <a:spcPts val="0"/>
              </a:spcBef>
              <a:spcAft>
                <a:spcPts val="600"/>
              </a:spcAft>
              <a:buFont typeface="Arial" panose="020B0604020202020204" pitchFamily="34" charset="0"/>
              <a:buChar char="•"/>
            </a:pPr>
            <a:r>
              <a:rPr lang="en-US" sz="2000" dirty="0">
                <a:effectLst/>
                <a:latin typeface="Calibri" panose="020F0502020204030204" pitchFamily="34" charset="0"/>
              </a:rPr>
              <a:t>Park purpose</a:t>
            </a:r>
            <a:r>
              <a:rPr lang="zh-CN" altLang="en-US" sz="2000" dirty="0">
                <a:effectLst/>
                <a:latin typeface="Calibri" panose="020F0502020204030204" pitchFamily="34" charset="0"/>
              </a:rPr>
              <a:t>公园目的</a:t>
            </a:r>
            <a:endParaRPr lang="en-US" sz="2000" dirty="0">
              <a:effectLst/>
              <a:latin typeface="Calibri" panose="020F0502020204030204" pitchFamily="34" charset="0"/>
            </a:endParaRPr>
          </a:p>
          <a:p>
            <a:pPr marL="731520" lvl="2" indent="-365760">
              <a:spcBef>
                <a:spcPts val="0"/>
              </a:spcBef>
              <a:spcAft>
                <a:spcPts val="600"/>
              </a:spcAft>
              <a:buFont typeface="Arial" panose="020B0604020202020204" pitchFamily="34" charset="0"/>
              <a:buChar char="•"/>
            </a:pPr>
            <a:r>
              <a:rPr lang="en-US" sz="2000" dirty="0">
                <a:effectLst/>
                <a:latin typeface="Calibri" panose="020F0502020204030204" pitchFamily="34" charset="0"/>
              </a:rPr>
              <a:t>Park significance </a:t>
            </a:r>
          </a:p>
          <a:p>
            <a:pPr marL="731520" lvl="2" indent="-365760">
              <a:spcBef>
                <a:spcPts val="0"/>
              </a:spcBef>
              <a:spcAft>
                <a:spcPts val="600"/>
              </a:spcAft>
              <a:buFont typeface="Arial" panose="020B0604020202020204" pitchFamily="34" charset="0"/>
              <a:buChar char="•"/>
            </a:pPr>
            <a:r>
              <a:rPr lang="zh-CN" altLang="en-US" sz="2000" dirty="0">
                <a:effectLst/>
                <a:latin typeface="Calibri" panose="020F0502020204030204" pitchFamily="34" charset="0"/>
              </a:rPr>
              <a:t>公园重要性</a:t>
            </a:r>
            <a:endParaRPr lang="en-US" sz="2000" dirty="0">
              <a:effectLst/>
              <a:latin typeface="Calibri" panose="020F0502020204030204" pitchFamily="34" charset="0"/>
            </a:endParaRPr>
          </a:p>
          <a:p>
            <a:pPr marL="731520" lvl="2" indent="-365760">
              <a:spcBef>
                <a:spcPts val="0"/>
              </a:spcBef>
              <a:spcAft>
                <a:spcPts val="600"/>
              </a:spcAft>
              <a:buFont typeface="Arial" panose="020B0604020202020204" pitchFamily="34" charset="0"/>
              <a:buChar char="•"/>
            </a:pPr>
            <a:r>
              <a:rPr lang="en-US" sz="2000" dirty="0">
                <a:effectLst/>
                <a:latin typeface="Calibri" panose="020F0502020204030204" pitchFamily="34" charset="0"/>
              </a:rPr>
              <a:t>Fundamental resources and values </a:t>
            </a:r>
          </a:p>
          <a:p>
            <a:pPr marL="731520" lvl="2" indent="-365760">
              <a:spcBef>
                <a:spcPts val="0"/>
              </a:spcBef>
              <a:spcAft>
                <a:spcPts val="600"/>
              </a:spcAft>
              <a:buFont typeface="Arial" panose="020B0604020202020204" pitchFamily="34" charset="0"/>
              <a:buChar char="•"/>
            </a:pPr>
            <a:r>
              <a:rPr lang="zh-CN" altLang="en-US" sz="2000" dirty="0">
                <a:effectLst/>
                <a:latin typeface="Calibri" panose="020F0502020204030204" pitchFamily="34" charset="0"/>
              </a:rPr>
              <a:t>主要资源及价值</a:t>
            </a:r>
            <a:endParaRPr lang="en-US" sz="2000" dirty="0">
              <a:effectLst/>
              <a:latin typeface="Calibri" panose="020F0502020204030204" pitchFamily="34" charset="0"/>
            </a:endParaRPr>
          </a:p>
          <a:p>
            <a:pPr marL="731520" lvl="2" indent="-365760">
              <a:spcBef>
                <a:spcPts val="0"/>
              </a:spcBef>
              <a:spcAft>
                <a:spcPts val="600"/>
              </a:spcAft>
              <a:buFont typeface="Arial" panose="020B0604020202020204" pitchFamily="34" charset="0"/>
              <a:buChar char="•"/>
            </a:pPr>
            <a:r>
              <a:rPr lang="en-US" sz="2000" dirty="0">
                <a:effectLst/>
                <a:latin typeface="Calibri" panose="020F0502020204030204" pitchFamily="34" charset="0"/>
              </a:rPr>
              <a:t>Interpretive themes </a:t>
            </a:r>
            <a:r>
              <a:rPr lang="zh-CN" altLang="en-US" sz="2000" dirty="0">
                <a:effectLst/>
                <a:latin typeface="Calibri" panose="020F0502020204030204" pitchFamily="34" charset="0"/>
              </a:rPr>
              <a:t>解说主题</a:t>
            </a:r>
            <a:endParaRPr lang="en-US" sz="2000" dirty="0">
              <a:effectLst/>
              <a:latin typeface="Calibri" panose="020F0502020204030204" pitchFamily="34" charset="0"/>
            </a:endParaRPr>
          </a:p>
          <a:p>
            <a:pPr marL="731520" lvl="2" indent="-365760">
              <a:spcBef>
                <a:spcPts val="0"/>
              </a:spcBef>
              <a:spcAft>
                <a:spcPts val="600"/>
              </a:spcAft>
              <a:buFont typeface="Arial" panose="020B0604020202020204" pitchFamily="34" charset="0"/>
              <a:buChar char="•"/>
            </a:pPr>
            <a:r>
              <a:rPr lang="en-US" sz="2000" dirty="0">
                <a:effectLst/>
                <a:latin typeface="Calibri" panose="020F0502020204030204" pitchFamily="34" charset="0"/>
              </a:rPr>
              <a:t>Special mandates </a:t>
            </a:r>
            <a:r>
              <a:rPr lang="zh-CN" altLang="en-US" sz="2000" dirty="0">
                <a:effectLst/>
                <a:latin typeface="Calibri" panose="020F0502020204030204" pitchFamily="34" charset="0"/>
              </a:rPr>
              <a:t>特别规定</a:t>
            </a:r>
            <a:endParaRPr lang="en-US" sz="2000" dirty="0">
              <a:effectLst/>
              <a:latin typeface="Calibri" panose="020F0502020204030204" pitchFamily="34" charset="0"/>
            </a:endParaRPr>
          </a:p>
          <a:p>
            <a:pPr marL="731520" lvl="2" indent="-365760">
              <a:spcBef>
                <a:spcPts val="0"/>
              </a:spcBef>
              <a:spcAft>
                <a:spcPts val="600"/>
              </a:spcAft>
              <a:buFont typeface="Arial" panose="020B0604020202020204" pitchFamily="34" charset="0"/>
              <a:buChar char="•"/>
            </a:pPr>
            <a:r>
              <a:rPr lang="en-US" sz="2000" dirty="0">
                <a:effectLst/>
                <a:latin typeface="Calibri" panose="020F0502020204030204" pitchFamily="34" charset="0"/>
              </a:rPr>
              <a:t>Key issues </a:t>
            </a:r>
            <a:r>
              <a:rPr lang="zh-CN" altLang="en-US" sz="2000" dirty="0">
                <a:effectLst/>
                <a:latin typeface="Calibri" panose="020F0502020204030204" pitchFamily="34" charset="0"/>
              </a:rPr>
              <a:t>主要问题</a:t>
            </a:r>
            <a:endParaRPr lang="en-US" sz="2000" dirty="0">
              <a:effectLst/>
              <a:latin typeface="Calibri" panose="020F0502020204030204" pitchFamily="34" charset="0"/>
            </a:endParaRPr>
          </a:p>
          <a:p>
            <a:pPr marL="731520" lvl="2" indent="-365760">
              <a:spcBef>
                <a:spcPts val="0"/>
              </a:spcBef>
              <a:spcAft>
                <a:spcPts val="600"/>
              </a:spcAft>
              <a:buFont typeface="Arial" panose="020B0604020202020204" pitchFamily="34" charset="0"/>
              <a:buChar char="•"/>
            </a:pPr>
            <a:r>
              <a:rPr lang="en-US" sz="2000" dirty="0">
                <a:effectLst/>
                <a:latin typeface="Calibri" panose="020F0502020204030204" pitchFamily="34" charset="0"/>
              </a:rPr>
              <a:t>Assessment of planning and data needs </a:t>
            </a:r>
            <a:r>
              <a:rPr lang="zh-CN" altLang="en-US" sz="2000" dirty="0">
                <a:effectLst/>
                <a:latin typeface="Calibri" panose="020F0502020204030204" pitchFamily="34" charset="0"/>
              </a:rPr>
              <a:t>规划及数据需求评估</a:t>
            </a:r>
            <a:endParaRPr lang="en-US" sz="2000" dirty="0">
              <a:effectLst/>
              <a:latin typeface="Calibri" panose="020F0502020204030204" pitchFamily="34" charset="0"/>
            </a:endParaRPr>
          </a:p>
          <a:p>
            <a:pPr lvl="0" indent="-365760">
              <a:spcBef>
                <a:spcPts val="0"/>
              </a:spcBef>
              <a:spcAft>
                <a:spcPts val="600"/>
              </a:spcAft>
              <a:buFont typeface="Wingdings" panose="05000000000000000000" pitchFamily="2" charset="2"/>
              <a:buChar char="q"/>
            </a:pPr>
            <a:endParaRPr lang="en-US" sz="2000" dirty="0">
              <a:effectLst/>
              <a:latin typeface="Calibri" panose="020F0502020204030204" pitchFamily="34" charset="0"/>
            </a:endParaRPr>
          </a:p>
        </p:txBody>
      </p:sp>
    </p:spTree>
    <p:extLst>
      <p:ext uri="{BB962C8B-B14F-4D97-AF65-F5344CB8AC3E}">
        <p14:creationId xmlns:p14="http://schemas.microsoft.com/office/powerpoint/2010/main" val="286389819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1320</TotalTime>
  <Words>1563</Words>
  <Application>Microsoft Macintosh PowerPoint</Application>
  <PresentationFormat>On-screen Show (4:3)</PresentationFormat>
  <Paragraphs>260</Paragraphs>
  <Slides>20</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Frutiger LT Std 55 Roman</vt:lpstr>
      <vt:lpstr>ＭＳ Ｐゴシック</vt:lpstr>
      <vt:lpstr>宋体</vt:lpstr>
      <vt:lpstr>Arial</vt:lpstr>
      <vt:lpstr>Book Antiqua</vt:lpstr>
      <vt:lpstr>Calibri</vt:lpstr>
      <vt:lpstr>Garamond</vt:lpstr>
      <vt:lpstr>Palatino Linotype</vt:lpstr>
      <vt:lpstr>Wingdings</vt:lpstr>
      <vt:lpstr>Elemental</vt:lpstr>
      <vt:lpstr>PowerPoint Presentation</vt:lpstr>
      <vt:lpstr>Why do we plan? 为何要进行规划？</vt:lpstr>
      <vt:lpstr>Legislative Direction 法定 (National Park System General Authorities Act, 54 USC 100502-100503) 国家公园管理局一般授权法案</vt:lpstr>
      <vt:lpstr>Planning program in transition 规划项目转型</vt:lpstr>
      <vt:lpstr>Revised Framework for Park Planning 新修订的公园规划框架</vt:lpstr>
      <vt:lpstr>Foundation Documents 基础文件</vt:lpstr>
      <vt:lpstr>Foundation Documents 基础文件</vt:lpstr>
      <vt:lpstr>Foundation Documents 基础文件</vt:lpstr>
      <vt:lpstr>Foundation Documents 基础文件</vt:lpstr>
      <vt:lpstr>Foundation Documents 基础文件</vt:lpstr>
      <vt:lpstr>Planning Priorities? 规划优先序</vt:lpstr>
      <vt:lpstr>Planning Priorities? 规划优先序</vt:lpstr>
      <vt:lpstr>Planning Priorities? 规划优先序</vt:lpstr>
      <vt:lpstr>Planning Priorities? 规划优先序</vt:lpstr>
      <vt:lpstr>Hot Topics! 热门话题</vt:lpstr>
      <vt:lpstr>Hot Topics! 热门话题</vt:lpstr>
      <vt:lpstr>Hot Topics! 热门话题</vt:lpstr>
      <vt:lpstr>Hot Topics! 热门话题</vt:lpstr>
      <vt:lpstr>Hot Topics! 热门话题</vt:lpstr>
      <vt:lpstr>PowerPoint Presentation</vt:lpstr>
    </vt:vector>
  </TitlesOfParts>
  <Company>NPS-HFC</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T Gilbert</dc:creator>
  <cp:lastModifiedBy>Zhiquan Yang</cp:lastModifiedBy>
  <cp:revision>143</cp:revision>
  <dcterms:created xsi:type="dcterms:W3CDTF">2007-08-07T12:44:29Z</dcterms:created>
  <dcterms:modified xsi:type="dcterms:W3CDTF">2019-08-28T07:15:57Z</dcterms:modified>
</cp:coreProperties>
</file>