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30"/>
  </p:notesMasterIdLst>
  <p:handoutMasterIdLst>
    <p:handoutMasterId r:id="rId31"/>
  </p:handoutMasterIdLst>
  <p:sldIdLst>
    <p:sldId id="669" r:id="rId5"/>
    <p:sldId id="686" r:id="rId6"/>
    <p:sldId id="661" r:id="rId7"/>
    <p:sldId id="671" r:id="rId8"/>
    <p:sldId id="672" r:id="rId9"/>
    <p:sldId id="673" r:id="rId10"/>
    <p:sldId id="670" r:id="rId11"/>
    <p:sldId id="675" r:id="rId12"/>
    <p:sldId id="690" r:id="rId13"/>
    <p:sldId id="677" r:id="rId14"/>
    <p:sldId id="678" r:id="rId15"/>
    <p:sldId id="689" r:id="rId16"/>
    <p:sldId id="691" r:id="rId17"/>
    <p:sldId id="665" r:id="rId18"/>
    <p:sldId id="679" r:id="rId19"/>
    <p:sldId id="681" r:id="rId20"/>
    <p:sldId id="682" r:id="rId21"/>
    <p:sldId id="674" r:id="rId22"/>
    <p:sldId id="663" r:id="rId23"/>
    <p:sldId id="693" r:id="rId24"/>
    <p:sldId id="692" r:id="rId25"/>
    <p:sldId id="683" r:id="rId26"/>
    <p:sldId id="684" r:id="rId27"/>
    <p:sldId id="685" r:id="rId28"/>
    <p:sldId id="688" r:id="rId29"/>
  </p:sldIdLst>
  <p:sldSz cx="9144000" cy="6858000" type="screen4x3"/>
  <p:notesSz cx="9296400" cy="7010400"/>
  <p:defaultTextStyle>
    <a:defPPr>
      <a:defRPr lang="en-US"/>
    </a:defPPr>
    <a:lvl1pPr algn="l" rtl="0" fontAlgn="base">
      <a:spcBef>
        <a:spcPct val="0"/>
      </a:spcBef>
      <a:spcAft>
        <a:spcPct val="0"/>
      </a:spcAft>
      <a:defRPr sz="2800" kern="1200">
        <a:solidFill>
          <a:schemeClr val="tx1"/>
        </a:solidFill>
        <a:latin typeface="Tahoma" pitchFamily="34" charset="0"/>
        <a:ea typeface="+mn-ea"/>
        <a:cs typeface="+mn-cs"/>
      </a:defRPr>
    </a:lvl1pPr>
    <a:lvl2pPr marL="457200" algn="l" rtl="0" fontAlgn="base">
      <a:spcBef>
        <a:spcPct val="0"/>
      </a:spcBef>
      <a:spcAft>
        <a:spcPct val="0"/>
      </a:spcAft>
      <a:defRPr sz="2800" kern="1200">
        <a:solidFill>
          <a:schemeClr val="tx1"/>
        </a:solidFill>
        <a:latin typeface="Tahoma" pitchFamily="34" charset="0"/>
        <a:ea typeface="+mn-ea"/>
        <a:cs typeface="+mn-cs"/>
      </a:defRPr>
    </a:lvl2pPr>
    <a:lvl3pPr marL="914400" algn="l" rtl="0" fontAlgn="base">
      <a:spcBef>
        <a:spcPct val="0"/>
      </a:spcBef>
      <a:spcAft>
        <a:spcPct val="0"/>
      </a:spcAft>
      <a:defRPr sz="2800" kern="1200">
        <a:solidFill>
          <a:schemeClr val="tx1"/>
        </a:solidFill>
        <a:latin typeface="Tahoma" pitchFamily="34" charset="0"/>
        <a:ea typeface="+mn-ea"/>
        <a:cs typeface="+mn-cs"/>
      </a:defRPr>
    </a:lvl3pPr>
    <a:lvl4pPr marL="1371600" algn="l" rtl="0" fontAlgn="base">
      <a:spcBef>
        <a:spcPct val="0"/>
      </a:spcBef>
      <a:spcAft>
        <a:spcPct val="0"/>
      </a:spcAft>
      <a:defRPr sz="2800" kern="1200">
        <a:solidFill>
          <a:schemeClr val="tx1"/>
        </a:solidFill>
        <a:latin typeface="Tahoma" pitchFamily="34" charset="0"/>
        <a:ea typeface="+mn-ea"/>
        <a:cs typeface="+mn-cs"/>
      </a:defRPr>
    </a:lvl4pPr>
    <a:lvl5pPr marL="1828800" algn="l" rtl="0" fontAlgn="base">
      <a:spcBef>
        <a:spcPct val="0"/>
      </a:spcBef>
      <a:spcAft>
        <a:spcPct val="0"/>
      </a:spcAft>
      <a:defRPr sz="2800" kern="1200">
        <a:solidFill>
          <a:schemeClr val="tx1"/>
        </a:solidFill>
        <a:latin typeface="Tahoma" pitchFamily="34" charset="0"/>
        <a:ea typeface="+mn-ea"/>
        <a:cs typeface="+mn-cs"/>
      </a:defRPr>
    </a:lvl5pPr>
    <a:lvl6pPr marL="2286000" algn="l" defTabSz="914400" rtl="0" eaLnBrk="1" latinLnBrk="0" hangingPunct="1">
      <a:defRPr sz="2800" kern="1200">
        <a:solidFill>
          <a:schemeClr val="tx1"/>
        </a:solidFill>
        <a:latin typeface="Tahoma" pitchFamily="34" charset="0"/>
        <a:ea typeface="+mn-ea"/>
        <a:cs typeface="+mn-cs"/>
      </a:defRPr>
    </a:lvl6pPr>
    <a:lvl7pPr marL="2743200" algn="l" defTabSz="914400" rtl="0" eaLnBrk="1" latinLnBrk="0" hangingPunct="1">
      <a:defRPr sz="2800" kern="1200">
        <a:solidFill>
          <a:schemeClr val="tx1"/>
        </a:solidFill>
        <a:latin typeface="Tahoma" pitchFamily="34" charset="0"/>
        <a:ea typeface="+mn-ea"/>
        <a:cs typeface="+mn-cs"/>
      </a:defRPr>
    </a:lvl7pPr>
    <a:lvl8pPr marL="3200400" algn="l" defTabSz="914400" rtl="0" eaLnBrk="1" latinLnBrk="0" hangingPunct="1">
      <a:defRPr sz="2800" kern="1200">
        <a:solidFill>
          <a:schemeClr val="tx1"/>
        </a:solidFill>
        <a:latin typeface="Tahoma" pitchFamily="34" charset="0"/>
        <a:ea typeface="+mn-ea"/>
        <a:cs typeface="+mn-cs"/>
      </a:defRPr>
    </a:lvl8pPr>
    <a:lvl9pPr marL="3657600" algn="l" defTabSz="914400" rtl="0" eaLnBrk="1" latinLnBrk="0" hangingPunct="1">
      <a:defRPr sz="28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 Sundergill" initials="RS" lastIdx="1" clrIdx="0">
    <p:extLst>
      <p:ext uri="{19B8F6BF-5375-455C-9EA6-DF929625EA0E}">
        <p15:presenceInfo xmlns:p15="http://schemas.microsoft.com/office/powerpoint/2012/main" userId="S::rsundergill@npca.org::b06e2444-e2c5-4dce-a73d-14a7739878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2E6D3F"/>
    <a:srgbClr val="528917"/>
    <a:srgbClr val="361600"/>
    <a:srgbClr val="00446A"/>
    <a:srgbClr val="C41200"/>
    <a:srgbClr val="E89D00"/>
    <a:srgbClr val="005232"/>
    <a:srgbClr val="ED5100"/>
    <a:srgbClr val="908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4" autoAdjust="0"/>
    <p:restoredTop sz="86720" autoAdjust="0"/>
  </p:normalViewPr>
  <p:slideViewPr>
    <p:cSldViewPr snapToGrid="0">
      <p:cViewPr varScale="1">
        <p:scale>
          <a:sx n="92" d="100"/>
          <a:sy n="92" d="100"/>
        </p:scale>
        <p:origin x="728" y="192"/>
      </p:cViewPr>
      <p:guideLst>
        <p:guide orient="horz" pos="2160"/>
        <p:guide pos="2880"/>
      </p:guideLst>
    </p:cSldViewPr>
  </p:slideViewPr>
  <p:outlineViewPr>
    <p:cViewPr>
      <p:scale>
        <a:sx n="66" d="100"/>
        <a:sy n="66" d="100"/>
      </p:scale>
      <p:origin x="0" y="0"/>
    </p:cViewPr>
  </p:outlineViewPr>
  <p:notesTextViewPr>
    <p:cViewPr>
      <p:scale>
        <a:sx n="88" d="100"/>
        <a:sy n="88"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Sundergill" userId="b06e2444-e2c5-4dce-a73d-14a7739878b5" providerId="ADAL" clId="{D891AC12-1C4A-4A4B-AF04-E63D6E6B809E}"/>
    <pc:docChg chg="undo modSld">
      <pc:chgData name="Ron Sundergill" userId="b06e2444-e2c5-4dce-a73d-14a7739878b5" providerId="ADAL" clId="{D891AC12-1C4A-4A4B-AF04-E63D6E6B809E}" dt="2019-09-09T04:23:25.052" v="24" actId="255"/>
      <pc:docMkLst>
        <pc:docMk/>
      </pc:docMkLst>
      <pc:sldChg chg="modSp">
        <pc:chgData name="Ron Sundergill" userId="b06e2444-e2c5-4dce-a73d-14a7739878b5" providerId="ADAL" clId="{D891AC12-1C4A-4A4B-AF04-E63D6E6B809E}" dt="2019-09-09T04:21:13.815" v="8" actId="1076"/>
        <pc:sldMkLst>
          <pc:docMk/>
          <pc:sldMk cId="1580093280" sldId="673"/>
        </pc:sldMkLst>
        <pc:spChg chg="mod">
          <ac:chgData name="Ron Sundergill" userId="b06e2444-e2c5-4dce-a73d-14a7739878b5" providerId="ADAL" clId="{D891AC12-1C4A-4A4B-AF04-E63D6E6B809E}" dt="2019-09-09T04:21:13.815" v="8" actId="1076"/>
          <ac:spMkLst>
            <pc:docMk/>
            <pc:sldMk cId="1580093280" sldId="673"/>
            <ac:spMk id="3" creationId="{532D7860-C6C7-46D8-9F43-241D3812EC71}"/>
          </ac:spMkLst>
        </pc:spChg>
      </pc:sldChg>
      <pc:sldChg chg="modSp">
        <pc:chgData name="Ron Sundergill" userId="b06e2444-e2c5-4dce-a73d-14a7739878b5" providerId="ADAL" clId="{D891AC12-1C4A-4A4B-AF04-E63D6E6B809E}" dt="2019-09-09T04:23:25.052" v="24" actId="255"/>
        <pc:sldMkLst>
          <pc:docMk/>
          <pc:sldMk cId="1208244351" sldId="678"/>
        </pc:sldMkLst>
        <pc:spChg chg="mod">
          <ac:chgData name="Ron Sundergill" userId="b06e2444-e2c5-4dce-a73d-14a7739878b5" providerId="ADAL" clId="{D891AC12-1C4A-4A4B-AF04-E63D6E6B809E}" dt="2019-09-09T04:22:57.408" v="21" actId="20577"/>
          <ac:spMkLst>
            <pc:docMk/>
            <pc:sldMk cId="1208244351" sldId="678"/>
            <ac:spMk id="3" creationId="{8FE6B025-AB12-4248-B163-2982FCF005AE}"/>
          </ac:spMkLst>
        </pc:spChg>
        <pc:spChg chg="mod">
          <ac:chgData name="Ron Sundergill" userId="b06e2444-e2c5-4dce-a73d-14a7739878b5" providerId="ADAL" clId="{D891AC12-1C4A-4A4B-AF04-E63D6E6B809E}" dt="2019-09-09T04:23:25.052" v="24" actId="255"/>
          <ac:spMkLst>
            <pc:docMk/>
            <pc:sldMk cId="1208244351" sldId="678"/>
            <ac:spMk id="8" creationId="{8CE16345-E734-4C75-A849-F6F4BA613691}"/>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7" y="2"/>
            <a:ext cx="4028440" cy="350760"/>
          </a:xfrm>
          <a:prstGeom prst="rect">
            <a:avLst/>
          </a:prstGeom>
          <a:noFill/>
          <a:ln w="9525">
            <a:noFill/>
            <a:miter lim="800000"/>
            <a:headEnd/>
            <a:tailEnd/>
          </a:ln>
          <a:effectLst/>
        </p:spPr>
        <p:txBody>
          <a:bodyPr vert="horz" wrap="square" lIns="92766" tIns="46383" rIns="92766" bIns="46383" numCol="1" anchor="t" anchorCtr="0" compatLnSpc="1">
            <a:prstTxWarp prst="textNoShape">
              <a:avLst/>
            </a:prstTxWarp>
          </a:bodyPr>
          <a:lstStyle>
            <a:lvl1pPr defTabSz="927745">
              <a:defRPr sz="1200" smtClean="0">
                <a:latin typeface="Arial" charset="0"/>
              </a:defRPr>
            </a:lvl1pPr>
          </a:lstStyle>
          <a:p>
            <a:pPr>
              <a:defRPr/>
            </a:pPr>
            <a:endParaRPr lang="en-US" altLang="en-US" dirty="0"/>
          </a:p>
        </p:txBody>
      </p:sp>
      <p:sp>
        <p:nvSpPr>
          <p:cNvPr id="101379" name="Rectangle 3"/>
          <p:cNvSpPr>
            <a:spLocks noGrp="1" noChangeArrowheads="1"/>
          </p:cNvSpPr>
          <p:nvPr>
            <p:ph type="dt" sz="quarter" idx="1"/>
          </p:nvPr>
        </p:nvSpPr>
        <p:spPr bwMode="auto">
          <a:xfrm>
            <a:off x="5265818" y="2"/>
            <a:ext cx="4028440" cy="350760"/>
          </a:xfrm>
          <a:prstGeom prst="rect">
            <a:avLst/>
          </a:prstGeom>
          <a:noFill/>
          <a:ln w="9525">
            <a:noFill/>
            <a:miter lim="800000"/>
            <a:headEnd/>
            <a:tailEnd/>
          </a:ln>
          <a:effectLst/>
        </p:spPr>
        <p:txBody>
          <a:bodyPr vert="horz" wrap="square" lIns="92766" tIns="46383" rIns="92766" bIns="46383" numCol="1" anchor="t" anchorCtr="0" compatLnSpc="1">
            <a:prstTxWarp prst="textNoShape">
              <a:avLst/>
            </a:prstTxWarp>
          </a:bodyPr>
          <a:lstStyle>
            <a:lvl1pPr algn="r" defTabSz="927745">
              <a:defRPr sz="1200" smtClean="0">
                <a:latin typeface="Arial" charset="0"/>
              </a:defRPr>
            </a:lvl1pPr>
          </a:lstStyle>
          <a:p>
            <a:pPr>
              <a:defRPr/>
            </a:pPr>
            <a:endParaRPr lang="en-US" altLang="en-US" dirty="0"/>
          </a:p>
        </p:txBody>
      </p:sp>
      <p:sp>
        <p:nvSpPr>
          <p:cNvPr id="101380" name="Rectangle 4"/>
          <p:cNvSpPr>
            <a:spLocks noGrp="1" noChangeArrowheads="1"/>
          </p:cNvSpPr>
          <p:nvPr>
            <p:ph type="ftr" sz="quarter" idx="2"/>
          </p:nvPr>
        </p:nvSpPr>
        <p:spPr bwMode="auto">
          <a:xfrm>
            <a:off x="7" y="6658446"/>
            <a:ext cx="4028440" cy="350760"/>
          </a:xfrm>
          <a:prstGeom prst="rect">
            <a:avLst/>
          </a:prstGeom>
          <a:noFill/>
          <a:ln w="9525">
            <a:noFill/>
            <a:miter lim="800000"/>
            <a:headEnd/>
            <a:tailEnd/>
          </a:ln>
          <a:effectLst/>
        </p:spPr>
        <p:txBody>
          <a:bodyPr vert="horz" wrap="square" lIns="92766" tIns="46383" rIns="92766" bIns="46383" numCol="1" anchor="b" anchorCtr="0" compatLnSpc="1">
            <a:prstTxWarp prst="textNoShape">
              <a:avLst/>
            </a:prstTxWarp>
          </a:bodyPr>
          <a:lstStyle>
            <a:lvl1pPr defTabSz="927745">
              <a:defRPr sz="1200" smtClean="0">
                <a:latin typeface="Arial" charset="0"/>
              </a:defRPr>
            </a:lvl1pPr>
          </a:lstStyle>
          <a:p>
            <a:pPr>
              <a:defRPr/>
            </a:pPr>
            <a:endParaRPr lang="en-US" altLang="en-US" dirty="0"/>
          </a:p>
        </p:txBody>
      </p:sp>
      <p:sp>
        <p:nvSpPr>
          <p:cNvPr id="101381" name="Rectangle 5"/>
          <p:cNvSpPr>
            <a:spLocks noGrp="1" noChangeArrowheads="1"/>
          </p:cNvSpPr>
          <p:nvPr>
            <p:ph type="sldNum" sz="quarter" idx="3"/>
          </p:nvPr>
        </p:nvSpPr>
        <p:spPr bwMode="auto">
          <a:xfrm>
            <a:off x="5265818" y="6658446"/>
            <a:ext cx="4028440" cy="350760"/>
          </a:xfrm>
          <a:prstGeom prst="rect">
            <a:avLst/>
          </a:prstGeom>
          <a:noFill/>
          <a:ln w="9525">
            <a:noFill/>
            <a:miter lim="800000"/>
            <a:headEnd/>
            <a:tailEnd/>
          </a:ln>
          <a:effectLst/>
        </p:spPr>
        <p:txBody>
          <a:bodyPr vert="horz" wrap="square" lIns="92766" tIns="46383" rIns="92766" bIns="46383" numCol="1" anchor="b" anchorCtr="0" compatLnSpc="1">
            <a:prstTxWarp prst="textNoShape">
              <a:avLst/>
            </a:prstTxWarp>
          </a:bodyPr>
          <a:lstStyle>
            <a:lvl1pPr algn="r" defTabSz="927745">
              <a:defRPr sz="1200" smtClean="0">
                <a:latin typeface="Arial" charset="0"/>
              </a:defRPr>
            </a:lvl1pPr>
          </a:lstStyle>
          <a:p>
            <a:pPr>
              <a:defRPr/>
            </a:pPr>
            <a:fld id="{55B85093-DE8D-4CF1-8FD2-15BF642BE9AC}" type="slidenum">
              <a:rPr lang="en-US" altLang="en-US"/>
              <a:pPr>
                <a:defRPr/>
              </a:pPr>
              <a:t>‹#›</a:t>
            </a:fld>
            <a:endParaRPr lang="en-US" altLang="en-US" dirty="0"/>
          </a:p>
        </p:txBody>
      </p:sp>
    </p:spTree>
    <p:extLst>
      <p:ext uri="{BB962C8B-B14F-4D97-AF65-F5344CB8AC3E}">
        <p14:creationId xmlns:p14="http://schemas.microsoft.com/office/powerpoint/2010/main" val="2373003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7" y="2"/>
            <a:ext cx="4028440" cy="350760"/>
          </a:xfrm>
          <a:prstGeom prst="rect">
            <a:avLst/>
          </a:prstGeom>
          <a:noFill/>
          <a:ln w="9525">
            <a:noFill/>
            <a:miter lim="800000"/>
            <a:headEnd/>
            <a:tailEnd/>
          </a:ln>
          <a:effectLst/>
        </p:spPr>
        <p:txBody>
          <a:bodyPr vert="horz" wrap="square" lIns="92766" tIns="46383" rIns="92766" bIns="46383" numCol="1" anchor="t" anchorCtr="0" compatLnSpc="1">
            <a:prstTxWarp prst="textNoShape">
              <a:avLst/>
            </a:prstTxWarp>
          </a:bodyPr>
          <a:lstStyle>
            <a:lvl1pPr defTabSz="927745">
              <a:defRPr sz="1200" smtClean="0">
                <a:latin typeface="Arial" charset="0"/>
              </a:defRPr>
            </a:lvl1pPr>
          </a:lstStyle>
          <a:p>
            <a:pPr>
              <a:defRPr/>
            </a:pPr>
            <a:endParaRPr lang="en-US" altLang="en-US" dirty="0"/>
          </a:p>
        </p:txBody>
      </p:sp>
      <p:sp>
        <p:nvSpPr>
          <p:cNvPr id="7171" name="Rectangle 3"/>
          <p:cNvSpPr>
            <a:spLocks noGrp="1" noChangeArrowheads="1"/>
          </p:cNvSpPr>
          <p:nvPr>
            <p:ph type="dt" idx="1"/>
          </p:nvPr>
        </p:nvSpPr>
        <p:spPr bwMode="auto">
          <a:xfrm>
            <a:off x="5265818" y="2"/>
            <a:ext cx="4028440" cy="350760"/>
          </a:xfrm>
          <a:prstGeom prst="rect">
            <a:avLst/>
          </a:prstGeom>
          <a:noFill/>
          <a:ln w="9525">
            <a:noFill/>
            <a:miter lim="800000"/>
            <a:headEnd/>
            <a:tailEnd/>
          </a:ln>
          <a:effectLst/>
        </p:spPr>
        <p:txBody>
          <a:bodyPr vert="horz" wrap="square" lIns="92766" tIns="46383" rIns="92766" bIns="46383" numCol="1" anchor="t" anchorCtr="0" compatLnSpc="1">
            <a:prstTxWarp prst="textNoShape">
              <a:avLst/>
            </a:prstTxWarp>
          </a:bodyPr>
          <a:lstStyle>
            <a:lvl1pPr algn="r" defTabSz="927745">
              <a:defRPr sz="1200" smtClean="0">
                <a:latin typeface="Arial" charset="0"/>
              </a:defRPr>
            </a:lvl1pPr>
          </a:lstStyle>
          <a:p>
            <a:pPr>
              <a:defRPr/>
            </a:pPr>
            <a:endParaRPr lang="en-US" altLang="en-US" dirty="0"/>
          </a:p>
        </p:txBody>
      </p:sp>
      <p:sp>
        <p:nvSpPr>
          <p:cNvPr id="21508"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29642" y="3330425"/>
            <a:ext cx="7437119" cy="3154440"/>
          </a:xfrm>
          <a:prstGeom prst="rect">
            <a:avLst/>
          </a:prstGeom>
          <a:noFill/>
          <a:ln w="9525">
            <a:noFill/>
            <a:miter lim="800000"/>
            <a:headEnd/>
            <a:tailEnd/>
          </a:ln>
          <a:effectLst/>
        </p:spPr>
        <p:txBody>
          <a:bodyPr vert="horz" wrap="square" lIns="92766" tIns="46383" rIns="92766" bIns="4638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174" name="Rectangle 6"/>
          <p:cNvSpPr>
            <a:spLocks noGrp="1" noChangeArrowheads="1"/>
          </p:cNvSpPr>
          <p:nvPr>
            <p:ph type="ftr" sz="quarter" idx="4"/>
          </p:nvPr>
        </p:nvSpPr>
        <p:spPr bwMode="auto">
          <a:xfrm>
            <a:off x="7" y="6658446"/>
            <a:ext cx="4028440" cy="350760"/>
          </a:xfrm>
          <a:prstGeom prst="rect">
            <a:avLst/>
          </a:prstGeom>
          <a:noFill/>
          <a:ln w="9525">
            <a:noFill/>
            <a:miter lim="800000"/>
            <a:headEnd/>
            <a:tailEnd/>
          </a:ln>
          <a:effectLst/>
        </p:spPr>
        <p:txBody>
          <a:bodyPr vert="horz" wrap="square" lIns="92766" tIns="46383" rIns="92766" bIns="46383" numCol="1" anchor="b" anchorCtr="0" compatLnSpc="1">
            <a:prstTxWarp prst="textNoShape">
              <a:avLst/>
            </a:prstTxWarp>
          </a:bodyPr>
          <a:lstStyle>
            <a:lvl1pPr defTabSz="927745">
              <a:defRPr sz="1200" smtClean="0">
                <a:latin typeface="Arial" charset="0"/>
              </a:defRPr>
            </a:lvl1pPr>
          </a:lstStyle>
          <a:p>
            <a:pPr>
              <a:defRPr/>
            </a:pPr>
            <a:endParaRPr lang="en-US" altLang="en-US" dirty="0"/>
          </a:p>
        </p:txBody>
      </p:sp>
      <p:sp>
        <p:nvSpPr>
          <p:cNvPr id="7175" name="Rectangle 7"/>
          <p:cNvSpPr>
            <a:spLocks noGrp="1" noChangeArrowheads="1"/>
          </p:cNvSpPr>
          <p:nvPr>
            <p:ph type="sldNum" sz="quarter" idx="5"/>
          </p:nvPr>
        </p:nvSpPr>
        <p:spPr bwMode="auto">
          <a:xfrm>
            <a:off x="5265818" y="6658446"/>
            <a:ext cx="4028440" cy="350760"/>
          </a:xfrm>
          <a:prstGeom prst="rect">
            <a:avLst/>
          </a:prstGeom>
          <a:noFill/>
          <a:ln w="9525">
            <a:noFill/>
            <a:miter lim="800000"/>
            <a:headEnd/>
            <a:tailEnd/>
          </a:ln>
          <a:effectLst/>
        </p:spPr>
        <p:txBody>
          <a:bodyPr vert="horz" wrap="square" lIns="92766" tIns="46383" rIns="92766" bIns="46383" numCol="1" anchor="b" anchorCtr="0" compatLnSpc="1">
            <a:prstTxWarp prst="textNoShape">
              <a:avLst/>
            </a:prstTxWarp>
          </a:bodyPr>
          <a:lstStyle>
            <a:lvl1pPr algn="r" defTabSz="927745">
              <a:defRPr sz="1200" smtClean="0">
                <a:latin typeface="Arial" charset="0"/>
              </a:defRPr>
            </a:lvl1pPr>
          </a:lstStyle>
          <a:p>
            <a:pPr>
              <a:defRPr/>
            </a:pPr>
            <a:fld id="{90FD815C-FA48-4703-9CF0-F8087E75725B}" type="slidenum">
              <a:rPr lang="en-US" altLang="en-US"/>
              <a:pPr>
                <a:defRPr/>
              </a:pPr>
              <a:t>‹#›</a:t>
            </a:fld>
            <a:endParaRPr lang="en-US" altLang="en-US" dirty="0"/>
          </a:p>
        </p:txBody>
      </p:sp>
    </p:spTree>
    <p:extLst>
      <p:ext uri="{BB962C8B-B14F-4D97-AF65-F5344CB8AC3E}">
        <p14:creationId xmlns:p14="http://schemas.microsoft.com/office/powerpoint/2010/main" val="16560156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CF9E5D6-A3EB-4BA0-B55E-301B058EC2F0}" type="slidenum">
              <a:rPr lang="en-US" altLang="en-US"/>
              <a:pPr/>
              <a:t>1</a:t>
            </a:fld>
            <a:endParaRPr lang="en-US" altLang="en-US" dirty="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algn="l"/>
            <a:r>
              <a:rPr lang="en-US" dirty="0"/>
              <a:t>Great to be here and meet all of you. As you know, I work for the National Parks Conservation Association. I have served as the Regional Director of the organization for 14 years. My region includes California, Nevada, Hawaii, American Samoa and other Pacific Islands. I’ll talk more about NPCA in a moment.</a:t>
            </a:r>
          </a:p>
        </p:txBody>
      </p:sp>
    </p:spTree>
    <p:extLst>
      <p:ext uri="{BB962C8B-B14F-4D97-AF65-F5344CB8AC3E}">
        <p14:creationId xmlns:p14="http://schemas.microsoft.com/office/powerpoint/2010/main" val="2990086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successful campaign to stop a landfill from being built right next to Joshua Tree National Park. As you can see, the landfill, had it been built, would have been surrounded on three sides by the park.</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10</a:t>
            </a:fld>
            <a:endParaRPr lang="en-US" altLang="en-US" dirty="0"/>
          </a:p>
        </p:txBody>
      </p:sp>
    </p:spTree>
    <p:extLst>
      <p:ext uri="{BB962C8B-B14F-4D97-AF65-F5344CB8AC3E}">
        <p14:creationId xmlns:p14="http://schemas.microsoft.com/office/powerpoint/2010/main" val="285373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proposed Eagle Mountain Landfill was going to be for trash coming from LA.</a:t>
            </a:r>
          </a:p>
          <a:p>
            <a:r>
              <a:rPr lang="en-US" dirty="0"/>
              <a:t>2. It would have been the LARGEST landfill in the country and probably in the world</a:t>
            </a:r>
          </a:p>
          <a:p>
            <a:r>
              <a:rPr lang="en-US" dirty="0"/>
              <a:t>3. It was a big threat to Desert Tortoises, a threatened species</a:t>
            </a:r>
          </a:p>
          <a:p>
            <a:r>
              <a:rPr lang="en-US" dirty="0"/>
              <a:t>4. The landfill would have taken in 20,000 tons of garbage a day</a:t>
            </a:r>
          </a:p>
          <a:p>
            <a:r>
              <a:rPr lang="en-US" dirty="0"/>
              <a:t>5. It would have lasted an entire century</a:t>
            </a:r>
          </a:p>
          <a:p>
            <a:endParaRPr lang="en-US" dirty="0"/>
          </a:p>
          <a:p>
            <a:r>
              <a:rPr lang="en-US" dirty="0"/>
              <a:t>WE WAGED a 15 YEAR BATTLE and WON!</a:t>
            </a:r>
          </a:p>
          <a:p>
            <a:r>
              <a:rPr lang="en-US" dirty="0"/>
              <a:t>The Federal Court system ruled in our favor in 2009 and that stopped the landfill from being built.</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11</a:t>
            </a:fld>
            <a:endParaRPr lang="en-US" altLang="en-US" dirty="0"/>
          </a:p>
        </p:txBody>
      </p:sp>
    </p:spTree>
    <p:extLst>
      <p:ext uri="{BB962C8B-B14F-4D97-AF65-F5344CB8AC3E}">
        <p14:creationId xmlns:p14="http://schemas.microsoft.com/office/powerpoint/2010/main" val="40769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CADIZ Water Mining Project</a:t>
            </a:r>
          </a:p>
          <a:p>
            <a:endParaRPr lang="en-US" dirty="0"/>
          </a:p>
          <a:p>
            <a:r>
              <a:rPr lang="en-US" dirty="0"/>
              <a:t>This is a current campaign. The Cadiz Corporation has proposed withdrawing groundwater out from under the Mojave National Monument</a:t>
            </a:r>
          </a:p>
          <a:p>
            <a:r>
              <a:rPr lang="en-US" dirty="0"/>
              <a:t>	</a:t>
            </a:r>
          </a:p>
          <a:p>
            <a:r>
              <a:rPr lang="en-US" dirty="0"/>
              <a:t>	-16 billion gallons of water a year would be pumped out, which is not sustainable.</a:t>
            </a:r>
          </a:p>
          <a:p>
            <a:r>
              <a:rPr lang="en-US" dirty="0"/>
              <a:t>	- It would result in many water features in the Mojave drying up and would negatively effect the plants and wildlife in the Mojave</a:t>
            </a:r>
          </a:p>
          <a:p>
            <a:r>
              <a:rPr lang="en-US" dirty="0"/>
              <a:t>	- The Obama Administration stopped the project, but when Trump came in that decision was reversed.</a:t>
            </a:r>
          </a:p>
          <a:p>
            <a:endParaRPr lang="en-US" dirty="0"/>
          </a:p>
          <a:p>
            <a:r>
              <a:rPr lang="en-US" dirty="0"/>
              <a:t>WE JUST WON A BIG three-yearlong effort to get California to tighten its laws that will likely stop this project from going forward and we are also suing the Department of Interior to reverse their approval decision.</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12</a:t>
            </a:fld>
            <a:endParaRPr lang="en-US" altLang="en-US" dirty="0"/>
          </a:p>
        </p:txBody>
      </p:sp>
    </p:spTree>
    <p:extLst>
      <p:ext uri="{BB962C8B-B14F-4D97-AF65-F5344CB8AC3E}">
        <p14:creationId xmlns:p14="http://schemas.microsoft.com/office/powerpoint/2010/main" val="65629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2. We work to help the NPS create new national parks, including historic parks -- and we often advocate for expansion of parks.</a:t>
            </a:r>
          </a:p>
        </p:txBody>
      </p:sp>
      <p:sp>
        <p:nvSpPr>
          <p:cNvPr id="4" name="Slide Number Placeholder 3"/>
          <p:cNvSpPr>
            <a:spLocks noGrp="1"/>
          </p:cNvSpPr>
          <p:nvPr>
            <p:ph type="sldNum" sz="quarter" idx="5"/>
          </p:nvPr>
        </p:nvSpPr>
        <p:spPr/>
        <p:txBody>
          <a:bodyPr/>
          <a:lstStyle/>
          <a:p>
            <a:pPr marL="0" marR="0" lvl="0" indent="0" algn="r" defTabSz="927745" rtl="0" eaLnBrk="1" fontAlgn="base" latinLnBrk="0" hangingPunct="1">
              <a:lnSpc>
                <a:spcPct val="100000"/>
              </a:lnSpc>
              <a:spcBef>
                <a:spcPct val="0"/>
              </a:spcBef>
              <a:spcAft>
                <a:spcPct val="0"/>
              </a:spcAft>
              <a:buClrTx/>
              <a:buSzTx/>
              <a:buFontTx/>
              <a:buNone/>
              <a:tabLst/>
              <a:defRPr/>
            </a:pPr>
            <a:fld id="{90FD815C-FA48-4703-9CF0-F8087E75725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7745"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6369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Santa Monica Mountains National Recreation Area is near LA, with some sections that are in the city.</a:t>
            </a:r>
          </a:p>
          <a:p>
            <a:pPr marL="228600" indent="-228600">
              <a:buAutoNum type="arabicPeriod"/>
            </a:pPr>
            <a:r>
              <a:rPr lang="en-US" dirty="0"/>
              <a:t>One of its key benefits is the protection of habitat for wildlife in an area that is quickly being developed</a:t>
            </a:r>
          </a:p>
          <a:p>
            <a:pPr marL="228600" indent="-228600">
              <a:buAutoNum type="arabicPeriod"/>
            </a:pPr>
            <a:r>
              <a:rPr lang="en-US" dirty="0"/>
              <a:t>It is also a great recreations resource for millions of people in the LA region</a:t>
            </a:r>
          </a:p>
          <a:p>
            <a:pPr marL="228600" indent="-228600">
              <a:buAutoNum type="arabicPeriod"/>
            </a:pPr>
            <a:r>
              <a:rPr lang="en-US" dirty="0"/>
              <a:t>About 15 years ago we became involved in efforts to expand the park.</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14</a:t>
            </a:fld>
            <a:endParaRPr lang="en-US" altLang="en-US" dirty="0"/>
          </a:p>
        </p:txBody>
      </p:sp>
    </p:spTree>
    <p:extLst>
      <p:ext uri="{BB962C8B-B14F-4D97-AF65-F5344CB8AC3E}">
        <p14:creationId xmlns:p14="http://schemas.microsoft.com/office/powerpoint/2010/main" val="2745045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Currently this park is about 155,000 acres</a:t>
            </a:r>
          </a:p>
          <a:p>
            <a:pPr marL="228600" indent="-228600">
              <a:buAutoNum type="arabicPeriod"/>
            </a:pPr>
            <a:r>
              <a:rPr lang="en-US" dirty="0"/>
              <a:t>We, members of Congress and the NPS are in support of more than doubling the size of the park</a:t>
            </a:r>
          </a:p>
          <a:p>
            <a:pPr marL="228600" indent="-228600">
              <a:buAutoNum type="arabicPeriod"/>
            </a:pPr>
            <a:r>
              <a:rPr lang="en-US" dirty="0"/>
              <a:t>It would include sizable sections of the LA River and even downtown LA, where many excellent cultural sites are present, such as the oldest residence in LA, The Avila Adobe.</a:t>
            </a:r>
          </a:p>
          <a:p>
            <a:pPr marL="228600" indent="-228600">
              <a:buAutoNum type="arabicPeriod"/>
            </a:pPr>
            <a:r>
              <a:rPr lang="en-US" dirty="0"/>
              <a:t>We have made great progress on this effort and we think that the park will be expanded sometime within the next couple of years.</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15</a:t>
            </a:fld>
            <a:endParaRPr lang="en-US" altLang="en-US" dirty="0"/>
          </a:p>
        </p:txBody>
      </p:sp>
    </p:spTree>
    <p:extLst>
      <p:ext uri="{BB962C8B-B14F-4D97-AF65-F5344CB8AC3E}">
        <p14:creationId xmlns:p14="http://schemas.microsoft.com/office/powerpoint/2010/main" val="114312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critters that will benefit greatly from the expansion of Santa Monica Mountains NRA is the Mountain Lion. Here is the famous P-22 in LA’s Griffith Park, but P-22 is isolated because of fragmentation of the habitat. The other problem is that the gene pool for mountain lions in the region is being compromised, potentially leading to the loss of the species from the region.</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16</a:t>
            </a:fld>
            <a:endParaRPr lang="en-US" altLang="en-US" dirty="0"/>
          </a:p>
        </p:txBody>
      </p:sp>
    </p:spTree>
    <p:extLst>
      <p:ext uri="{BB962C8B-B14F-4D97-AF65-F5344CB8AC3E}">
        <p14:creationId xmlns:p14="http://schemas.microsoft.com/office/powerpoint/2010/main" val="118902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Cesar E. Chavez National Monument. This is a monument that interprets the life and times of labor leader Cesar Chavez and it tells the story of how farmworker laborers were successful in forming a union and winning better conditions for workers.</a:t>
            </a:r>
          </a:p>
          <a:p>
            <a:endParaRPr lang="en-US" dirty="0"/>
          </a:p>
          <a:p>
            <a:pPr marL="228600" indent="-228600">
              <a:buAutoNum type="arabicPeriod"/>
            </a:pPr>
            <a:r>
              <a:rPr lang="en-US" dirty="0"/>
              <a:t>Campaign lasted from 1999 through 2012</a:t>
            </a:r>
          </a:p>
          <a:p>
            <a:pPr marL="228600" indent="-228600">
              <a:buAutoNum type="arabicPeriod"/>
            </a:pPr>
            <a:r>
              <a:rPr lang="en-US" dirty="0"/>
              <a:t>We supported legislation introduced by Rep. Hilda Solis to study the possible creation of a new NPS site that would cover Cesar Chavez’s life and the union movement, which passed in a consolidated bill in 2008</a:t>
            </a:r>
          </a:p>
          <a:p>
            <a:pPr marL="228600" indent="-228600">
              <a:buAutoNum type="arabicPeriod"/>
            </a:pPr>
            <a:r>
              <a:rPr lang="en-US" dirty="0"/>
              <a:t>Because of the positive findings of the study, key elected officials, including President Obama, supported the establishment of the park.</a:t>
            </a:r>
          </a:p>
          <a:p>
            <a:pPr marL="228600" indent="-228600">
              <a:buAutoNum type="arabicPeriod"/>
            </a:pPr>
            <a:r>
              <a:rPr lang="en-US" dirty="0"/>
              <a:t>On October 8</a:t>
            </a:r>
            <a:r>
              <a:rPr lang="en-US" baseline="30000" dirty="0"/>
              <a:t>th</a:t>
            </a:r>
            <a:r>
              <a:rPr lang="en-US" dirty="0"/>
              <a:t>, 2012 (just a month before his re-election) Obama used the Antiquities Act to create the park in the Tehachapi Mountains in California.</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17</a:t>
            </a:fld>
            <a:endParaRPr lang="en-US" altLang="en-US" dirty="0"/>
          </a:p>
        </p:txBody>
      </p:sp>
    </p:spTree>
    <p:extLst>
      <p:ext uri="{BB962C8B-B14F-4D97-AF65-F5344CB8AC3E}">
        <p14:creationId xmlns:p14="http://schemas.microsoft.com/office/powerpoint/2010/main" val="28599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campaign to establish a new park was also completed during the Obama Administration – Castle Mountains National Monument in Eastern CA on the Nevada border.</a:t>
            </a:r>
          </a:p>
          <a:p>
            <a:endParaRPr lang="en-US" dirty="0"/>
          </a:p>
          <a:p>
            <a:r>
              <a:rPr lang="en-US" dirty="0"/>
              <a:t>It is close to 21,000 acres in size and is surrounded on three sides by the Mojave National Preserve. The area was not included in the Preserve because of a mining operation that is there.</a:t>
            </a:r>
          </a:p>
          <a:p>
            <a:endParaRPr lang="en-US" dirty="0"/>
          </a:p>
          <a:p>
            <a:r>
              <a:rPr lang="en-US" dirty="0"/>
              <a:t>The action by Obama, with our strong support, gave the Castle Mountain Area the protection it needed.</a:t>
            </a:r>
          </a:p>
          <a:p>
            <a:endParaRPr lang="en-US" dirty="0"/>
          </a:p>
          <a:p>
            <a:r>
              <a:rPr lang="en-US" dirty="0"/>
              <a:t>It protects a wonderful Joshua Tree forest and numerous rare plants and wildlife.</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18</a:t>
            </a:fld>
            <a:endParaRPr lang="en-US" altLang="en-US" dirty="0"/>
          </a:p>
        </p:txBody>
      </p:sp>
    </p:spTree>
    <p:extLst>
      <p:ext uri="{BB962C8B-B14F-4D97-AF65-F5344CB8AC3E}">
        <p14:creationId xmlns:p14="http://schemas.microsoft.com/office/powerpoint/2010/main" val="716052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Crescent Peak Region is in Nevada, just over the border from Castle Mountains National Monument.</a:t>
            </a:r>
          </a:p>
          <a:p>
            <a:endParaRPr lang="en-US" dirty="0"/>
          </a:p>
          <a:p>
            <a:r>
              <a:rPr lang="en-US" dirty="0"/>
              <a:t>We hope to also protect this area by creating a new monument. The area is threatened by development. In fact we just stopped a renewable energy project from being built in the area.</a:t>
            </a:r>
          </a:p>
          <a:p>
            <a:endParaRPr lang="en-US" dirty="0"/>
          </a:p>
          <a:p>
            <a:r>
              <a:rPr lang="en-US" dirty="0"/>
              <a:t>We are working closely with tribes in the region, because this area is very near Spirit Mountain, which you can see in this photo. It is a sacred place for the tribes in the area.</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19</a:t>
            </a:fld>
            <a:endParaRPr lang="en-US" altLang="en-US" dirty="0"/>
          </a:p>
        </p:txBody>
      </p:sp>
    </p:spTree>
    <p:extLst>
      <p:ext uri="{BB962C8B-B14F-4D97-AF65-F5344CB8AC3E}">
        <p14:creationId xmlns:p14="http://schemas.microsoft.com/office/powerpoint/2010/main" val="471176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April of 2018, my wife and I took our first trip to China. We had a great time. We visited many Buddhist Temples including </a:t>
            </a:r>
            <a:r>
              <a:rPr lang="en-US" dirty="0" err="1"/>
              <a:t>Kumbum</a:t>
            </a:r>
            <a:r>
              <a:rPr lang="en-US" dirty="0"/>
              <a:t> </a:t>
            </a:r>
            <a:r>
              <a:rPr lang="en-US" dirty="0" err="1"/>
              <a:t>Monestery</a:t>
            </a:r>
            <a:r>
              <a:rPr lang="en-US" dirty="0"/>
              <a:t> in Qinghai and some national parks, including Heavenly Lake.</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2</a:t>
            </a:fld>
            <a:endParaRPr lang="en-US" altLang="en-US" dirty="0"/>
          </a:p>
        </p:txBody>
      </p:sp>
    </p:spTree>
    <p:extLst>
      <p:ext uri="{BB962C8B-B14F-4D97-AF65-F5344CB8AC3E}">
        <p14:creationId xmlns:p14="http://schemas.microsoft.com/office/powerpoint/2010/main" val="3891036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is a map of the area. As you can see, Castle Mountains National Monument is there on the border and the area to the east of it was proposed for development. The new monument would protect the area from Castle Mountains to Lake Mead, establishing a protected wildlife corridor and protect the Spirit Mountain viewshed.</a:t>
            </a:r>
          </a:p>
          <a:p>
            <a:endParaRPr lang="en-US" dirty="0"/>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20</a:t>
            </a:fld>
            <a:endParaRPr lang="en-US" altLang="en-US" dirty="0"/>
          </a:p>
        </p:txBody>
      </p:sp>
    </p:spTree>
    <p:extLst>
      <p:ext uri="{BB962C8B-B14F-4D97-AF65-F5344CB8AC3E}">
        <p14:creationId xmlns:p14="http://schemas.microsoft.com/office/powerpoint/2010/main" val="763694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3. We work to make sure that the President and Congress support robust funding for the national parks</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27745" rtl="0" eaLnBrk="1" fontAlgn="base" latinLnBrk="0" hangingPunct="1">
              <a:lnSpc>
                <a:spcPct val="100000"/>
              </a:lnSpc>
              <a:spcBef>
                <a:spcPct val="0"/>
              </a:spcBef>
              <a:spcAft>
                <a:spcPct val="0"/>
              </a:spcAft>
              <a:buClrTx/>
              <a:buSzTx/>
              <a:buFontTx/>
              <a:buNone/>
              <a:tabLst/>
              <a:defRPr/>
            </a:pPr>
            <a:fld id="{90FD815C-FA48-4703-9CF0-F8087E75725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7745"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212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problems with the parks is the deferred maintenance backlog. It stands at about $11 billion.</a:t>
            </a:r>
          </a:p>
          <a:p>
            <a:endParaRPr lang="en-US" dirty="0"/>
          </a:p>
          <a:p>
            <a:r>
              <a:rPr lang="en-US" dirty="0"/>
              <a:t>We have a campaign to pass legislation to significantly decrease this backlog over time.</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22</a:t>
            </a:fld>
            <a:endParaRPr lang="en-US" altLang="en-US" dirty="0"/>
          </a:p>
        </p:txBody>
      </p:sp>
    </p:spTree>
    <p:extLst>
      <p:ext uri="{BB962C8B-B14F-4D97-AF65-F5344CB8AC3E}">
        <p14:creationId xmlns:p14="http://schemas.microsoft.com/office/powerpoint/2010/main" val="2879177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NPCA is leading the Restore Our Parks campaign to pass legislation that would provide $1.3 billion a year for five years.</a:t>
            </a:r>
          </a:p>
          <a:p>
            <a:endParaRPr lang="en-US" dirty="0"/>
          </a:p>
          <a:p>
            <a:r>
              <a:rPr lang="en-US" dirty="0"/>
              <a:t>NPCA also fights each year to get a strong annual allocation for the NPS budget, which pays for operations and personnel costs.</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23</a:t>
            </a:fld>
            <a:endParaRPr lang="en-US" altLang="en-US" dirty="0"/>
          </a:p>
        </p:txBody>
      </p:sp>
    </p:spTree>
    <p:extLst>
      <p:ext uri="{BB962C8B-B14F-4D97-AF65-F5344CB8AC3E}">
        <p14:creationId xmlns:p14="http://schemas.microsoft.com/office/powerpoint/2010/main" val="3624975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ending with a video, I want to talk a little bit about our efforts to make our movement more diverse.</a:t>
            </a:r>
          </a:p>
          <a:p>
            <a:endParaRPr lang="en-US" dirty="0"/>
          </a:p>
          <a:p>
            <a:r>
              <a:rPr lang="en-US" dirty="0"/>
              <a:t>Historically the conservation and environmental movements have been mostly dominated by white men, which means that a very large portion of our population was not involved.</a:t>
            </a:r>
          </a:p>
          <a:p>
            <a:endParaRPr lang="en-US" dirty="0"/>
          </a:p>
          <a:p>
            <a:r>
              <a:rPr lang="en-US" dirty="0"/>
              <a:t>We are now changing that by outreach to people of color, especially in places like California, where most of the population is non-white.</a:t>
            </a:r>
          </a:p>
          <a:p>
            <a:endParaRPr lang="en-US" dirty="0"/>
          </a:p>
          <a:p>
            <a:r>
              <a:rPr lang="en-US" dirty="0"/>
              <a:t>We are working hard to reach put to new constituencies, and this is one group of young people who travelled from CA to DC to help us lobby on Capitol Hill for park funding.</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24</a:t>
            </a:fld>
            <a:endParaRPr lang="en-US" altLang="en-US" dirty="0"/>
          </a:p>
        </p:txBody>
      </p:sp>
    </p:spTree>
    <p:extLst>
      <p:ext uri="{BB962C8B-B14F-4D97-AF65-F5344CB8AC3E}">
        <p14:creationId xmlns:p14="http://schemas.microsoft.com/office/powerpoint/2010/main" val="3002263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I want to share this video with you that highlights some of that community-based outreach that we are doing in Los Angeles near the Santa Monica Mountains National Recreation Area. I hope you enjoy it.</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25</a:t>
            </a:fld>
            <a:endParaRPr lang="en-US" altLang="en-US" dirty="0"/>
          </a:p>
        </p:txBody>
      </p:sp>
    </p:spTree>
    <p:extLst>
      <p:ext uri="{BB962C8B-B14F-4D97-AF65-F5344CB8AC3E}">
        <p14:creationId xmlns:p14="http://schemas.microsoft.com/office/powerpoint/2010/main" val="85717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We are a non-profit National Parks Advocacy Organization, and I will explain that in more detail in few minutes.</a:t>
            </a:r>
          </a:p>
          <a:p>
            <a:endParaRPr lang="en-US" dirty="0"/>
          </a:p>
          <a:p>
            <a:r>
              <a:rPr lang="en-US" dirty="0"/>
              <a:t>2. We not affiliated with the government. </a:t>
            </a:r>
          </a:p>
          <a:p>
            <a:endParaRPr lang="en-US" dirty="0"/>
          </a:p>
          <a:p>
            <a:r>
              <a:rPr lang="en-US" dirty="0"/>
              <a:t>3. We do not get money from the government.</a:t>
            </a:r>
          </a:p>
          <a:p>
            <a:endParaRPr lang="en-US" dirty="0"/>
          </a:p>
          <a:p>
            <a:r>
              <a:rPr lang="en-US" dirty="0"/>
              <a:t>4. We often have a different view on matters related to national parks than the government.</a:t>
            </a:r>
          </a:p>
          <a:p>
            <a:endParaRPr lang="en-US" dirty="0"/>
          </a:p>
          <a:p>
            <a:r>
              <a:rPr lang="en-US" dirty="0"/>
              <a:t>5. We have 1.3 million members and activists and our headquarters is in Washington, DC.</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3</a:t>
            </a:fld>
            <a:endParaRPr lang="en-US" altLang="en-US" dirty="0"/>
          </a:p>
        </p:txBody>
      </p:sp>
    </p:spTree>
    <p:extLst>
      <p:ext uri="{BB962C8B-B14F-4D97-AF65-F5344CB8AC3E}">
        <p14:creationId xmlns:p14="http://schemas.microsoft.com/office/powerpoint/2010/main" val="839493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NPCA started 3 years after the NPS. Why? Because it needed a protector that was independent. The government could not protect and support the park alone.</a:t>
            </a:r>
          </a:p>
          <a:p>
            <a:pPr marL="171450" indent="-171450">
              <a:buFontTx/>
              <a:buChar char="-"/>
            </a:pPr>
            <a:endParaRPr lang="en-US" dirty="0"/>
          </a:p>
          <a:p>
            <a:pPr marL="171450" indent="-171450">
              <a:buFontTx/>
              <a:buChar char="-"/>
            </a:pPr>
            <a:r>
              <a:rPr lang="en-US" dirty="0"/>
              <a:t>In 1916 the first Director of the NPS was Stephen Mather. (NEXT SLIDE)</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4</a:t>
            </a:fld>
            <a:endParaRPr lang="en-US" altLang="en-US" dirty="0"/>
          </a:p>
        </p:txBody>
      </p:sp>
    </p:spTree>
    <p:extLst>
      <p:ext uri="{BB962C8B-B14F-4D97-AF65-F5344CB8AC3E}">
        <p14:creationId xmlns:p14="http://schemas.microsoft.com/office/powerpoint/2010/main" val="1953920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the Director of the NPS for three years, Director Mather realized that there needed to be an outside voice. He used some of his own funds to seed the start-up of what was then called the National Parks Association.</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5</a:t>
            </a:fld>
            <a:endParaRPr lang="en-US" altLang="en-US" dirty="0"/>
          </a:p>
        </p:txBody>
      </p:sp>
    </p:spTree>
    <p:extLst>
      <p:ext uri="{BB962C8B-B14F-4D97-AF65-F5344CB8AC3E}">
        <p14:creationId xmlns:p14="http://schemas.microsoft.com/office/powerpoint/2010/main" val="3022272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NPCA was born in 1919 – and we are now celebrating our 100</a:t>
            </a:r>
            <a:r>
              <a:rPr lang="en-US" baseline="30000" dirty="0"/>
              <a:t>th</a:t>
            </a:r>
            <a:r>
              <a:rPr lang="en-US" dirty="0"/>
              <a:t> Anniversary.</a:t>
            </a:r>
          </a:p>
          <a:p>
            <a:endParaRPr lang="en-US" dirty="0"/>
          </a:p>
          <a:p>
            <a:r>
              <a:rPr lang="en-US" dirty="0"/>
              <a:t>We grew over those 100 years. NPCA now has 27 offices throughout the United States, with about 160 staff.</a:t>
            </a:r>
          </a:p>
          <a:p>
            <a:endParaRPr lang="en-US" dirty="0"/>
          </a:p>
          <a:p>
            <a:r>
              <a:rPr lang="en-US" dirty="0"/>
              <a:t>But what does NPCA that has made it so vital?</a:t>
            </a:r>
          </a:p>
          <a:p>
            <a:pPr marL="228600" indent="-228600">
              <a:buAutoNum type="arabicPeriod"/>
            </a:pPr>
            <a:r>
              <a:rPr lang="en-US" dirty="0"/>
              <a:t>NPCA protects the parks from threats – and there are many threats. </a:t>
            </a:r>
          </a:p>
          <a:p>
            <a:pPr marL="228600" indent="-228600">
              <a:buAutoNum type="arabicPeriod" startAt="2"/>
            </a:pPr>
            <a:r>
              <a:rPr lang="en-US" dirty="0"/>
              <a:t>We work to help the NPS create new national parks, including historic parks -- and we often advocate for expansion of parks.</a:t>
            </a:r>
          </a:p>
          <a:p>
            <a:pPr marL="228600" marR="0" lvl="0" indent="-228600" algn="l" defTabSz="914400" rtl="0" eaLnBrk="0" fontAlgn="base" latinLnBrk="0" hangingPunct="0">
              <a:lnSpc>
                <a:spcPct val="100000"/>
              </a:lnSpc>
              <a:spcBef>
                <a:spcPct val="30000"/>
              </a:spcBef>
              <a:spcAft>
                <a:spcPct val="0"/>
              </a:spcAft>
              <a:buClrTx/>
              <a:buSzTx/>
              <a:buFontTx/>
              <a:buAutoNum type="arabicPeriod" startAt="2"/>
              <a:tabLst/>
              <a:defRPr/>
            </a:pPr>
            <a:r>
              <a:rPr lang="en-US" dirty="0"/>
              <a:t>We work to make sure that the President and Congress support robust funding for the national parks</a:t>
            </a:r>
          </a:p>
          <a:p>
            <a:pPr marL="228600" indent="-228600">
              <a:buAutoNum type="arabicPeriod" startAt="2"/>
            </a:pPr>
            <a:endParaRPr lang="en-US" dirty="0"/>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6</a:t>
            </a:fld>
            <a:endParaRPr lang="en-US" altLang="en-US" dirty="0"/>
          </a:p>
        </p:txBody>
      </p:sp>
    </p:spTree>
    <p:extLst>
      <p:ext uri="{BB962C8B-B14F-4D97-AF65-F5344CB8AC3E}">
        <p14:creationId xmlns:p14="http://schemas.microsoft.com/office/powerpoint/2010/main" val="293721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NPCA, as I mentioned, does not take funds from the government. We work closely with the NPS, but we are not funded by them or any other government entity.</a:t>
            </a:r>
          </a:p>
          <a:p>
            <a:endParaRPr lang="en-US" dirty="0"/>
          </a:p>
          <a:p>
            <a:r>
              <a:rPr lang="en-US" dirty="0"/>
              <a:t>Where does our support come from?</a:t>
            </a:r>
          </a:p>
          <a:p>
            <a:endParaRPr lang="en-US" dirty="0"/>
          </a:p>
          <a:p>
            <a:r>
              <a:rPr lang="en-US" dirty="0"/>
              <a:t>As you can see on this chart, the largest amount is coming from contributions from our members and supporters. We also get significant support through grants from foundations. We also receive support from some companies that want to be associated with us, including companies such as Nature Valley Granola Bars and Subaru vehicles.</a:t>
            </a:r>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7</a:t>
            </a:fld>
            <a:endParaRPr lang="en-US" altLang="en-US" dirty="0"/>
          </a:p>
        </p:txBody>
      </p:sp>
    </p:spTree>
    <p:extLst>
      <p:ext uri="{BB962C8B-B14F-4D97-AF65-F5344CB8AC3E}">
        <p14:creationId xmlns:p14="http://schemas.microsoft.com/office/powerpoint/2010/main" val="112810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FD815C-FA48-4703-9CF0-F8087E75725B}" type="slidenum">
              <a:rPr lang="en-US" altLang="en-US" smtClean="0"/>
              <a:pPr>
                <a:defRPr/>
              </a:pPr>
              <a:t>8</a:t>
            </a:fld>
            <a:endParaRPr lang="en-US" altLang="en-US" dirty="0"/>
          </a:p>
        </p:txBody>
      </p:sp>
    </p:spTree>
    <p:extLst>
      <p:ext uri="{BB962C8B-B14F-4D97-AF65-F5344CB8AC3E}">
        <p14:creationId xmlns:p14="http://schemas.microsoft.com/office/powerpoint/2010/main" val="3576890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NPCA protects the parks from many threats. I am now going to talk about some of the campaigns that we have worked on.</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27745" rtl="0" eaLnBrk="1" fontAlgn="base" latinLnBrk="0" hangingPunct="1">
              <a:lnSpc>
                <a:spcPct val="100000"/>
              </a:lnSpc>
              <a:spcBef>
                <a:spcPct val="0"/>
              </a:spcBef>
              <a:spcAft>
                <a:spcPct val="0"/>
              </a:spcAft>
              <a:buClrTx/>
              <a:buSzTx/>
              <a:buFontTx/>
              <a:buNone/>
              <a:tabLst/>
              <a:defRPr/>
            </a:pPr>
            <a:fld id="{90FD815C-FA48-4703-9CF0-F8087E75725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7745"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24143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8057" y="3807786"/>
            <a:ext cx="7772400" cy="1470025"/>
          </a:xfrm>
        </p:spPr>
        <p:txBody>
          <a:bodyPr>
            <a:normAutofit/>
          </a:bodyPr>
          <a:lstStyle>
            <a:lvl1pPr algn="ctr">
              <a:defRPr sz="6000" baseline="0"/>
            </a:lvl1pPr>
          </a:lstStyle>
          <a:p>
            <a:r>
              <a:rPr lang="en-US" dirty="0"/>
              <a:t>Click to add Title</a:t>
            </a:r>
          </a:p>
        </p:txBody>
      </p:sp>
      <p:sp>
        <p:nvSpPr>
          <p:cNvPr id="3" name="Subtitle 2"/>
          <p:cNvSpPr>
            <a:spLocks noGrp="1"/>
          </p:cNvSpPr>
          <p:nvPr>
            <p:ph type="subTitle" idx="1"/>
          </p:nvPr>
        </p:nvSpPr>
        <p:spPr>
          <a:xfrm>
            <a:off x="1413648" y="5101180"/>
            <a:ext cx="6113486" cy="1244131"/>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p:cNvPicPr>
            <a:picLocks noChangeAspect="1"/>
          </p:cNvPicPr>
          <p:nvPr/>
        </p:nvPicPr>
        <p:blipFill>
          <a:blip r:embed="rId2"/>
          <a:stretch>
            <a:fillRect/>
          </a:stretch>
        </p:blipFill>
        <p:spPr>
          <a:xfrm>
            <a:off x="3276600" y="1010499"/>
            <a:ext cx="2590800" cy="2654300"/>
          </a:xfrm>
          <a:prstGeom prst="rect">
            <a:avLst/>
          </a:prstGeom>
        </p:spPr>
      </p:pic>
    </p:spTree>
    <p:extLst>
      <p:ext uri="{BB962C8B-B14F-4D97-AF65-F5344CB8AC3E}">
        <p14:creationId xmlns:p14="http://schemas.microsoft.com/office/powerpoint/2010/main" val="400247567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a:lstStyle/>
          <a:p>
            <a:r>
              <a:rPr lang="en-US"/>
              <a:t>Click icon to add picture</a:t>
            </a:r>
            <a:endParaRPr lang="en-US" dirty="0"/>
          </a:p>
        </p:txBody>
      </p:sp>
      <p:sp>
        <p:nvSpPr>
          <p:cNvPr id="2" name="Title 1"/>
          <p:cNvSpPr>
            <a:spLocks noGrp="1"/>
          </p:cNvSpPr>
          <p:nvPr>
            <p:ph type="title" hasCustomPrompt="1"/>
          </p:nvPr>
        </p:nvSpPr>
        <p:spPr>
          <a:xfrm>
            <a:off x="457200" y="1408812"/>
            <a:ext cx="8229600" cy="1143000"/>
          </a:xfrm>
        </p:spPr>
        <p:txBody>
          <a:bodyPr/>
          <a:lstStyle>
            <a:lvl1pPr>
              <a:defRPr sz="6000" baseline="0">
                <a:solidFill>
                  <a:schemeClr val="bg1"/>
                </a:solidFill>
              </a:defRPr>
            </a:lvl1pPr>
          </a:lstStyle>
          <a:p>
            <a:r>
              <a:rPr lang="en-US" dirty="0"/>
              <a:t>Add title here</a:t>
            </a:r>
          </a:p>
        </p:txBody>
      </p:sp>
    </p:spTree>
    <p:extLst>
      <p:ext uri="{BB962C8B-B14F-4D97-AF65-F5344CB8AC3E}">
        <p14:creationId xmlns:p14="http://schemas.microsoft.com/office/powerpoint/2010/main" val="74698219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Picture Placeholder 2"/>
          <p:cNvSpPr>
            <a:spLocks noGrp="1" noChangeAspect="1"/>
          </p:cNvSpPr>
          <p:nvPr>
            <p:ph type="pic" sz="quarter" idx="10"/>
          </p:nvPr>
        </p:nvSpPr>
        <p:spPr>
          <a:xfrm>
            <a:off x="0" y="1389062"/>
            <a:ext cx="9143999" cy="4984843"/>
          </a:xfrm>
          <a:prstGeom prst="rect">
            <a:avLst/>
          </a:prstGeom>
        </p:spPr>
        <p:txBody>
          <a:bodyPr/>
          <a:lstStyle/>
          <a:p>
            <a:r>
              <a:rPr lang="en-US"/>
              <a:t>Click icon to add picture</a:t>
            </a:r>
            <a:endParaRPr lang="en-US" dirty="0"/>
          </a:p>
        </p:txBody>
      </p:sp>
      <p:sp>
        <p:nvSpPr>
          <p:cNvPr id="4" name="Text Placeholder 3"/>
          <p:cNvSpPr>
            <a:spLocks noGrp="1" noChangeAspect="1"/>
          </p:cNvSpPr>
          <p:nvPr>
            <p:ph type="body" sz="quarter" idx="11"/>
          </p:nvPr>
        </p:nvSpPr>
        <p:spPr>
          <a:xfrm>
            <a:off x="295275" y="241300"/>
            <a:ext cx="8632825" cy="923925"/>
          </a:xfrm>
          <a:prstGeom prst="rect">
            <a:avLst/>
          </a:prstGeom>
        </p:spPr>
        <p:txBody>
          <a:bodyPr/>
          <a:lstStyle>
            <a:lvl1pPr marL="0" indent="0">
              <a:buNone/>
              <a:defRPr sz="4400" b="1">
                <a:solidFill>
                  <a:srgbClr val="226434"/>
                </a:solidFill>
              </a:defRPr>
            </a:lvl1pPr>
            <a:lvl2pPr marL="457200" indent="0">
              <a:buNone/>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5329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noChangeAspect="1"/>
          </p:cNvSpPr>
          <p:nvPr>
            <p:ph type="pic" sz="quarter" idx="10"/>
          </p:nvPr>
        </p:nvSpPr>
        <p:spPr>
          <a:xfrm>
            <a:off x="457200" y="1646238"/>
            <a:ext cx="7635875" cy="4416234"/>
          </a:xfrm>
          <a:prstGeom prst="rect">
            <a:avLst/>
          </a:prstGeom>
        </p:spPr>
        <p:txBody>
          <a:bodyPr/>
          <a:lstStyle/>
          <a:p>
            <a:r>
              <a:rPr lang="en-US"/>
              <a:t>Click icon to add picture</a:t>
            </a:r>
          </a:p>
        </p:txBody>
      </p:sp>
    </p:spTree>
    <p:extLst>
      <p:ext uri="{BB962C8B-B14F-4D97-AF65-F5344CB8AC3E}">
        <p14:creationId xmlns:p14="http://schemas.microsoft.com/office/powerpoint/2010/main" val="185378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34247"/>
            <a:ext cx="8229600" cy="449191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5317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0809C9F-369F-724B-8C09-2E69E912C1DC}" type="datetimeFigureOut">
              <a:rPr lang="en-US" smtClean="0"/>
              <a:pPr/>
              <a:t>10/26/19</a:t>
            </a:fld>
            <a:endParaRPr lang="en-US" dirty="0"/>
          </a:p>
        </p:txBody>
      </p:sp>
      <p:sp>
        <p:nvSpPr>
          <p:cNvPr id="5" name="Footer Placeholder 4"/>
          <p:cNvSpPr>
            <a:spLocks noGrp="1"/>
          </p:cNvSpPr>
          <p:nvPr>
            <p:ph type="ftr" sz="quarter" idx="11"/>
          </p:nvPr>
        </p:nvSpPr>
        <p:spPr>
          <a:xfrm>
            <a:off x="2678459"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0EE3A7-C1AF-DB4E-9A09-4950988FCB13}" type="slidenum">
              <a:rPr lang="en-US" smtClean="0"/>
              <a:pPr/>
              <a:t>‹#›</a:t>
            </a:fld>
            <a:endParaRPr lang="en-US" dirty="0"/>
          </a:p>
        </p:txBody>
      </p:sp>
    </p:spTree>
    <p:extLst>
      <p:ext uri="{BB962C8B-B14F-4D97-AF65-F5344CB8AC3E}">
        <p14:creationId xmlns:p14="http://schemas.microsoft.com/office/powerpoint/2010/main" val="74799717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8" name="Picture 7"/>
          <p:cNvPicPr>
            <a:picLocks noChangeAspect="1"/>
          </p:cNvPicPr>
          <p:nvPr/>
        </p:nvPicPr>
        <p:blipFill>
          <a:blip r:embed="rId8"/>
          <a:stretch>
            <a:fillRect/>
          </a:stretch>
        </p:blipFill>
        <p:spPr>
          <a:xfrm>
            <a:off x="8410204" y="6109689"/>
            <a:ext cx="637956" cy="652455"/>
          </a:xfrm>
          <a:prstGeom prst="rect">
            <a:avLst/>
          </a:prstGeom>
        </p:spPr>
      </p:pic>
      <p:sp>
        <p:nvSpPr>
          <p:cNvPr id="14" name="TextBox 13"/>
          <p:cNvSpPr txBox="1"/>
          <p:nvPr/>
        </p:nvSpPr>
        <p:spPr>
          <a:xfrm>
            <a:off x="2428971" y="6503683"/>
            <a:ext cx="8138951" cy="307777"/>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lumMod val="50000"/>
                  </a:schemeClr>
                </a:solidFill>
                <a:latin typeface="Arial"/>
                <a:cs typeface="Arial"/>
              </a:rPr>
              <a:t>NATIONAL PARKS CONSERVATION ASSOCIATION   |    NPCA.ORG</a:t>
            </a:r>
          </a:p>
        </p:txBody>
      </p:sp>
      <p:cxnSp>
        <p:nvCxnSpPr>
          <p:cNvPr id="15" name="Straight Connector 14"/>
          <p:cNvCxnSpPr/>
          <p:nvPr/>
        </p:nvCxnSpPr>
        <p:spPr>
          <a:xfrm>
            <a:off x="0" y="6385789"/>
            <a:ext cx="8100601" cy="0"/>
          </a:xfrm>
          <a:prstGeom prst="line">
            <a:avLst/>
          </a:prstGeom>
          <a:ln w="6350" cmpd="sng">
            <a:solidFill>
              <a:schemeClr val="dk1">
                <a:shade val="95000"/>
                <a:satMod val="10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06543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transition>
    <p:wipe dir="r"/>
  </p:transition>
  <p:txStyles>
    <p:titleStyle>
      <a:lvl1pPr algn="l" defTabSz="457200" rtl="0" eaLnBrk="1" latinLnBrk="0" hangingPunct="1">
        <a:spcBef>
          <a:spcPct val="0"/>
        </a:spcBef>
        <a:buNone/>
        <a:defRPr sz="4400" b="1" i="0" kern="1200" spc="-150">
          <a:solidFill>
            <a:srgbClr val="22643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0000"/>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0000"/>
          </a:solidFill>
          <a:latin typeface="Arial"/>
          <a:ea typeface="+mn-ea"/>
          <a:cs typeface="Arial"/>
        </a:defRPr>
      </a:lvl3pPr>
      <a:lvl4pPr marL="1371600" indent="0" algn="l" defTabSz="457200" rtl="0" eaLnBrk="1" latinLnBrk="0" hangingPunct="1">
        <a:spcBef>
          <a:spcPct val="20000"/>
        </a:spcBef>
        <a:buFont typeface="Arial"/>
        <a:buNone/>
        <a:defRPr sz="2000" kern="1200">
          <a:solidFill>
            <a:srgbClr val="000000"/>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7.jpg"/><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356041439"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2357" y="3730753"/>
            <a:ext cx="7772400" cy="2085902"/>
          </a:xfrm>
        </p:spPr>
        <p:txBody>
          <a:bodyPr>
            <a:normAutofit fontScale="90000"/>
          </a:bodyPr>
          <a:lstStyle/>
          <a:p>
            <a:r>
              <a:rPr lang="en-US" sz="4000" dirty="0"/>
              <a:t>Briefing for Leaders of the</a:t>
            </a:r>
            <a:br>
              <a:rPr lang="en-US" sz="4000" dirty="0"/>
            </a:br>
            <a:r>
              <a:rPr lang="en-US" sz="4000" dirty="0"/>
              <a:t>China National Park Administration </a:t>
            </a:r>
            <a:br>
              <a:rPr lang="en-US" sz="4000" dirty="0"/>
            </a:br>
            <a:r>
              <a:rPr lang="en-US" sz="4000" dirty="0"/>
              <a:t>September 9, 2019</a:t>
            </a:r>
          </a:p>
        </p:txBody>
      </p:sp>
      <p:sp>
        <p:nvSpPr>
          <p:cNvPr id="3" name="TextBox 2">
            <a:extLst>
              <a:ext uri="{FF2B5EF4-FFF2-40B4-BE49-F238E27FC236}">
                <a16:creationId xmlns:a16="http://schemas.microsoft.com/office/drawing/2014/main" id="{8437AEB2-D2D9-D94D-B0A8-B340AE039EC1}"/>
              </a:ext>
            </a:extLst>
          </p:cNvPr>
          <p:cNvSpPr txBox="1"/>
          <p:nvPr/>
        </p:nvSpPr>
        <p:spPr>
          <a:xfrm>
            <a:off x="2240968" y="4773704"/>
            <a:ext cx="4655177" cy="1323439"/>
          </a:xfrm>
          <a:prstGeom prst="rect">
            <a:avLst/>
          </a:prstGeom>
          <a:noFill/>
        </p:spPr>
        <p:txBody>
          <a:bodyPr wrap="square" rtlCol="0">
            <a:spAutoFit/>
          </a:bodyPr>
          <a:lstStyle/>
          <a:p>
            <a:pPr algn="ctr"/>
            <a:br>
              <a:rPr lang="zh-CN" altLang="en-US" dirty="0"/>
            </a:br>
            <a:endParaRPr lang="zh-CN" altLang="en-US" dirty="0"/>
          </a:p>
          <a:p>
            <a:pPr algn="ctr"/>
            <a:r>
              <a:rPr lang="zh-CN" altLang="en-US" sz="1200" dirty="0"/>
              <a:t>简报会 </a:t>
            </a:r>
            <a:r>
              <a:rPr lang="en-US" altLang="zh-CN" sz="1200" dirty="0"/>
              <a:t>–</a:t>
            </a:r>
            <a:r>
              <a:rPr lang="zh-CN" altLang="en-US" sz="1200" dirty="0"/>
              <a:t> 报告给中国国家公园管理局领导人</a:t>
            </a:r>
            <a:endParaRPr lang="en-US" altLang="zh-CN" sz="1200" dirty="0"/>
          </a:p>
          <a:p>
            <a:pPr algn="ctr"/>
            <a:r>
              <a:rPr lang="en-US" altLang="zh-CN" sz="1200" dirty="0"/>
              <a:t>2019</a:t>
            </a:r>
            <a:r>
              <a:rPr lang="zh-CN" altLang="en-US" sz="1200" dirty="0"/>
              <a:t>年</a:t>
            </a:r>
            <a:r>
              <a:rPr lang="en-US" altLang="zh-CN" sz="1200" dirty="0"/>
              <a:t>9</a:t>
            </a:r>
            <a:r>
              <a:rPr lang="zh-CN" altLang="en-US" sz="1200" dirty="0"/>
              <a:t>月</a:t>
            </a:r>
            <a:r>
              <a:rPr lang="en-US" altLang="zh-CN" sz="1200" dirty="0"/>
              <a:t>9</a:t>
            </a:r>
            <a:r>
              <a:rPr lang="zh-CN" altLang="en-US" sz="1200" dirty="0"/>
              <a:t>日</a:t>
            </a:r>
            <a:endParaRPr lang="en-US" dirty="0"/>
          </a:p>
        </p:txBody>
      </p:sp>
    </p:spTree>
    <p:extLst>
      <p:ext uri="{BB962C8B-B14F-4D97-AF65-F5344CB8AC3E}">
        <p14:creationId xmlns:p14="http://schemas.microsoft.com/office/powerpoint/2010/main" val="1773825426"/>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2FF789-3C99-4232-B95F-AA9BC7623F47}"/>
              </a:ext>
            </a:extLst>
          </p:cNvPr>
          <p:cNvSpPr>
            <a:spLocks noGrp="1"/>
          </p:cNvSpPr>
          <p:nvPr>
            <p:ph type="body" sz="quarter" idx="11"/>
          </p:nvPr>
        </p:nvSpPr>
        <p:spPr>
          <a:xfrm>
            <a:off x="295276" y="241300"/>
            <a:ext cx="8496028" cy="923925"/>
          </a:xfrm>
        </p:spPr>
        <p:txBody>
          <a:bodyPr/>
          <a:lstStyle/>
          <a:p>
            <a:r>
              <a:rPr lang="en-US" sz="3200" dirty="0"/>
              <a:t>Park Threats – Eagle Mountain Landfill at Joshua Tree National Park</a:t>
            </a:r>
          </a:p>
        </p:txBody>
      </p:sp>
      <p:pic>
        <p:nvPicPr>
          <p:cNvPr id="8" name="Picture Placeholder 7" descr="A close up of a map&#10;&#10;Description automatically generated">
            <a:extLst>
              <a:ext uri="{FF2B5EF4-FFF2-40B4-BE49-F238E27FC236}">
                <a16:creationId xmlns:a16="http://schemas.microsoft.com/office/drawing/2014/main" id="{CE4B90E3-3E4C-4E91-AAC1-66CC212B43ED}"/>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colorTemperature colorTemp="6134"/>
                    </a14:imgEffect>
                    <a14:imgEffect>
                      <a14:saturation sat="87000"/>
                    </a14:imgEffect>
                  </a14:imgLayer>
                </a14:imgProps>
              </a:ext>
              <a:ext uri="{28A0092B-C50C-407E-A947-70E740481C1C}">
                <a14:useLocalDpi xmlns:a14="http://schemas.microsoft.com/office/drawing/2010/main" val="0"/>
              </a:ext>
            </a:extLst>
          </a:blip>
          <a:srcRect l="7205" t="15024" r="2257" b="22502"/>
          <a:stretch/>
        </p:blipFill>
        <p:spPr>
          <a:xfrm>
            <a:off x="295276" y="1408719"/>
            <a:ext cx="8613594" cy="4534882"/>
          </a:xfrm>
        </p:spPr>
      </p:pic>
      <p:sp>
        <p:nvSpPr>
          <p:cNvPr id="4" name="TextBox 3">
            <a:extLst>
              <a:ext uri="{FF2B5EF4-FFF2-40B4-BE49-F238E27FC236}">
                <a16:creationId xmlns:a16="http://schemas.microsoft.com/office/drawing/2014/main" id="{AA678109-9CE6-AC48-B813-C68C2BAC0FB3}"/>
              </a:ext>
            </a:extLst>
          </p:cNvPr>
          <p:cNvSpPr txBox="1"/>
          <p:nvPr/>
        </p:nvSpPr>
        <p:spPr>
          <a:xfrm>
            <a:off x="5498274" y="899184"/>
            <a:ext cx="3618016" cy="276999"/>
          </a:xfrm>
          <a:prstGeom prst="rect">
            <a:avLst/>
          </a:prstGeom>
          <a:noFill/>
        </p:spPr>
        <p:txBody>
          <a:bodyPr wrap="square" rtlCol="0">
            <a:spAutoFit/>
          </a:bodyPr>
          <a:lstStyle/>
          <a:p>
            <a:r>
              <a:rPr lang="zh-CN" altLang="en-US" sz="1200" dirty="0"/>
              <a:t>对公园的威胁</a:t>
            </a:r>
            <a:r>
              <a:rPr lang="en-US" altLang="zh-CN" sz="1200" dirty="0"/>
              <a:t>-</a:t>
            </a:r>
            <a:r>
              <a:rPr lang="zh-CN" altLang="en-US" sz="1200" dirty="0"/>
              <a:t>约书亚树国家公园的鹰山垃圾填埋场</a:t>
            </a:r>
            <a:endParaRPr lang="en-US" altLang="zh-CN" sz="1200" dirty="0"/>
          </a:p>
        </p:txBody>
      </p:sp>
    </p:spTree>
    <p:extLst>
      <p:ext uri="{BB962C8B-B14F-4D97-AF65-F5344CB8AC3E}">
        <p14:creationId xmlns:p14="http://schemas.microsoft.com/office/powerpoint/2010/main" val="32375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alm tree&#10;&#10;Description automatically generated">
            <a:extLst>
              <a:ext uri="{FF2B5EF4-FFF2-40B4-BE49-F238E27FC236}">
                <a16:creationId xmlns:a16="http://schemas.microsoft.com/office/drawing/2014/main" id="{8E814F95-A5CA-4FE4-8662-FC21B3C4719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 r="31"/>
          <a:stretch>
            <a:fillRect/>
          </a:stretch>
        </p:blipFill>
        <p:spPr>
          <a:xfrm>
            <a:off x="457200" y="2751063"/>
            <a:ext cx="4598126" cy="3448595"/>
          </a:xfrm>
        </p:spPr>
      </p:pic>
      <p:sp>
        <p:nvSpPr>
          <p:cNvPr id="3" name="Title 2">
            <a:extLst>
              <a:ext uri="{FF2B5EF4-FFF2-40B4-BE49-F238E27FC236}">
                <a16:creationId xmlns:a16="http://schemas.microsoft.com/office/drawing/2014/main" id="{8FE6B025-AB12-4248-B163-2982FCF005AE}"/>
              </a:ext>
            </a:extLst>
          </p:cNvPr>
          <p:cNvSpPr>
            <a:spLocks noGrp="1"/>
          </p:cNvSpPr>
          <p:nvPr>
            <p:ph type="title"/>
          </p:nvPr>
        </p:nvSpPr>
        <p:spPr>
          <a:xfrm>
            <a:off x="457200" y="99304"/>
            <a:ext cx="2873829" cy="2449286"/>
          </a:xfrm>
        </p:spPr>
        <p:txBody>
          <a:bodyPr>
            <a:normAutofit fontScale="90000"/>
          </a:bodyPr>
          <a:lstStyle/>
          <a:p>
            <a:br>
              <a:rPr lang="en-US" sz="2700" b="0" dirty="0">
                <a:solidFill>
                  <a:schemeClr val="tx1"/>
                </a:solidFill>
              </a:rPr>
            </a:br>
            <a:r>
              <a:rPr lang="en-US" sz="2700" b="0" dirty="0">
                <a:solidFill>
                  <a:schemeClr val="tx1"/>
                </a:solidFill>
              </a:rPr>
              <a:t>- LA Trash</a:t>
            </a:r>
            <a:br>
              <a:rPr lang="en-US" sz="2700" b="0" dirty="0">
                <a:solidFill>
                  <a:schemeClr val="tx1"/>
                </a:solidFill>
              </a:rPr>
            </a:br>
            <a:r>
              <a:rPr lang="en-US" sz="2700" b="0" dirty="0">
                <a:solidFill>
                  <a:schemeClr val="tx1"/>
                </a:solidFill>
              </a:rPr>
              <a:t>- Largest Landfill</a:t>
            </a:r>
            <a:br>
              <a:rPr lang="en-US" sz="2700" b="0" dirty="0">
                <a:solidFill>
                  <a:schemeClr val="tx1"/>
                </a:solidFill>
              </a:rPr>
            </a:br>
            <a:r>
              <a:rPr lang="en-US" sz="2700" b="0" dirty="0">
                <a:solidFill>
                  <a:schemeClr val="tx1"/>
                </a:solidFill>
              </a:rPr>
              <a:t>- Desert Tortoises 	Threatened</a:t>
            </a:r>
            <a:br>
              <a:rPr lang="en-US" sz="2700" b="0" dirty="0">
                <a:solidFill>
                  <a:schemeClr val="tx1"/>
                </a:solidFill>
              </a:rPr>
            </a:br>
            <a:r>
              <a:rPr lang="en-US" sz="2700" b="0" dirty="0">
                <a:solidFill>
                  <a:schemeClr val="tx1"/>
                </a:solidFill>
              </a:rPr>
              <a:t>- 20,000 tons a day</a:t>
            </a:r>
            <a:br>
              <a:rPr lang="en-US" sz="2700" b="0" dirty="0">
                <a:solidFill>
                  <a:schemeClr val="tx1"/>
                </a:solidFill>
              </a:rPr>
            </a:br>
            <a:r>
              <a:rPr lang="en-US" sz="2700" b="0" dirty="0">
                <a:solidFill>
                  <a:schemeClr val="tx1"/>
                </a:solidFill>
              </a:rPr>
              <a:t>- Last a century</a:t>
            </a:r>
            <a:br>
              <a:rPr lang="en-US" sz="2800" dirty="0">
                <a:solidFill>
                  <a:schemeClr val="tx1"/>
                </a:solidFill>
              </a:rPr>
            </a:br>
            <a:endParaRPr lang="en-US" sz="2800" dirty="0">
              <a:solidFill>
                <a:schemeClr val="tx1"/>
              </a:solidFill>
            </a:endParaRPr>
          </a:p>
        </p:txBody>
      </p:sp>
      <p:pic>
        <p:nvPicPr>
          <p:cNvPr id="7" name="Picture 6" descr="A close up of a turtle&#10;&#10;Description automatically generated">
            <a:extLst>
              <a:ext uri="{FF2B5EF4-FFF2-40B4-BE49-F238E27FC236}">
                <a16:creationId xmlns:a16="http://schemas.microsoft.com/office/drawing/2014/main" id="{3674C75D-0696-447B-B000-E62E2AFBE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3650" y="99303"/>
            <a:ext cx="5327469" cy="2970468"/>
          </a:xfrm>
          <a:prstGeom prst="rect">
            <a:avLst/>
          </a:prstGeom>
        </p:spPr>
      </p:pic>
      <p:sp>
        <p:nvSpPr>
          <p:cNvPr id="8" name="TextBox 7">
            <a:extLst>
              <a:ext uri="{FF2B5EF4-FFF2-40B4-BE49-F238E27FC236}">
                <a16:creationId xmlns:a16="http://schemas.microsoft.com/office/drawing/2014/main" id="{8CE16345-E734-4C75-A849-F6F4BA613691}"/>
              </a:ext>
            </a:extLst>
          </p:cNvPr>
          <p:cNvSpPr txBox="1"/>
          <p:nvPr/>
        </p:nvSpPr>
        <p:spPr>
          <a:xfrm>
            <a:off x="5264330" y="3532804"/>
            <a:ext cx="3696789" cy="1938992"/>
          </a:xfrm>
          <a:prstGeom prst="rect">
            <a:avLst/>
          </a:prstGeom>
          <a:noFill/>
        </p:spPr>
        <p:txBody>
          <a:bodyPr wrap="square" rtlCol="0">
            <a:spAutoFit/>
          </a:bodyPr>
          <a:lstStyle/>
          <a:p>
            <a:pPr marL="342900" indent="-342900">
              <a:buFontTx/>
              <a:buChar char="-"/>
            </a:pPr>
            <a:r>
              <a:rPr lang="en-US" sz="2400" dirty="0">
                <a:latin typeface="Arial" panose="020B0604020202020204" pitchFamily="34" charset="0"/>
                <a:cs typeface="Arial" panose="020B0604020202020204" pitchFamily="34" charset="0"/>
              </a:rPr>
              <a:t>Victory after 15-year Battle</a:t>
            </a:r>
          </a:p>
          <a:p>
            <a:r>
              <a:rPr lang="en-US" sz="2400" dirty="0">
                <a:latin typeface="Arial" panose="020B0604020202020204" pitchFamily="34" charset="0"/>
                <a:cs typeface="Arial" panose="020B0604020202020204" pitchFamily="34" charset="0"/>
              </a:rPr>
              <a:t>-  Federal Court 	Ruled for 	NPCA in 2009</a:t>
            </a:r>
          </a:p>
        </p:txBody>
      </p:sp>
      <p:sp>
        <p:nvSpPr>
          <p:cNvPr id="6" name="TextBox 5">
            <a:extLst>
              <a:ext uri="{FF2B5EF4-FFF2-40B4-BE49-F238E27FC236}">
                <a16:creationId xmlns:a16="http://schemas.microsoft.com/office/drawing/2014/main" id="{BFF08A0E-02DC-0E41-BE11-37F171FEC254}"/>
              </a:ext>
            </a:extLst>
          </p:cNvPr>
          <p:cNvSpPr txBox="1"/>
          <p:nvPr/>
        </p:nvSpPr>
        <p:spPr>
          <a:xfrm>
            <a:off x="2756263" y="409520"/>
            <a:ext cx="1635628" cy="1015663"/>
          </a:xfrm>
          <a:prstGeom prst="rect">
            <a:avLst/>
          </a:prstGeom>
          <a:noFill/>
        </p:spPr>
        <p:txBody>
          <a:bodyPr wrap="square" rtlCol="0">
            <a:spAutoFit/>
          </a:bodyPr>
          <a:lstStyle/>
          <a:p>
            <a:r>
              <a:rPr lang="en-US" altLang="zh-CN" sz="1200" dirty="0"/>
              <a:t>-</a:t>
            </a:r>
            <a:r>
              <a:rPr lang="zh-CN" altLang="en-US" sz="1200" dirty="0"/>
              <a:t>洛杉矶垃圾</a:t>
            </a:r>
            <a:endParaRPr lang="en-US" altLang="zh-CN" sz="1200" dirty="0"/>
          </a:p>
          <a:p>
            <a:r>
              <a:rPr lang="en-US" altLang="zh-CN" sz="1200" dirty="0"/>
              <a:t>-</a:t>
            </a:r>
            <a:r>
              <a:rPr lang="zh-CN" altLang="en-US" sz="1200" dirty="0"/>
              <a:t>最大的垃圾填埋场</a:t>
            </a:r>
            <a:endParaRPr lang="en-US" altLang="zh-CN" sz="1200" dirty="0"/>
          </a:p>
          <a:p>
            <a:r>
              <a:rPr lang="en-US" altLang="zh-CN" sz="1200" dirty="0"/>
              <a:t>-</a:t>
            </a:r>
            <a:r>
              <a:rPr lang="zh-CN" altLang="en-US" sz="1200" dirty="0"/>
              <a:t>沙漠龟受到威胁</a:t>
            </a:r>
            <a:endParaRPr lang="en-US" altLang="zh-CN" sz="1200" dirty="0"/>
          </a:p>
          <a:p>
            <a:r>
              <a:rPr lang="en-US" altLang="zh-CN" sz="1200" dirty="0"/>
              <a:t>-</a:t>
            </a:r>
            <a:r>
              <a:rPr lang="zh-CN" altLang="en-US" sz="1200" dirty="0"/>
              <a:t>每天</a:t>
            </a:r>
            <a:r>
              <a:rPr lang="en-US" altLang="zh-CN" sz="1200" dirty="0"/>
              <a:t>20</a:t>
            </a:r>
            <a:r>
              <a:rPr lang="zh-CN" altLang="en-US" sz="1200" dirty="0"/>
              <a:t>，</a:t>
            </a:r>
            <a:r>
              <a:rPr lang="en-US" altLang="zh-CN" sz="1200" dirty="0"/>
              <a:t>000</a:t>
            </a:r>
            <a:r>
              <a:rPr lang="zh-CN" altLang="en-US" sz="1200" dirty="0"/>
              <a:t>吨</a:t>
            </a:r>
            <a:endParaRPr lang="en-US" altLang="zh-CN" sz="1200" dirty="0"/>
          </a:p>
          <a:p>
            <a:r>
              <a:rPr lang="en-US" altLang="zh-CN" sz="1200" dirty="0"/>
              <a:t>-</a:t>
            </a:r>
            <a:r>
              <a:rPr lang="zh-CN" altLang="en-US" sz="1200" dirty="0"/>
              <a:t>持续一个世纪</a:t>
            </a:r>
            <a:endParaRPr lang="en-US" altLang="zh-CN" sz="1200" dirty="0"/>
          </a:p>
        </p:txBody>
      </p:sp>
      <p:sp>
        <p:nvSpPr>
          <p:cNvPr id="9" name="TextBox 8">
            <a:extLst>
              <a:ext uri="{FF2B5EF4-FFF2-40B4-BE49-F238E27FC236}">
                <a16:creationId xmlns:a16="http://schemas.microsoft.com/office/drawing/2014/main" id="{37CB9624-7459-5148-B86E-684B92DD008E}"/>
              </a:ext>
            </a:extLst>
          </p:cNvPr>
          <p:cNvSpPr txBox="1"/>
          <p:nvPr/>
        </p:nvSpPr>
        <p:spPr>
          <a:xfrm>
            <a:off x="5264330" y="5527834"/>
            <a:ext cx="2882143" cy="461665"/>
          </a:xfrm>
          <a:prstGeom prst="rect">
            <a:avLst/>
          </a:prstGeom>
          <a:noFill/>
        </p:spPr>
        <p:txBody>
          <a:bodyPr wrap="square" rtlCol="0">
            <a:spAutoFit/>
          </a:bodyPr>
          <a:lstStyle/>
          <a:p>
            <a:r>
              <a:rPr lang="en-US" altLang="zh-CN" sz="1200" dirty="0"/>
              <a:t>-</a:t>
            </a:r>
            <a:r>
              <a:rPr lang="zh-CN" altLang="en-US" sz="1200" dirty="0"/>
              <a:t> </a:t>
            </a:r>
            <a:r>
              <a:rPr lang="en-US" altLang="zh-CN" sz="1200" dirty="0"/>
              <a:t>15</a:t>
            </a:r>
            <a:r>
              <a:rPr lang="zh-CN" altLang="en-US" sz="1200" dirty="0"/>
              <a:t>年战斗后的胜利</a:t>
            </a:r>
            <a:endParaRPr lang="en-US" altLang="zh-CN" sz="1200" dirty="0"/>
          </a:p>
          <a:p>
            <a:r>
              <a:rPr lang="en-US" altLang="zh-CN" sz="1200" dirty="0"/>
              <a:t>-2009</a:t>
            </a:r>
            <a:r>
              <a:rPr lang="zh-CN" altLang="en-US" sz="1200" dirty="0"/>
              <a:t>年联邦法院裁定</a:t>
            </a:r>
            <a:r>
              <a:rPr lang="en-US" altLang="zh-CN" sz="1200" dirty="0"/>
              <a:t>NPCA</a:t>
            </a:r>
            <a:r>
              <a:rPr lang="zh-CN" altLang="en-US" sz="1200" dirty="0"/>
              <a:t>胜诉</a:t>
            </a:r>
            <a:endParaRPr lang="en-US" altLang="zh-CN" sz="1200" dirty="0"/>
          </a:p>
        </p:txBody>
      </p:sp>
    </p:spTree>
    <p:extLst>
      <p:ext uri="{BB962C8B-B14F-4D97-AF65-F5344CB8AC3E}">
        <p14:creationId xmlns:p14="http://schemas.microsoft.com/office/powerpoint/2010/main" val="1208244351"/>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2BB64D-49CF-48F8-A177-A50150B3022B}"/>
              </a:ext>
            </a:extLst>
          </p:cNvPr>
          <p:cNvSpPr>
            <a:spLocks noGrp="1"/>
          </p:cNvSpPr>
          <p:nvPr>
            <p:ph type="body" sz="quarter" idx="11"/>
          </p:nvPr>
        </p:nvSpPr>
        <p:spPr/>
        <p:txBody>
          <a:bodyPr/>
          <a:lstStyle/>
          <a:p>
            <a:r>
              <a:rPr lang="en-US" dirty="0"/>
              <a:t>Cadiz Water Mining Project</a:t>
            </a:r>
          </a:p>
        </p:txBody>
      </p:sp>
      <p:pic>
        <p:nvPicPr>
          <p:cNvPr id="3074" name="Picture 2" descr="Image result for national parks conservation association map">
            <a:extLst>
              <a:ext uri="{FF2B5EF4-FFF2-40B4-BE49-F238E27FC236}">
                <a16:creationId xmlns:a16="http://schemas.microsoft.com/office/drawing/2014/main" id="{D79E30CB-E350-44F0-A3B1-7341903FF40C}"/>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543" b="1543"/>
          <a:stretch>
            <a:fillRect/>
          </a:stretch>
        </p:blipFill>
        <p:spPr bwMode="auto">
          <a:xfrm>
            <a:off x="0" y="1042896"/>
            <a:ext cx="9143999" cy="49848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EE2D0F-A2DB-7945-AF4A-5E040B926662}"/>
              </a:ext>
            </a:extLst>
          </p:cNvPr>
          <p:cNvSpPr txBox="1"/>
          <p:nvPr/>
        </p:nvSpPr>
        <p:spPr>
          <a:xfrm>
            <a:off x="6261857" y="102800"/>
            <a:ext cx="2882143" cy="276999"/>
          </a:xfrm>
          <a:prstGeom prst="rect">
            <a:avLst/>
          </a:prstGeom>
          <a:noFill/>
        </p:spPr>
        <p:txBody>
          <a:bodyPr wrap="square" rtlCol="0">
            <a:spAutoFit/>
          </a:bodyPr>
          <a:lstStyle/>
          <a:p>
            <a:r>
              <a:rPr lang="en-US" altLang="zh-CN" sz="1200" dirty="0"/>
              <a:t>CADIZ</a:t>
            </a:r>
            <a:r>
              <a:rPr lang="zh-CN" altLang="en-US" sz="1200" dirty="0"/>
              <a:t>水矿项目</a:t>
            </a:r>
            <a:endParaRPr lang="en-US" altLang="zh-CN" sz="1200" dirty="0"/>
          </a:p>
        </p:txBody>
      </p:sp>
    </p:spTree>
    <p:extLst>
      <p:ext uri="{BB962C8B-B14F-4D97-AF65-F5344CB8AC3E}">
        <p14:creationId xmlns:p14="http://schemas.microsoft.com/office/powerpoint/2010/main" val="1113156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rock mountain&#10;&#10;Description automatically generated">
            <a:extLst>
              <a:ext uri="{FF2B5EF4-FFF2-40B4-BE49-F238E27FC236}">
                <a16:creationId xmlns:a16="http://schemas.microsoft.com/office/drawing/2014/main" id="{65258B75-4A1C-4321-8A13-0B69458F1D7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00" r="1500"/>
          <a:stretch>
            <a:fillRect/>
          </a:stretch>
        </p:blipFill>
        <p:spPr/>
      </p:pic>
      <p:pic>
        <p:nvPicPr>
          <p:cNvPr id="7" name="Picture 6" descr="A large brown bear standing on top of a grass covered field&#10;&#10;Description automatically generated">
            <a:extLst>
              <a:ext uri="{FF2B5EF4-FFF2-40B4-BE49-F238E27FC236}">
                <a16:creationId xmlns:a16="http://schemas.microsoft.com/office/drawing/2014/main" id="{CDBFFF4C-FC84-4628-BEB3-C4CDB94CF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47" y="-318895"/>
            <a:ext cx="9471547" cy="7176895"/>
          </a:xfrm>
          <a:prstGeom prst="rect">
            <a:avLst/>
          </a:prstGeom>
        </p:spPr>
      </p:pic>
      <p:sp>
        <p:nvSpPr>
          <p:cNvPr id="3" name="Title 2">
            <a:extLst>
              <a:ext uri="{FF2B5EF4-FFF2-40B4-BE49-F238E27FC236}">
                <a16:creationId xmlns:a16="http://schemas.microsoft.com/office/drawing/2014/main" id="{532D7860-C6C7-46D8-9F43-241D3812EC71}"/>
              </a:ext>
            </a:extLst>
          </p:cNvPr>
          <p:cNvSpPr>
            <a:spLocks noGrp="1"/>
          </p:cNvSpPr>
          <p:nvPr>
            <p:ph type="title"/>
          </p:nvPr>
        </p:nvSpPr>
        <p:spPr>
          <a:xfrm>
            <a:off x="-327547" y="-1873374"/>
            <a:ext cx="8934995" cy="3108958"/>
          </a:xfrm>
        </p:spPr>
        <p:txBody>
          <a:bodyPr>
            <a:normAutofit fontScale="90000"/>
          </a:bodyPr>
          <a:lstStyle/>
          <a:p>
            <a:pPr algn="ctr"/>
            <a:br>
              <a:rPr lang="en-US" sz="4900" dirty="0"/>
            </a:br>
            <a:br>
              <a:rPr lang="en-US" sz="4900" dirty="0"/>
            </a:br>
            <a:br>
              <a:rPr lang="en-US" sz="4900" dirty="0"/>
            </a:br>
            <a:r>
              <a:rPr lang="en-US" sz="4000" dirty="0"/>
              <a:t>What we Do:</a:t>
            </a:r>
            <a:br>
              <a:rPr lang="en-US" sz="4000" dirty="0"/>
            </a:br>
            <a:r>
              <a:rPr lang="en-US" sz="4000" dirty="0"/>
              <a:t>		</a:t>
            </a:r>
            <a:r>
              <a:rPr lang="en-US" sz="3600" dirty="0">
                <a:latin typeface="Tahoma" panose="020B0604030504040204" pitchFamily="34" charset="0"/>
                <a:ea typeface="Tahoma" panose="020B0604030504040204" pitchFamily="34" charset="0"/>
                <a:cs typeface="Tahoma" panose="020B0604030504040204" pitchFamily="34" charset="0"/>
              </a:rPr>
              <a:t> 2. Advocate for New Parks &amp; Expansions</a:t>
            </a:r>
            <a:br>
              <a:rPr lang="en-US" sz="3100" dirty="0">
                <a:latin typeface="Tahoma" panose="020B0604030504040204" pitchFamily="34" charset="0"/>
                <a:ea typeface="Tahoma" panose="020B0604030504040204" pitchFamily="34" charset="0"/>
                <a:cs typeface="Tahoma" panose="020B0604030504040204" pitchFamily="34" charset="0"/>
              </a:rPr>
            </a:br>
            <a:r>
              <a:rPr lang="en-US" sz="3100" dirty="0">
                <a:latin typeface="Tahoma" panose="020B0604030504040204" pitchFamily="34" charset="0"/>
                <a:ea typeface="Tahoma" panose="020B0604030504040204" pitchFamily="34" charset="0"/>
                <a:cs typeface="Tahoma" panose="020B0604030504040204" pitchFamily="34" charset="0"/>
              </a:rPr>
              <a:t>			</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0A8C3FE4-7797-7247-9592-F11D72CD3C26}"/>
              </a:ext>
            </a:extLst>
          </p:cNvPr>
          <p:cNvSpPr txBox="1"/>
          <p:nvPr/>
        </p:nvSpPr>
        <p:spPr>
          <a:xfrm>
            <a:off x="2709236" y="1097084"/>
            <a:ext cx="6166488" cy="276999"/>
          </a:xfrm>
          <a:prstGeom prst="rect">
            <a:avLst/>
          </a:prstGeom>
          <a:noFill/>
        </p:spPr>
        <p:txBody>
          <a:bodyPr wrap="square" rtlCol="0">
            <a:spAutoFit/>
          </a:bodyPr>
          <a:lstStyle/>
          <a:p>
            <a:r>
              <a:rPr lang="zh-CN" altLang="en-US" sz="1200" dirty="0">
                <a:solidFill>
                  <a:schemeClr val="bg1"/>
                </a:solidFill>
              </a:rPr>
              <a:t>工作内容：</a:t>
            </a:r>
            <a:r>
              <a:rPr lang="en-US" altLang="zh-CN" sz="1200" dirty="0">
                <a:solidFill>
                  <a:schemeClr val="bg1"/>
                </a:solidFill>
              </a:rPr>
              <a:t>2.</a:t>
            </a:r>
            <a:r>
              <a:rPr lang="zh-CN" altLang="en-US" sz="1200" dirty="0">
                <a:solidFill>
                  <a:schemeClr val="bg1"/>
                </a:solidFill>
              </a:rPr>
              <a:t>倡导新公园建设和扩建 </a:t>
            </a:r>
            <a:endParaRPr lang="en-US" altLang="zh-CN" sz="1200" dirty="0">
              <a:solidFill>
                <a:schemeClr val="bg1"/>
              </a:solidFill>
            </a:endParaRPr>
          </a:p>
        </p:txBody>
      </p:sp>
    </p:spTree>
    <p:extLst>
      <p:ext uri="{BB962C8B-B14F-4D97-AF65-F5344CB8AC3E}">
        <p14:creationId xmlns:p14="http://schemas.microsoft.com/office/powerpoint/2010/main" val="1418766699"/>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5172" y="143691"/>
            <a:ext cx="7153655" cy="129181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kern="1200" spc="-150">
                <a:solidFill>
                  <a:srgbClr val="226434"/>
                </a:solidFill>
                <a:latin typeface="Arial"/>
                <a:ea typeface="+mj-ea"/>
                <a:cs typeface="Arial"/>
              </a:defRPr>
            </a:lvl1pPr>
          </a:lstStyle>
          <a:p>
            <a:pPr fontAlgn="auto">
              <a:spcAft>
                <a:spcPts val="0"/>
              </a:spcAft>
            </a:pPr>
            <a:r>
              <a:rPr lang="en-US" sz="3200" dirty="0">
                <a:solidFill>
                  <a:srgbClr val="2E6D3F"/>
                </a:solidFill>
                <a:latin typeface="Arial" panose="020B0604020202020204" pitchFamily="34" charset="0"/>
                <a:cs typeface="Arial" panose="020B0604020202020204" pitchFamily="34" charset="0"/>
              </a:rPr>
              <a:t>Expansion of Santa Monica Mountains National Recreation Area </a:t>
            </a:r>
          </a:p>
        </p:txBody>
      </p:sp>
      <p:graphicFrame>
        <p:nvGraphicFramePr>
          <p:cNvPr id="5" name="Object 4"/>
          <p:cNvGraphicFramePr>
            <a:graphicFrameLocks noChangeAspect="1"/>
          </p:cNvGraphicFramePr>
          <p:nvPr/>
        </p:nvGraphicFramePr>
        <p:xfrm>
          <a:off x="1026632" y="2278251"/>
          <a:ext cx="4710912" cy="3640250"/>
        </p:xfrm>
        <a:graphic>
          <a:graphicData uri="http://schemas.openxmlformats.org/presentationml/2006/ole">
            <mc:AlternateContent xmlns:mc="http://schemas.openxmlformats.org/markup-compatibility/2006">
              <mc:Choice xmlns:v="urn:schemas-microsoft-com:vml" Requires="v">
                <p:oleObj spid="_x0000_s1035" name="Acrobat Document" r:id="rId4" imgW="7543418" imgH="5829300" progId="AcroExch.Document.DC">
                  <p:embed/>
                </p:oleObj>
              </mc:Choice>
              <mc:Fallback>
                <p:oleObj name="Acrobat Document" r:id="rId4" imgW="7543418" imgH="5829300" progId="AcroExch.Document.DC">
                  <p:embed/>
                  <p:pic>
                    <p:nvPicPr>
                      <p:cNvPr id="5" name="Object 4"/>
                      <p:cNvPicPr/>
                      <p:nvPr/>
                    </p:nvPicPr>
                    <p:blipFill>
                      <a:blip r:embed="rId5"/>
                      <a:stretch>
                        <a:fillRect/>
                      </a:stretch>
                    </p:blipFill>
                    <p:spPr>
                      <a:xfrm>
                        <a:off x="1026632" y="2278251"/>
                        <a:ext cx="4710912" cy="3640250"/>
                      </a:xfrm>
                      <a:prstGeom prst="rect">
                        <a:avLst/>
                      </a:prstGeom>
                    </p:spPr>
                  </p:pic>
                </p:oleObj>
              </mc:Fallback>
            </mc:AlternateContent>
          </a:graphicData>
        </a:graphic>
      </p:graphicFrame>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173" y="1435504"/>
            <a:ext cx="7325867" cy="4876935"/>
          </a:xfrm>
          <a:prstGeom prst="rect">
            <a:avLst/>
          </a:prstGeom>
        </p:spPr>
      </p:pic>
      <p:sp>
        <p:nvSpPr>
          <p:cNvPr id="7" name="TextBox 6">
            <a:extLst>
              <a:ext uri="{FF2B5EF4-FFF2-40B4-BE49-F238E27FC236}">
                <a16:creationId xmlns:a16="http://schemas.microsoft.com/office/drawing/2014/main" id="{1A57D230-AEC2-6346-872C-373E9DCB8EF3}"/>
              </a:ext>
            </a:extLst>
          </p:cNvPr>
          <p:cNvSpPr txBox="1"/>
          <p:nvPr/>
        </p:nvSpPr>
        <p:spPr>
          <a:xfrm>
            <a:off x="5555275" y="930776"/>
            <a:ext cx="2882143" cy="276999"/>
          </a:xfrm>
          <a:prstGeom prst="rect">
            <a:avLst/>
          </a:prstGeom>
          <a:noFill/>
        </p:spPr>
        <p:txBody>
          <a:bodyPr wrap="square" rtlCol="0">
            <a:spAutoFit/>
          </a:bodyPr>
          <a:lstStyle/>
          <a:p>
            <a:r>
              <a:rPr lang="zh-CN" altLang="en-US" sz="1200" dirty="0"/>
              <a:t>圣莫尼卡山脉国家休闲区扩建</a:t>
            </a:r>
            <a:endParaRPr lang="en-US" altLang="zh-CN" sz="1200" dirty="0"/>
          </a:p>
        </p:txBody>
      </p:sp>
    </p:spTree>
    <p:extLst>
      <p:ext uri="{BB962C8B-B14F-4D97-AF65-F5344CB8AC3E}">
        <p14:creationId xmlns:p14="http://schemas.microsoft.com/office/powerpoint/2010/main" val="2918968094"/>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map&#10;&#10;Description automatically generated">
            <a:extLst>
              <a:ext uri="{FF2B5EF4-FFF2-40B4-BE49-F238E27FC236}">
                <a16:creationId xmlns:a16="http://schemas.microsoft.com/office/drawing/2014/main" id="{3CC1BA63-82E4-4DA1-ABD4-70FF05F1C9E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00" t="13818" r="7286" b="13818"/>
          <a:stretch/>
        </p:blipFill>
        <p:spPr>
          <a:xfrm>
            <a:off x="474209" y="1293452"/>
            <a:ext cx="8043040" cy="4780777"/>
          </a:xfrm>
        </p:spPr>
      </p:pic>
      <p:sp>
        <p:nvSpPr>
          <p:cNvPr id="3" name="Text Placeholder 2">
            <a:extLst>
              <a:ext uri="{FF2B5EF4-FFF2-40B4-BE49-F238E27FC236}">
                <a16:creationId xmlns:a16="http://schemas.microsoft.com/office/drawing/2014/main" id="{8A09D282-4FAC-46F8-A354-20684F93ACC7}"/>
              </a:ext>
            </a:extLst>
          </p:cNvPr>
          <p:cNvSpPr>
            <a:spLocks noGrp="1"/>
          </p:cNvSpPr>
          <p:nvPr>
            <p:ph type="body" sz="quarter" idx="11"/>
          </p:nvPr>
        </p:nvSpPr>
        <p:spPr/>
        <p:txBody>
          <a:bodyPr/>
          <a:lstStyle/>
          <a:p>
            <a:r>
              <a:rPr lang="en-US" sz="3200" dirty="0"/>
              <a:t>Rim of the Valley Expansion Will More Than Double Santa Monica Mountains NRA</a:t>
            </a:r>
          </a:p>
        </p:txBody>
      </p:sp>
      <p:sp>
        <p:nvSpPr>
          <p:cNvPr id="4" name="TextBox 3">
            <a:extLst>
              <a:ext uri="{FF2B5EF4-FFF2-40B4-BE49-F238E27FC236}">
                <a16:creationId xmlns:a16="http://schemas.microsoft.com/office/drawing/2014/main" id="{D4FE2FE7-823E-AA41-8B58-5DC3E7E7F9B6}"/>
              </a:ext>
            </a:extLst>
          </p:cNvPr>
          <p:cNvSpPr txBox="1"/>
          <p:nvPr/>
        </p:nvSpPr>
        <p:spPr>
          <a:xfrm>
            <a:off x="295275" y="38688"/>
            <a:ext cx="6438034" cy="276999"/>
          </a:xfrm>
          <a:prstGeom prst="rect">
            <a:avLst/>
          </a:prstGeom>
          <a:noFill/>
        </p:spPr>
        <p:txBody>
          <a:bodyPr wrap="square" rtlCol="0">
            <a:spAutoFit/>
          </a:bodyPr>
          <a:lstStyle/>
          <a:p>
            <a:r>
              <a:rPr lang="zh-CN" altLang="en-US" sz="1200" dirty="0"/>
              <a:t>向山谷边缘的扩张使圣莫尼卡山脉国家休闲区面积增加一倍以上</a:t>
            </a:r>
            <a:endParaRPr lang="en-US" altLang="zh-CN" sz="1200" dirty="0"/>
          </a:p>
        </p:txBody>
      </p:sp>
    </p:spTree>
    <p:extLst>
      <p:ext uri="{BB962C8B-B14F-4D97-AF65-F5344CB8AC3E}">
        <p14:creationId xmlns:p14="http://schemas.microsoft.com/office/powerpoint/2010/main" val="2772846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ow is standing in the dirt&#10;&#10;Description automatically generated">
            <a:extLst>
              <a:ext uri="{FF2B5EF4-FFF2-40B4-BE49-F238E27FC236}">
                <a16:creationId xmlns:a16="http://schemas.microsoft.com/office/drawing/2014/main" id="{E18E2544-86D0-49ED-B739-0BDD8997867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39" b="1639"/>
          <a:stretch>
            <a:fillRect/>
          </a:stretch>
        </p:blipFill>
        <p:spPr>
          <a:xfrm>
            <a:off x="107950" y="1165225"/>
            <a:ext cx="8928100" cy="4867146"/>
          </a:xfrm>
        </p:spPr>
      </p:pic>
      <p:sp>
        <p:nvSpPr>
          <p:cNvPr id="3" name="Text Placeholder 2">
            <a:extLst>
              <a:ext uri="{FF2B5EF4-FFF2-40B4-BE49-F238E27FC236}">
                <a16:creationId xmlns:a16="http://schemas.microsoft.com/office/drawing/2014/main" id="{A623717C-CEEC-4BF0-AF0E-3E28FD2B63C5}"/>
              </a:ext>
            </a:extLst>
          </p:cNvPr>
          <p:cNvSpPr>
            <a:spLocks noGrp="1"/>
          </p:cNvSpPr>
          <p:nvPr>
            <p:ph type="body" sz="quarter" idx="11"/>
          </p:nvPr>
        </p:nvSpPr>
        <p:spPr>
          <a:xfrm>
            <a:off x="391886" y="241300"/>
            <a:ext cx="8536214" cy="584329"/>
          </a:xfrm>
        </p:spPr>
        <p:txBody>
          <a:bodyPr/>
          <a:lstStyle/>
          <a:p>
            <a:r>
              <a:rPr lang="en-US" sz="3200" dirty="0"/>
              <a:t>Expansion Will Benefit Mountain Lions</a:t>
            </a:r>
          </a:p>
        </p:txBody>
      </p:sp>
      <p:sp>
        <p:nvSpPr>
          <p:cNvPr id="6" name="TextBox 5">
            <a:extLst>
              <a:ext uri="{FF2B5EF4-FFF2-40B4-BE49-F238E27FC236}">
                <a16:creationId xmlns:a16="http://schemas.microsoft.com/office/drawing/2014/main" id="{729053AC-D725-47F6-9D81-ECB03C2A5771}"/>
              </a:ext>
            </a:extLst>
          </p:cNvPr>
          <p:cNvSpPr txBox="1"/>
          <p:nvPr/>
        </p:nvSpPr>
        <p:spPr>
          <a:xfrm>
            <a:off x="600891" y="5329645"/>
            <a:ext cx="7067006" cy="523220"/>
          </a:xfrm>
          <a:prstGeom prst="rect">
            <a:avLst/>
          </a:prstGeom>
          <a:noFill/>
        </p:spPr>
        <p:txBody>
          <a:bodyPr wrap="square" rtlCol="0">
            <a:spAutoFit/>
          </a:bodyPr>
          <a:lstStyle/>
          <a:p>
            <a:r>
              <a:rPr lang="en-US" dirty="0">
                <a:solidFill>
                  <a:schemeClr val="bg1"/>
                </a:solidFill>
              </a:rPr>
              <a:t>P-22 in LA’s Griffith Park</a:t>
            </a:r>
          </a:p>
        </p:txBody>
      </p:sp>
      <p:sp>
        <p:nvSpPr>
          <p:cNvPr id="7" name="TextBox 6">
            <a:extLst>
              <a:ext uri="{FF2B5EF4-FFF2-40B4-BE49-F238E27FC236}">
                <a16:creationId xmlns:a16="http://schemas.microsoft.com/office/drawing/2014/main" id="{FDC8F1A0-D78C-7B4E-9811-88E9F9511A53}"/>
              </a:ext>
            </a:extLst>
          </p:cNvPr>
          <p:cNvSpPr txBox="1"/>
          <p:nvPr/>
        </p:nvSpPr>
        <p:spPr>
          <a:xfrm>
            <a:off x="391886" y="75649"/>
            <a:ext cx="6438034" cy="276999"/>
          </a:xfrm>
          <a:prstGeom prst="rect">
            <a:avLst/>
          </a:prstGeom>
          <a:noFill/>
        </p:spPr>
        <p:txBody>
          <a:bodyPr wrap="square" rtlCol="0">
            <a:spAutoFit/>
          </a:bodyPr>
          <a:lstStyle/>
          <a:p>
            <a:r>
              <a:rPr lang="zh-CN" altLang="en-US" sz="1200" dirty="0"/>
              <a:t>扩张将造福美洲狮</a:t>
            </a:r>
            <a:endParaRPr lang="en-US" altLang="zh-CN" sz="1200" dirty="0"/>
          </a:p>
        </p:txBody>
      </p:sp>
    </p:spTree>
    <p:extLst>
      <p:ext uri="{BB962C8B-B14F-4D97-AF65-F5344CB8AC3E}">
        <p14:creationId xmlns:p14="http://schemas.microsoft.com/office/powerpoint/2010/main" val="1485641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3C6C4-7EEF-439F-81C3-A5FF1726355B}"/>
              </a:ext>
            </a:extLst>
          </p:cNvPr>
          <p:cNvSpPr>
            <a:spLocks noGrp="1"/>
          </p:cNvSpPr>
          <p:nvPr>
            <p:ph type="body" sz="quarter" idx="11"/>
          </p:nvPr>
        </p:nvSpPr>
        <p:spPr/>
        <p:txBody>
          <a:bodyPr/>
          <a:lstStyle/>
          <a:p>
            <a:r>
              <a:rPr lang="en-US" sz="3200" dirty="0"/>
              <a:t>Campaign for Cesar E. Chavez Monument</a:t>
            </a:r>
          </a:p>
        </p:txBody>
      </p:sp>
      <p:sp>
        <p:nvSpPr>
          <p:cNvPr id="6" name="Rectangle 5">
            <a:extLst>
              <a:ext uri="{FF2B5EF4-FFF2-40B4-BE49-F238E27FC236}">
                <a16:creationId xmlns:a16="http://schemas.microsoft.com/office/drawing/2014/main" id="{DC92D8FE-7B2C-42A7-BAAC-177B0CF99E12}"/>
              </a:ext>
            </a:extLst>
          </p:cNvPr>
          <p:cNvSpPr/>
          <p:nvPr/>
        </p:nvSpPr>
        <p:spPr>
          <a:xfrm>
            <a:off x="404948" y="1015066"/>
            <a:ext cx="4572000" cy="2308324"/>
          </a:xfrm>
          <a:prstGeom prst="rect">
            <a:avLst/>
          </a:prstGeom>
        </p:spPr>
        <p:txBody>
          <a:bodyPr>
            <a:spAutoFit/>
          </a:bodyPr>
          <a:lstStyle/>
          <a:p>
            <a:pPr marL="285750" lvl="0" indent="-285750" defTabSz="457200" fontAlgn="auto">
              <a:spcBef>
                <a:spcPts val="0"/>
              </a:spcBef>
              <a:spcAft>
                <a:spcPts val="0"/>
              </a:spcAft>
              <a:buFont typeface="Arial" pitchFamily="34" charset="0"/>
              <a:buChar char="•"/>
            </a:pPr>
            <a:r>
              <a:rPr lang="en-US" sz="1800" b="1" dirty="0">
                <a:solidFill>
                  <a:prstClr val="black"/>
                </a:solidFill>
                <a:latin typeface="Arial" pitchFamily="34" charset="0"/>
                <a:cs typeface="Arial" pitchFamily="34" charset="0"/>
              </a:rPr>
              <a:t>NPCA Campaign 1999-2012    </a:t>
            </a:r>
          </a:p>
          <a:p>
            <a:pPr marL="285750" lvl="0" indent="-285750" defTabSz="457200" fontAlgn="auto">
              <a:spcBef>
                <a:spcPts val="0"/>
              </a:spcBef>
              <a:spcAft>
                <a:spcPts val="0"/>
              </a:spcAft>
              <a:buFont typeface="Arial" pitchFamily="34" charset="0"/>
              <a:buChar char="•"/>
            </a:pPr>
            <a:r>
              <a:rPr lang="en-US" sz="1800" b="1" dirty="0">
                <a:solidFill>
                  <a:prstClr val="black"/>
                </a:solidFill>
                <a:latin typeface="Arial" pitchFamily="34" charset="0"/>
                <a:cs typeface="Arial" pitchFamily="34" charset="0"/>
              </a:rPr>
              <a:t>Rep. Hilda Solis Sponsors Bill and  Consolidated Natural Resources Act of 2008 passed</a:t>
            </a:r>
          </a:p>
          <a:p>
            <a:pPr marL="285750" lvl="0" indent="-285750" defTabSz="457200" fontAlgn="auto">
              <a:spcBef>
                <a:spcPts val="0"/>
              </a:spcBef>
              <a:spcAft>
                <a:spcPts val="0"/>
              </a:spcAft>
              <a:buFont typeface="Arial" pitchFamily="34" charset="0"/>
              <a:buChar char="•"/>
            </a:pPr>
            <a:r>
              <a:rPr lang="en-US" sz="1800" b="1" dirty="0">
                <a:solidFill>
                  <a:prstClr val="black"/>
                </a:solidFill>
                <a:latin typeface="Arial" pitchFamily="34" charset="0"/>
                <a:cs typeface="Arial" pitchFamily="34" charset="0"/>
              </a:rPr>
              <a:t>Special Resource Study</a:t>
            </a:r>
          </a:p>
          <a:p>
            <a:pPr marL="285750" lvl="0" indent="-285750" defTabSz="457200" fontAlgn="auto">
              <a:spcBef>
                <a:spcPts val="0"/>
              </a:spcBef>
              <a:spcAft>
                <a:spcPts val="0"/>
              </a:spcAft>
              <a:buFont typeface="Arial" pitchFamily="34" charset="0"/>
              <a:buChar char="•"/>
            </a:pPr>
            <a:r>
              <a:rPr lang="en-US" sz="1800" b="1" dirty="0">
                <a:solidFill>
                  <a:prstClr val="black"/>
                </a:solidFill>
                <a:latin typeface="Arial" pitchFamily="34" charset="0"/>
                <a:cs typeface="Arial" pitchFamily="34" charset="0"/>
              </a:rPr>
              <a:t>President Obama Uses Antiquities Act to Establish the César E. Chávez National Monument </a:t>
            </a:r>
          </a:p>
        </p:txBody>
      </p:sp>
      <p:pic>
        <p:nvPicPr>
          <p:cNvPr id="7" name="Picture 2" descr="C:\Users\eschrepf\Desktop\Chavez\Cesar photo 1.jpg">
            <a:extLst>
              <a:ext uri="{FF2B5EF4-FFF2-40B4-BE49-F238E27FC236}">
                <a16:creationId xmlns:a16="http://schemas.microsoft.com/office/drawing/2014/main" id="{3B7A6467-502A-4D6D-992E-7722240B9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036" y="1146738"/>
            <a:ext cx="2842016" cy="3358178"/>
          </a:xfrm>
          <a:prstGeom prst="rect">
            <a:avLst/>
          </a:prstGeom>
          <a:noFill/>
          <a:ln>
            <a:solidFill>
              <a:srgbClr val="E89D00"/>
            </a:solidFill>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5B842076-1926-498C-960F-9F707DED3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82" y="3323390"/>
            <a:ext cx="4772610" cy="2690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8BED2A6A-B871-4D56-9C88-562B6B5D6FB5}"/>
              </a:ext>
            </a:extLst>
          </p:cNvPr>
          <p:cNvSpPr txBox="1"/>
          <p:nvPr/>
        </p:nvSpPr>
        <p:spPr>
          <a:xfrm>
            <a:off x="6101374" y="4303868"/>
            <a:ext cx="2637678" cy="646331"/>
          </a:xfrm>
          <a:prstGeom prst="rect">
            <a:avLst/>
          </a:prstGeom>
          <a:noFill/>
        </p:spPr>
        <p:txBody>
          <a:bodyPr wrap="square" rtlCol="0">
            <a:spAutoFit/>
          </a:bodyPr>
          <a:lstStyle/>
          <a:p>
            <a:r>
              <a:rPr lang="en-US" dirty="0">
                <a:solidFill>
                  <a:prstClr val="black"/>
                </a:solidFill>
                <a:latin typeface="Arial" pitchFamily="34" charset="0"/>
                <a:cs typeface="Arial" pitchFamily="34" charset="0"/>
              </a:rPr>
              <a:t> </a:t>
            </a:r>
            <a:r>
              <a:rPr lang="en-US" sz="1600" dirty="0">
                <a:solidFill>
                  <a:prstClr val="black"/>
                </a:solidFill>
                <a:latin typeface="Arial" pitchFamily="34" charset="0"/>
                <a:cs typeface="Arial" pitchFamily="34" charset="0"/>
              </a:rPr>
              <a:t>Cesar E. Chavez</a:t>
            </a:r>
          </a:p>
          <a:p>
            <a:r>
              <a:rPr lang="en-US" sz="800" dirty="0">
                <a:solidFill>
                  <a:prstClr val="black"/>
                </a:solidFill>
                <a:latin typeface="Arial" pitchFamily="34" charset="0"/>
                <a:cs typeface="Arial" pitchFamily="34" charset="0"/>
              </a:rPr>
              <a:t>                                        Photo Cred: Victor Aleman</a:t>
            </a:r>
            <a:endParaRPr lang="en-US" dirty="0"/>
          </a:p>
        </p:txBody>
      </p:sp>
      <p:sp>
        <p:nvSpPr>
          <p:cNvPr id="11" name="TextBox 10">
            <a:extLst>
              <a:ext uri="{FF2B5EF4-FFF2-40B4-BE49-F238E27FC236}">
                <a16:creationId xmlns:a16="http://schemas.microsoft.com/office/drawing/2014/main" id="{2BFF23C8-4A23-4004-A53A-FA5166165D35}"/>
              </a:ext>
            </a:extLst>
          </p:cNvPr>
          <p:cNvSpPr txBox="1"/>
          <p:nvPr/>
        </p:nvSpPr>
        <p:spPr>
          <a:xfrm>
            <a:off x="376998" y="6013617"/>
            <a:ext cx="3711675" cy="338554"/>
          </a:xfrm>
          <a:prstGeom prst="rect">
            <a:avLst/>
          </a:prstGeom>
          <a:noFill/>
        </p:spPr>
        <p:txBody>
          <a:bodyPr wrap="square" rtlCol="0">
            <a:spAutoFit/>
          </a:bodyPr>
          <a:lstStyle/>
          <a:p>
            <a:pPr algn="r"/>
            <a:r>
              <a:rPr lang="en-US" sz="1600" dirty="0"/>
              <a:t>President Obama -  October 8</a:t>
            </a:r>
            <a:r>
              <a:rPr lang="en-US" sz="1600" baseline="30000" dirty="0"/>
              <a:t>th</a:t>
            </a:r>
            <a:r>
              <a:rPr lang="en-US" sz="1600" dirty="0"/>
              <a:t>, 2012</a:t>
            </a:r>
          </a:p>
        </p:txBody>
      </p:sp>
      <p:sp>
        <p:nvSpPr>
          <p:cNvPr id="9" name="TextBox 8">
            <a:extLst>
              <a:ext uri="{FF2B5EF4-FFF2-40B4-BE49-F238E27FC236}">
                <a16:creationId xmlns:a16="http://schemas.microsoft.com/office/drawing/2014/main" id="{9CB7CE88-4A37-C04D-B474-B46A6D8EB654}"/>
              </a:ext>
            </a:extLst>
          </p:cNvPr>
          <p:cNvSpPr txBox="1"/>
          <p:nvPr/>
        </p:nvSpPr>
        <p:spPr>
          <a:xfrm>
            <a:off x="295275" y="102800"/>
            <a:ext cx="6438034" cy="276999"/>
          </a:xfrm>
          <a:prstGeom prst="rect">
            <a:avLst/>
          </a:prstGeom>
          <a:noFill/>
        </p:spPr>
        <p:txBody>
          <a:bodyPr wrap="square" rtlCol="0">
            <a:spAutoFit/>
          </a:bodyPr>
          <a:lstStyle/>
          <a:p>
            <a:r>
              <a:rPr lang="zh-CN" altLang="en-US" sz="1200" dirty="0"/>
              <a:t>为塞萨尔</a:t>
            </a:r>
            <a:r>
              <a:rPr lang="en-US" altLang="zh-CN" sz="1200" dirty="0"/>
              <a:t>·</a:t>
            </a:r>
            <a:r>
              <a:rPr lang="zh-CN" altLang="en-US" sz="1200" dirty="0"/>
              <a:t>查韦斯纪念碑开展的活动</a:t>
            </a:r>
            <a:endParaRPr lang="en-US" altLang="zh-CN" sz="1200" dirty="0"/>
          </a:p>
        </p:txBody>
      </p:sp>
      <p:sp>
        <p:nvSpPr>
          <p:cNvPr id="13" name="TextBox 12">
            <a:extLst>
              <a:ext uri="{FF2B5EF4-FFF2-40B4-BE49-F238E27FC236}">
                <a16:creationId xmlns:a16="http://schemas.microsoft.com/office/drawing/2014/main" id="{5A62C700-EDEF-0540-B7DB-BDEF28F9DE62}"/>
              </a:ext>
            </a:extLst>
          </p:cNvPr>
          <p:cNvSpPr txBox="1"/>
          <p:nvPr/>
        </p:nvSpPr>
        <p:spPr>
          <a:xfrm>
            <a:off x="5669065" y="4922489"/>
            <a:ext cx="3297957" cy="1200329"/>
          </a:xfrm>
          <a:prstGeom prst="rect">
            <a:avLst/>
          </a:prstGeom>
          <a:noFill/>
        </p:spPr>
        <p:txBody>
          <a:bodyPr wrap="square" rtlCol="0">
            <a:spAutoFit/>
          </a:bodyPr>
          <a:lstStyle/>
          <a:p>
            <a:r>
              <a:rPr lang="en-US" altLang="zh-CN" sz="1200" dirty="0"/>
              <a:t>-NPCA</a:t>
            </a:r>
            <a:r>
              <a:rPr lang="zh-CN" altLang="en-US" sz="1200" dirty="0"/>
              <a:t>组织的活动</a:t>
            </a:r>
            <a:r>
              <a:rPr lang="en-US" altLang="zh-CN" sz="1200" dirty="0"/>
              <a:t>1999-2012</a:t>
            </a:r>
          </a:p>
          <a:p>
            <a:r>
              <a:rPr lang="en-US" altLang="zh-CN" sz="1200" dirty="0"/>
              <a:t>-</a:t>
            </a:r>
            <a:r>
              <a:rPr lang="zh-CN" altLang="en-US" sz="1200" dirty="0"/>
              <a:t>代表希尔达索利斯赞助法案，</a:t>
            </a:r>
            <a:r>
              <a:rPr lang="en-US" altLang="zh-CN" sz="1200" dirty="0"/>
              <a:t>2008</a:t>
            </a:r>
            <a:r>
              <a:rPr lang="zh-CN" altLang="en-US" sz="1200" dirty="0"/>
              <a:t>年自然资源综合法案获得通过</a:t>
            </a:r>
            <a:endParaRPr lang="en-US" altLang="zh-CN" sz="1200" dirty="0"/>
          </a:p>
          <a:p>
            <a:r>
              <a:rPr lang="en-US" altLang="zh-CN" sz="1200" dirty="0"/>
              <a:t>-</a:t>
            </a:r>
            <a:r>
              <a:rPr lang="zh-CN" altLang="en-US" sz="1200" dirty="0"/>
              <a:t>特殊资源研究</a:t>
            </a:r>
            <a:endParaRPr lang="en-US" altLang="zh-CN" sz="1200" dirty="0"/>
          </a:p>
          <a:p>
            <a:r>
              <a:rPr lang="en-US" altLang="zh-CN" sz="1200" dirty="0"/>
              <a:t>-</a:t>
            </a:r>
            <a:r>
              <a:rPr lang="zh-CN" altLang="en-US" sz="1200" dirty="0"/>
              <a:t>奥巴马总统根据“古迹保存法案”建立了塞萨尔</a:t>
            </a:r>
            <a:r>
              <a:rPr lang="en-US" altLang="zh-CN" sz="1200" dirty="0"/>
              <a:t>·</a:t>
            </a:r>
            <a:r>
              <a:rPr lang="zh-CN" altLang="en-US" sz="1200" dirty="0"/>
              <a:t>查韦斯国家纪念碑</a:t>
            </a:r>
            <a:endParaRPr lang="en-US" altLang="zh-CN" sz="1200" dirty="0"/>
          </a:p>
        </p:txBody>
      </p:sp>
    </p:spTree>
    <p:extLst>
      <p:ext uri="{BB962C8B-B14F-4D97-AF65-F5344CB8AC3E}">
        <p14:creationId xmlns:p14="http://schemas.microsoft.com/office/powerpoint/2010/main" val="3906996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F4888-7411-49D9-A7AF-6218D03EC5B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3D4BE3E-9B49-4A31-9708-9B0521E99727}"/>
              </a:ext>
            </a:extLst>
          </p:cNvPr>
          <p:cNvPicPr>
            <a:picLocks noGrp="1" noChangeAspect="1"/>
          </p:cNvPicPr>
          <p:nvPr>
            <p:ph idx="1"/>
          </p:nvPr>
        </p:nvPicPr>
        <p:blipFill rotWithShape="1">
          <a:blip r:embed="rId3"/>
          <a:srcRect t="39898" b="12951"/>
          <a:stretch/>
        </p:blipFill>
        <p:spPr>
          <a:xfrm>
            <a:off x="280956" y="274638"/>
            <a:ext cx="8405844" cy="5945108"/>
          </a:xfrm>
          <a:prstGeom prst="rect">
            <a:avLst/>
          </a:prstGeom>
        </p:spPr>
      </p:pic>
      <p:pic>
        <p:nvPicPr>
          <p:cNvPr id="5" name="Picture 4">
            <a:extLst>
              <a:ext uri="{FF2B5EF4-FFF2-40B4-BE49-F238E27FC236}">
                <a16:creationId xmlns:a16="http://schemas.microsoft.com/office/drawing/2014/main" id="{3931A6D6-E95E-4D2D-A156-A0BBFF212BE4}"/>
              </a:ext>
            </a:extLst>
          </p:cNvPr>
          <p:cNvPicPr>
            <a:picLocks noChangeAspect="1"/>
          </p:cNvPicPr>
          <p:nvPr/>
        </p:nvPicPr>
        <p:blipFill>
          <a:blip r:embed="rId4"/>
          <a:stretch>
            <a:fillRect/>
          </a:stretch>
        </p:blipFill>
        <p:spPr>
          <a:xfrm>
            <a:off x="2345720" y="1417638"/>
            <a:ext cx="4923616" cy="1490992"/>
          </a:xfrm>
          <a:prstGeom prst="rect">
            <a:avLst/>
          </a:prstGeom>
        </p:spPr>
      </p:pic>
    </p:spTree>
    <p:extLst>
      <p:ext uri="{BB962C8B-B14F-4D97-AF65-F5344CB8AC3E}">
        <p14:creationId xmlns:p14="http://schemas.microsoft.com/office/powerpoint/2010/main" val="1066671364"/>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Crescent Peak Region</a:t>
            </a:r>
          </a:p>
        </p:txBody>
      </p:sp>
      <p:pic>
        <p:nvPicPr>
          <p:cNvPr id="13" name="Picture 12"/>
          <p:cNvPicPr>
            <a:picLocks noChangeAspect="1"/>
          </p:cNvPicPr>
          <p:nvPr/>
        </p:nvPicPr>
        <p:blipFill>
          <a:blip r:embed="rId3"/>
          <a:stretch>
            <a:fillRect/>
          </a:stretch>
        </p:blipFill>
        <p:spPr>
          <a:xfrm>
            <a:off x="1022413" y="1281168"/>
            <a:ext cx="6402515" cy="4855028"/>
          </a:xfrm>
          <a:prstGeom prst="rect">
            <a:avLst/>
          </a:prstGeom>
        </p:spPr>
      </p:pic>
    </p:spTree>
    <p:extLst>
      <p:ext uri="{BB962C8B-B14F-4D97-AF65-F5344CB8AC3E}">
        <p14:creationId xmlns:p14="http://schemas.microsoft.com/office/powerpoint/2010/main" val="1128631126"/>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osing for the camera&#10;&#10;Description automatically generated">
            <a:extLst>
              <a:ext uri="{FF2B5EF4-FFF2-40B4-BE49-F238E27FC236}">
                <a16:creationId xmlns:a16="http://schemas.microsoft.com/office/drawing/2014/main" id="{FF283EB2-4901-4A55-85E8-5AE19596DC6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45" b="1545"/>
          <a:stretch>
            <a:fillRect/>
          </a:stretch>
        </p:blipFill>
        <p:spPr>
          <a:xfrm>
            <a:off x="-1105933" y="0"/>
            <a:ext cx="10589567" cy="6034272"/>
          </a:xfrm>
        </p:spPr>
      </p:pic>
      <p:sp>
        <p:nvSpPr>
          <p:cNvPr id="3" name="Text Placeholder 2">
            <a:extLst>
              <a:ext uri="{FF2B5EF4-FFF2-40B4-BE49-F238E27FC236}">
                <a16:creationId xmlns:a16="http://schemas.microsoft.com/office/drawing/2014/main" id="{9E2D8626-36D0-416A-8861-FCB4FE77EBA5}"/>
              </a:ext>
            </a:extLst>
          </p:cNvPr>
          <p:cNvSpPr>
            <a:spLocks noGrp="1"/>
          </p:cNvSpPr>
          <p:nvPr>
            <p:ph type="body" sz="quarter" idx="11"/>
          </p:nvPr>
        </p:nvSpPr>
        <p:spPr>
          <a:xfrm>
            <a:off x="295275" y="241300"/>
            <a:ext cx="8632825" cy="582429"/>
          </a:xfrm>
        </p:spPr>
        <p:txBody>
          <a:bodyPr/>
          <a:lstStyle/>
          <a:p>
            <a:endParaRPr lang="en-US" dirty="0"/>
          </a:p>
        </p:txBody>
      </p:sp>
      <p:sp>
        <p:nvSpPr>
          <p:cNvPr id="8" name="TextBox 7">
            <a:extLst>
              <a:ext uri="{FF2B5EF4-FFF2-40B4-BE49-F238E27FC236}">
                <a16:creationId xmlns:a16="http://schemas.microsoft.com/office/drawing/2014/main" id="{97FAE9AF-BB0C-425F-AE9E-EB29863BF97B}"/>
              </a:ext>
            </a:extLst>
          </p:cNvPr>
          <p:cNvSpPr txBox="1"/>
          <p:nvPr/>
        </p:nvSpPr>
        <p:spPr>
          <a:xfrm>
            <a:off x="5394960" y="5290457"/>
            <a:ext cx="3971109" cy="400110"/>
          </a:xfrm>
          <a:prstGeom prst="rect">
            <a:avLst/>
          </a:prstGeom>
          <a:noFill/>
        </p:spPr>
        <p:txBody>
          <a:bodyPr wrap="square" rtlCol="0">
            <a:spAutoFit/>
          </a:bodyPr>
          <a:lstStyle/>
          <a:p>
            <a:r>
              <a:rPr lang="en-US" sz="2000" dirty="0" err="1">
                <a:solidFill>
                  <a:schemeClr val="bg1"/>
                </a:solidFill>
              </a:rPr>
              <a:t>Kumbum</a:t>
            </a:r>
            <a:r>
              <a:rPr lang="en-US" sz="2000" dirty="0">
                <a:solidFill>
                  <a:schemeClr val="bg1"/>
                </a:solidFill>
              </a:rPr>
              <a:t> Monastery, Qinghai</a:t>
            </a:r>
          </a:p>
        </p:txBody>
      </p:sp>
    </p:spTree>
    <p:extLst>
      <p:ext uri="{BB962C8B-B14F-4D97-AF65-F5344CB8AC3E}">
        <p14:creationId xmlns:p14="http://schemas.microsoft.com/office/powerpoint/2010/main" val="2626104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0"/>
            <a:ext cx="8229600" cy="1143000"/>
          </a:xfrm>
        </p:spPr>
        <p:txBody>
          <a:bodyPr/>
          <a:lstStyle/>
          <a:p>
            <a:r>
              <a:rPr lang="en-US" dirty="0"/>
              <a:t>Crescent Peak Region Map</a:t>
            </a:r>
          </a:p>
        </p:txBody>
      </p:sp>
      <p:pic>
        <p:nvPicPr>
          <p:cNvPr id="3" name="Picture 2"/>
          <p:cNvPicPr>
            <a:picLocks noChangeAspect="1"/>
          </p:cNvPicPr>
          <p:nvPr/>
        </p:nvPicPr>
        <p:blipFill>
          <a:blip r:embed="rId3"/>
          <a:stretch>
            <a:fillRect/>
          </a:stretch>
        </p:blipFill>
        <p:spPr>
          <a:xfrm>
            <a:off x="6013244" y="2463102"/>
            <a:ext cx="2352374" cy="1096962"/>
          </a:xfrm>
          <a:prstGeom prst="rect">
            <a:avLst/>
          </a:prstGeom>
        </p:spPr>
      </p:pic>
      <p:pic>
        <p:nvPicPr>
          <p:cNvPr id="5" name="Picture 4"/>
          <p:cNvPicPr>
            <a:picLocks noChangeAspect="1"/>
          </p:cNvPicPr>
          <p:nvPr/>
        </p:nvPicPr>
        <p:blipFill>
          <a:blip r:embed="rId4"/>
          <a:stretch>
            <a:fillRect/>
          </a:stretch>
        </p:blipFill>
        <p:spPr>
          <a:xfrm>
            <a:off x="426799" y="1226661"/>
            <a:ext cx="5419725" cy="5067300"/>
          </a:xfrm>
          <a:prstGeom prst="rect">
            <a:avLst/>
          </a:prstGeom>
        </p:spPr>
      </p:pic>
    </p:spTree>
    <p:extLst>
      <p:ext uri="{BB962C8B-B14F-4D97-AF65-F5344CB8AC3E}">
        <p14:creationId xmlns:p14="http://schemas.microsoft.com/office/powerpoint/2010/main" val="2022686049"/>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rock mountain&#10;&#10;Description automatically generated">
            <a:extLst>
              <a:ext uri="{FF2B5EF4-FFF2-40B4-BE49-F238E27FC236}">
                <a16:creationId xmlns:a16="http://schemas.microsoft.com/office/drawing/2014/main" id="{65258B75-4A1C-4321-8A13-0B69458F1D7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00" r="1500"/>
          <a:stretch>
            <a:fillRect/>
          </a:stretch>
        </p:blipFill>
        <p:spPr/>
      </p:pic>
      <p:pic>
        <p:nvPicPr>
          <p:cNvPr id="7" name="Picture 6" descr="A large brown bear standing on top of a grass covered field&#10;&#10;Description automatically generated">
            <a:extLst>
              <a:ext uri="{FF2B5EF4-FFF2-40B4-BE49-F238E27FC236}">
                <a16:creationId xmlns:a16="http://schemas.microsoft.com/office/drawing/2014/main" id="{CDBFFF4C-FC84-4628-BEB3-C4CDB94CF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47" y="-318895"/>
            <a:ext cx="9471547" cy="7176895"/>
          </a:xfrm>
          <a:prstGeom prst="rect">
            <a:avLst/>
          </a:prstGeom>
        </p:spPr>
      </p:pic>
      <p:sp>
        <p:nvSpPr>
          <p:cNvPr id="3" name="Title 2">
            <a:extLst>
              <a:ext uri="{FF2B5EF4-FFF2-40B4-BE49-F238E27FC236}">
                <a16:creationId xmlns:a16="http://schemas.microsoft.com/office/drawing/2014/main" id="{532D7860-C6C7-46D8-9F43-241D3812EC71}"/>
              </a:ext>
            </a:extLst>
          </p:cNvPr>
          <p:cNvSpPr>
            <a:spLocks noGrp="1"/>
          </p:cNvSpPr>
          <p:nvPr>
            <p:ph type="title"/>
          </p:nvPr>
        </p:nvSpPr>
        <p:spPr>
          <a:xfrm>
            <a:off x="58295" y="-600891"/>
            <a:ext cx="8699861" cy="1476103"/>
          </a:xfrm>
        </p:spPr>
        <p:txBody>
          <a:bodyPr>
            <a:normAutofit fontScale="90000"/>
          </a:bodyPr>
          <a:lstStyle/>
          <a:p>
            <a:pPr algn="ctr"/>
            <a:br>
              <a:rPr lang="en-US" sz="4900" dirty="0"/>
            </a:br>
            <a:br>
              <a:rPr lang="en-US" sz="4900" dirty="0"/>
            </a:br>
            <a:r>
              <a:rPr lang="en-US" sz="4000" dirty="0"/>
              <a:t>What we Do:		</a:t>
            </a:r>
            <a:r>
              <a:rPr lang="en-US" sz="3600" dirty="0">
                <a:latin typeface="Tahoma" panose="020B0604030504040204" pitchFamily="34" charset="0"/>
                <a:ea typeface="Tahoma" panose="020B0604030504040204" pitchFamily="34" charset="0"/>
                <a:cs typeface="Tahoma" panose="020B0604030504040204" pitchFamily="34" charset="0"/>
              </a:rPr>
              <a:t> </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3. Advocate for Park Funding</a:t>
            </a:r>
            <a:br>
              <a:rPr lang="en-US" sz="3100" dirty="0">
                <a:latin typeface="Tahoma" panose="020B0604030504040204" pitchFamily="34" charset="0"/>
                <a:ea typeface="Tahoma" panose="020B0604030504040204" pitchFamily="34" charset="0"/>
                <a:cs typeface="Tahoma" panose="020B0604030504040204" pitchFamily="34" charset="0"/>
              </a:rPr>
            </a:br>
            <a:r>
              <a:rPr lang="en-US" sz="3100" dirty="0">
                <a:latin typeface="Tahoma" panose="020B0604030504040204" pitchFamily="34" charset="0"/>
                <a:ea typeface="Tahoma" panose="020B0604030504040204" pitchFamily="34" charset="0"/>
                <a:cs typeface="Tahoma" panose="020B0604030504040204" pitchFamily="34" charset="0"/>
              </a:rPr>
              <a:t>			</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FCBEFD8E-1550-6D4D-A5FB-C51D2795C49F}"/>
              </a:ext>
            </a:extLst>
          </p:cNvPr>
          <p:cNvSpPr txBox="1"/>
          <p:nvPr/>
        </p:nvSpPr>
        <p:spPr>
          <a:xfrm>
            <a:off x="2977512" y="1194107"/>
            <a:ext cx="6166488" cy="276999"/>
          </a:xfrm>
          <a:prstGeom prst="rect">
            <a:avLst/>
          </a:prstGeom>
          <a:noFill/>
        </p:spPr>
        <p:txBody>
          <a:bodyPr wrap="square" rtlCol="0">
            <a:spAutoFit/>
          </a:bodyPr>
          <a:lstStyle/>
          <a:p>
            <a:r>
              <a:rPr lang="zh-CN" altLang="en-US" sz="1200" dirty="0">
                <a:solidFill>
                  <a:schemeClr val="bg1"/>
                </a:solidFill>
              </a:rPr>
              <a:t>工作内容：</a:t>
            </a:r>
            <a:r>
              <a:rPr lang="en-US" altLang="zh-CN" sz="1200" dirty="0">
                <a:solidFill>
                  <a:schemeClr val="bg1"/>
                </a:solidFill>
              </a:rPr>
              <a:t>3.</a:t>
            </a:r>
            <a:r>
              <a:rPr lang="zh-CN" altLang="en-US" sz="1200" dirty="0">
                <a:solidFill>
                  <a:schemeClr val="bg1"/>
                </a:solidFill>
              </a:rPr>
              <a:t> 倡导更多公园资金 </a:t>
            </a:r>
            <a:endParaRPr lang="en-US" altLang="zh-CN" sz="1200" dirty="0">
              <a:solidFill>
                <a:schemeClr val="bg1"/>
              </a:solidFill>
            </a:endParaRPr>
          </a:p>
        </p:txBody>
      </p:sp>
    </p:spTree>
    <p:extLst>
      <p:ext uri="{BB962C8B-B14F-4D97-AF65-F5344CB8AC3E}">
        <p14:creationId xmlns:p14="http://schemas.microsoft.com/office/powerpoint/2010/main" val="2195581154"/>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C923-8103-4396-A9E6-3DF8F3793576}"/>
              </a:ext>
            </a:extLst>
          </p:cNvPr>
          <p:cNvSpPr>
            <a:spLocks noGrp="1"/>
          </p:cNvSpPr>
          <p:nvPr>
            <p:ph type="body" sz="quarter" idx="11"/>
          </p:nvPr>
        </p:nvSpPr>
        <p:spPr>
          <a:xfrm>
            <a:off x="653143" y="241300"/>
            <a:ext cx="8274957" cy="923925"/>
          </a:xfrm>
        </p:spPr>
        <p:txBody>
          <a:bodyPr/>
          <a:lstStyle/>
          <a:p>
            <a:r>
              <a:rPr lang="en-US" sz="3600" dirty="0"/>
              <a:t>Park Funding - $11 Billion Backlog</a:t>
            </a:r>
          </a:p>
        </p:txBody>
      </p:sp>
      <p:pic>
        <p:nvPicPr>
          <p:cNvPr id="5" name="Picture 4" descr="A screenshot of a cell phone&#10;&#10;Description automatically generated">
            <a:extLst>
              <a:ext uri="{FF2B5EF4-FFF2-40B4-BE49-F238E27FC236}">
                <a16:creationId xmlns:a16="http://schemas.microsoft.com/office/drawing/2014/main" id="{9BB51008-C11D-416A-9D9F-3EC8100007A5}"/>
              </a:ext>
            </a:extLst>
          </p:cNvPr>
          <p:cNvPicPr>
            <a:picLocks noChangeAspect="1"/>
          </p:cNvPicPr>
          <p:nvPr/>
        </p:nvPicPr>
        <p:blipFill rotWithShape="1">
          <a:blip r:embed="rId3">
            <a:extLst>
              <a:ext uri="{28A0092B-C50C-407E-A947-70E740481C1C}">
                <a14:useLocalDpi xmlns:a14="http://schemas.microsoft.com/office/drawing/2010/main" val="0"/>
              </a:ext>
            </a:extLst>
          </a:blip>
          <a:srcRect t="-381" b="56571"/>
          <a:stretch/>
        </p:blipFill>
        <p:spPr>
          <a:xfrm>
            <a:off x="1097280" y="1028542"/>
            <a:ext cx="6622869" cy="5056483"/>
          </a:xfrm>
          <a:prstGeom prst="rect">
            <a:avLst/>
          </a:prstGeom>
        </p:spPr>
      </p:pic>
      <p:sp>
        <p:nvSpPr>
          <p:cNvPr id="4" name="TextBox 3">
            <a:extLst>
              <a:ext uri="{FF2B5EF4-FFF2-40B4-BE49-F238E27FC236}">
                <a16:creationId xmlns:a16="http://schemas.microsoft.com/office/drawing/2014/main" id="{A7462CEA-53C5-BA4B-A9AE-3B2F75A21E0B}"/>
              </a:ext>
            </a:extLst>
          </p:cNvPr>
          <p:cNvSpPr txBox="1"/>
          <p:nvPr/>
        </p:nvSpPr>
        <p:spPr>
          <a:xfrm>
            <a:off x="666998" y="102800"/>
            <a:ext cx="6438034" cy="276999"/>
          </a:xfrm>
          <a:prstGeom prst="rect">
            <a:avLst/>
          </a:prstGeom>
          <a:noFill/>
        </p:spPr>
        <p:txBody>
          <a:bodyPr wrap="square" rtlCol="0">
            <a:spAutoFit/>
          </a:bodyPr>
          <a:lstStyle/>
          <a:p>
            <a:r>
              <a:rPr lang="zh-CN" altLang="en-US" sz="1200" dirty="0"/>
              <a:t>公园资金</a:t>
            </a:r>
            <a:r>
              <a:rPr lang="en-US" altLang="zh-CN" sz="1200" dirty="0"/>
              <a:t>--110</a:t>
            </a:r>
            <a:r>
              <a:rPr lang="zh-CN" altLang="en-US" sz="1200" dirty="0"/>
              <a:t>亿美元积压待办的事务</a:t>
            </a:r>
            <a:endParaRPr lang="en-US" altLang="zh-CN" sz="1200" dirty="0"/>
          </a:p>
        </p:txBody>
      </p:sp>
    </p:spTree>
    <p:extLst>
      <p:ext uri="{BB962C8B-B14F-4D97-AF65-F5344CB8AC3E}">
        <p14:creationId xmlns:p14="http://schemas.microsoft.com/office/powerpoint/2010/main" val="3601313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sign on a dirt road&#10;&#10;Description automatically generated">
            <a:extLst>
              <a:ext uri="{FF2B5EF4-FFF2-40B4-BE49-F238E27FC236}">
                <a16:creationId xmlns:a16="http://schemas.microsoft.com/office/drawing/2014/main" id="{4484A196-BAD7-4C78-B01B-5F3B70BC8C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657" b="13657"/>
          <a:stretch>
            <a:fillRect/>
          </a:stretch>
        </p:blipFill>
        <p:spPr>
          <a:xfrm>
            <a:off x="1" y="1034597"/>
            <a:ext cx="9143999" cy="4984843"/>
          </a:xfrm>
        </p:spPr>
      </p:pic>
      <p:sp>
        <p:nvSpPr>
          <p:cNvPr id="3" name="Text Placeholder 2">
            <a:extLst>
              <a:ext uri="{FF2B5EF4-FFF2-40B4-BE49-F238E27FC236}">
                <a16:creationId xmlns:a16="http://schemas.microsoft.com/office/drawing/2014/main" id="{C5B40FBF-6C60-40DA-BA26-EF58AF31EC0E}"/>
              </a:ext>
            </a:extLst>
          </p:cNvPr>
          <p:cNvSpPr>
            <a:spLocks noGrp="1"/>
          </p:cNvSpPr>
          <p:nvPr>
            <p:ph type="body" sz="quarter" idx="11"/>
          </p:nvPr>
        </p:nvSpPr>
        <p:spPr>
          <a:xfrm>
            <a:off x="-91439" y="241300"/>
            <a:ext cx="9019540" cy="923925"/>
          </a:xfrm>
        </p:spPr>
        <p:txBody>
          <a:bodyPr/>
          <a:lstStyle/>
          <a:p>
            <a:r>
              <a:rPr lang="en-US" sz="3600" dirty="0"/>
              <a:t>Restore our Parks Act Campaign</a:t>
            </a:r>
          </a:p>
        </p:txBody>
      </p:sp>
      <p:sp>
        <p:nvSpPr>
          <p:cNvPr id="16" name="TextBox 15">
            <a:extLst>
              <a:ext uri="{FF2B5EF4-FFF2-40B4-BE49-F238E27FC236}">
                <a16:creationId xmlns:a16="http://schemas.microsoft.com/office/drawing/2014/main" id="{D3AEA0F6-35BA-42E5-8273-BAC4D06E6E9A}"/>
              </a:ext>
            </a:extLst>
          </p:cNvPr>
          <p:cNvSpPr txBox="1"/>
          <p:nvPr/>
        </p:nvSpPr>
        <p:spPr>
          <a:xfrm>
            <a:off x="339634" y="1541417"/>
            <a:ext cx="5930537" cy="954107"/>
          </a:xfrm>
          <a:prstGeom prst="rect">
            <a:avLst/>
          </a:prstGeom>
          <a:noFill/>
        </p:spPr>
        <p:txBody>
          <a:bodyPr wrap="square" rtlCol="0">
            <a:spAutoFit/>
          </a:bodyPr>
          <a:lstStyle/>
          <a:p>
            <a:r>
              <a:rPr lang="en-US" dirty="0">
                <a:solidFill>
                  <a:schemeClr val="bg1"/>
                </a:solidFill>
              </a:rPr>
              <a:t>- Up to $1.3 billion a year</a:t>
            </a:r>
          </a:p>
          <a:p>
            <a:r>
              <a:rPr lang="en-US" dirty="0">
                <a:solidFill>
                  <a:schemeClr val="bg1"/>
                </a:solidFill>
              </a:rPr>
              <a:t>- 2019 - 2023</a:t>
            </a:r>
          </a:p>
        </p:txBody>
      </p:sp>
      <p:sp>
        <p:nvSpPr>
          <p:cNvPr id="5" name="TextBox 4">
            <a:extLst>
              <a:ext uri="{FF2B5EF4-FFF2-40B4-BE49-F238E27FC236}">
                <a16:creationId xmlns:a16="http://schemas.microsoft.com/office/drawing/2014/main" id="{C0140D7C-DED4-7C44-93E2-0E57F5A35DD2}"/>
              </a:ext>
            </a:extLst>
          </p:cNvPr>
          <p:cNvSpPr txBox="1"/>
          <p:nvPr/>
        </p:nvSpPr>
        <p:spPr>
          <a:xfrm>
            <a:off x="30465" y="102800"/>
            <a:ext cx="6438034" cy="276999"/>
          </a:xfrm>
          <a:prstGeom prst="rect">
            <a:avLst/>
          </a:prstGeom>
          <a:noFill/>
        </p:spPr>
        <p:txBody>
          <a:bodyPr wrap="square" rtlCol="0">
            <a:spAutoFit/>
          </a:bodyPr>
          <a:lstStyle/>
          <a:p>
            <a:r>
              <a:rPr lang="zh-CN" altLang="en-US" sz="1200" dirty="0"/>
              <a:t>修复我们的公园法案活动</a:t>
            </a:r>
            <a:endParaRPr lang="en-US" altLang="zh-CN" sz="1200" dirty="0"/>
          </a:p>
        </p:txBody>
      </p:sp>
      <p:sp>
        <p:nvSpPr>
          <p:cNvPr id="6" name="TextBox 5">
            <a:extLst>
              <a:ext uri="{FF2B5EF4-FFF2-40B4-BE49-F238E27FC236}">
                <a16:creationId xmlns:a16="http://schemas.microsoft.com/office/drawing/2014/main" id="{21044CC2-36D9-A347-916B-370EAF0B20CC}"/>
              </a:ext>
            </a:extLst>
          </p:cNvPr>
          <p:cNvSpPr txBox="1"/>
          <p:nvPr/>
        </p:nvSpPr>
        <p:spPr>
          <a:xfrm>
            <a:off x="339634" y="2465517"/>
            <a:ext cx="6438034" cy="646331"/>
          </a:xfrm>
          <a:prstGeom prst="rect">
            <a:avLst/>
          </a:prstGeom>
          <a:noFill/>
        </p:spPr>
        <p:txBody>
          <a:bodyPr wrap="square" rtlCol="0">
            <a:spAutoFit/>
          </a:bodyPr>
          <a:lstStyle/>
          <a:p>
            <a:r>
              <a:rPr lang="en-US" altLang="zh-CN" sz="1200" dirty="0">
                <a:solidFill>
                  <a:schemeClr val="bg1"/>
                </a:solidFill>
              </a:rPr>
              <a:t>-</a:t>
            </a:r>
            <a:r>
              <a:rPr lang="zh-CN" altLang="en-US" sz="1200" dirty="0">
                <a:solidFill>
                  <a:schemeClr val="bg1"/>
                </a:solidFill>
              </a:rPr>
              <a:t>每年最高达</a:t>
            </a:r>
            <a:r>
              <a:rPr lang="en-US" altLang="zh-CN" sz="1200" dirty="0">
                <a:solidFill>
                  <a:schemeClr val="bg1"/>
                </a:solidFill>
              </a:rPr>
              <a:t>13</a:t>
            </a:r>
            <a:r>
              <a:rPr lang="zh-CN" altLang="en-US" sz="1200" dirty="0">
                <a:solidFill>
                  <a:schemeClr val="bg1"/>
                </a:solidFill>
              </a:rPr>
              <a:t>亿美元</a:t>
            </a:r>
            <a:endParaRPr lang="en-US" altLang="zh-CN" sz="1200" dirty="0">
              <a:solidFill>
                <a:schemeClr val="bg1"/>
              </a:solidFill>
            </a:endParaRPr>
          </a:p>
          <a:p>
            <a:r>
              <a:rPr lang="en-US" altLang="zh-CN" sz="1200" dirty="0">
                <a:solidFill>
                  <a:schemeClr val="bg1"/>
                </a:solidFill>
              </a:rPr>
              <a:t>-2019</a:t>
            </a:r>
            <a:r>
              <a:rPr lang="zh-CN" altLang="en-US" sz="1200" dirty="0">
                <a:solidFill>
                  <a:schemeClr val="bg1"/>
                </a:solidFill>
              </a:rPr>
              <a:t>年至</a:t>
            </a:r>
            <a:r>
              <a:rPr lang="en-US" altLang="zh-CN" sz="1200" dirty="0">
                <a:solidFill>
                  <a:schemeClr val="bg1"/>
                </a:solidFill>
              </a:rPr>
              <a:t>2023</a:t>
            </a:r>
            <a:r>
              <a:rPr lang="zh-CN" altLang="en-US" sz="1200" dirty="0">
                <a:solidFill>
                  <a:schemeClr val="bg1"/>
                </a:solidFill>
              </a:rPr>
              <a:t>年</a:t>
            </a:r>
            <a:endParaRPr lang="en-US" altLang="zh-CN" sz="1200" dirty="0">
              <a:solidFill>
                <a:schemeClr val="bg1"/>
              </a:solidFill>
            </a:endParaRPr>
          </a:p>
          <a:p>
            <a:endParaRPr lang="en-US" altLang="zh-CN" sz="1200" dirty="0">
              <a:solidFill>
                <a:schemeClr val="bg1"/>
              </a:solidFill>
            </a:endParaRPr>
          </a:p>
        </p:txBody>
      </p:sp>
    </p:spTree>
    <p:extLst>
      <p:ext uri="{BB962C8B-B14F-4D97-AF65-F5344CB8AC3E}">
        <p14:creationId xmlns:p14="http://schemas.microsoft.com/office/powerpoint/2010/main" val="1663356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posing for the camera&#10;&#10;Description automatically generated">
            <a:extLst>
              <a:ext uri="{FF2B5EF4-FFF2-40B4-BE49-F238E27FC236}">
                <a16:creationId xmlns:a16="http://schemas.microsoft.com/office/drawing/2014/main" id="{4072B97E-23AB-4342-83E1-5B570EE2342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484" b="6484"/>
          <a:stretch>
            <a:fillRect/>
          </a:stretch>
        </p:blipFill>
        <p:spPr>
          <a:xfrm>
            <a:off x="295274" y="1145874"/>
            <a:ext cx="8376152" cy="4566252"/>
          </a:xfrm>
        </p:spPr>
      </p:pic>
      <p:sp>
        <p:nvSpPr>
          <p:cNvPr id="3" name="Text Placeholder 2">
            <a:extLst>
              <a:ext uri="{FF2B5EF4-FFF2-40B4-BE49-F238E27FC236}">
                <a16:creationId xmlns:a16="http://schemas.microsoft.com/office/drawing/2014/main" id="{C8E48B43-8620-47C5-8363-C7C877368543}"/>
              </a:ext>
            </a:extLst>
          </p:cNvPr>
          <p:cNvSpPr>
            <a:spLocks noGrp="1"/>
          </p:cNvSpPr>
          <p:nvPr>
            <p:ph type="body" sz="quarter" idx="11"/>
          </p:nvPr>
        </p:nvSpPr>
        <p:spPr/>
        <p:txBody>
          <a:bodyPr/>
          <a:lstStyle/>
          <a:p>
            <a:r>
              <a:rPr lang="en-US" dirty="0"/>
              <a:t>Recruiting the Next Generation</a:t>
            </a:r>
          </a:p>
        </p:txBody>
      </p:sp>
      <p:sp>
        <p:nvSpPr>
          <p:cNvPr id="6" name="TextBox 5">
            <a:extLst>
              <a:ext uri="{FF2B5EF4-FFF2-40B4-BE49-F238E27FC236}">
                <a16:creationId xmlns:a16="http://schemas.microsoft.com/office/drawing/2014/main" id="{49611DA3-8253-453E-9C75-812D89B03908}"/>
              </a:ext>
            </a:extLst>
          </p:cNvPr>
          <p:cNvSpPr txBox="1"/>
          <p:nvPr/>
        </p:nvSpPr>
        <p:spPr>
          <a:xfrm>
            <a:off x="295274" y="5878286"/>
            <a:ext cx="7999639" cy="461665"/>
          </a:xfrm>
          <a:prstGeom prst="rect">
            <a:avLst/>
          </a:prstGeom>
          <a:noFill/>
        </p:spPr>
        <p:txBody>
          <a:bodyPr wrap="square" rtlCol="0">
            <a:spAutoFit/>
          </a:bodyPr>
          <a:lstStyle/>
          <a:p>
            <a:r>
              <a:rPr lang="en-US" sz="2400" dirty="0"/>
              <a:t>Young Californian’s Learning to Lobby in Washington, DC</a:t>
            </a:r>
          </a:p>
        </p:txBody>
      </p:sp>
      <p:sp>
        <p:nvSpPr>
          <p:cNvPr id="7" name="TextBox 6">
            <a:extLst>
              <a:ext uri="{FF2B5EF4-FFF2-40B4-BE49-F238E27FC236}">
                <a16:creationId xmlns:a16="http://schemas.microsoft.com/office/drawing/2014/main" id="{6B05A8E8-78E9-4E4E-A892-DF4F1F0F0B2D}"/>
              </a:ext>
            </a:extLst>
          </p:cNvPr>
          <p:cNvSpPr txBox="1"/>
          <p:nvPr/>
        </p:nvSpPr>
        <p:spPr>
          <a:xfrm>
            <a:off x="295274" y="102800"/>
            <a:ext cx="6438034" cy="276999"/>
          </a:xfrm>
          <a:prstGeom prst="rect">
            <a:avLst/>
          </a:prstGeom>
          <a:noFill/>
        </p:spPr>
        <p:txBody>
          <a:bodyPr wrap="square" rtlCol="0">
            <a:spAutoFit/>
          </a:bodyPr>
          <a:lstStyle/>
          <a:p>
            <a:r>
              <a:rPr lang="zh-CN" altLang="en-US" sz="1200" dirty="0"/>
              <a:t>招募下一代</a:t>
            </a:r>
            <a:endParaRPr lang="en-US" altLang="zh-CN" sz="1200" dirty="0"/>
          </a:p>
        </p:txBody>
      </p:sp>
      <p:sp>
        <p:nvSpPr>
          <p:cNvPr id="8" name="TextBox 7">
            <a:extLst>
              <a:ext uri="{FF2B5EF4-FFF2-40B4-BE49-F238E27FC236}">
                <a16:creationId xmlns:a16="http://schemas.microsoft.com/office/drawing/2014/main" id="{011D4364-BC1C-144C-9CBD-CDA484118E83}"/>
              </a:ext>
            </a:extLst>
          </p:cNvPr>
          <p:cNvSpPr txBox="1"/>
          <p:nvPr/>
        </p:nvSpPr>
        <p:spPr>
          <a:xfrm>
            <a:off x="295273" y="5712126"/>
            <a:ext cx="6438034" cy="276999"/>
          </a:xfrm>
          <a:prstGeom prst="rect">
            <a:avLst/>
          </a:prstGeom>
          <a:noFill/>
        </p:spPr>
        <p:txBody>
          <a:bodyPr wrap="square" rtlCol="0">
            <a:spAutoFit/>
          </a:bodyPr>
          <a:lstStyle/>
          <a:p>
            <a:r>
              <a:rPr lang="zh-CN" altLang="en-US" sz="1200" dirty="0"/>
              <a:t>加州年轻人在华盛顿特区学习游说</a:t>
            </a:r>
            <a:endParaRPr lang="en-US" altLang="zh-CN" sz="1200" dirty="0"/>
          </a:p>
        </p:txBody>
      </p:sp>
    </p:spTree>
    <p:extLst>
      <p:ext uri="{BB962C8B-B14F-4D97-AF65-F5344CB8AC3E}">
        <p14:creationId xmlns:p14="http://schemas.microsoft.com/office/powerpoint/2010/main" val="2758046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B182827-1809-414D-88FF-D77E9814DD5C}"/>
              </a:ext>
            </a:extLst>
          </p:cNvPr>
          <p:cNvSpPr>
            <a:spLocks noGrp="1"/>
          </p:cNvSpPr>
          <p:nvPr>
            <p:ph type="pic" sz="quarter" idx="10"/>
          </p:nvPr>
        </p:nvSpPr>
        <p:spPr/>
      </p:sp>
      <p:sp>
        <p:nvSpPr>
          <p:cNvPr id="3" name="Text Placeholder 2">
            <a:extLst>
              <a:ext uri="{FF2B5EF4-FFF2-40B4-BE49-F238E27FC236}">
                <a16:creationId xmlns:a16="http://schemas.microsoft.com/office/drawing/2014/main" id="{887D21F0-CCCE-4D77-AF6F-563BC8054B16}"/>
              </a:ext>
            </a:extLst>
          </p:cNvPr>
          <p:cNvSpPr>
            <a:spLocks noGrp="1"/>
          </p:cNvSpPr>
          <p:nvPr>
            <p:ph type="body" sz="quarter" idx="11"/>
          </p:nvPr>
        </p:nvSpPr>
        <p:spPr/>
        <p:txBody>
          <a:bodyPr/>
          <a:lstStyle/>
          <a:p>
            <a:r>
              <a:rPr lang="en-US" dirty="0">
                <a:hlinkClick r:id="rId3"/>
              </a:rPr>
              <a:t>Video – Santa Monica</a:t>
            </a:r>
            <a:endParaRPr lang="en-US" dirty="0"/>
          </a:p>
        </p:txBody>
      </p:sp>
    </p:spTree>
    <p:extLst>
      <p:ext uri="{BB962C8B-B14F-4D97-AF65-F5344CB8AC3E}">
        <p14:creationId xmlns:p14="http://schemas.microsoft.com/office/powerpoint/2010/main" val="296745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3940" y="1541417"/>
            <a:ext cx="7748176" cy="4275072"/>
          </a:xfrm>
        </p:spPr>
      </p:pic>
      <p:sp>
        <p:nvSpPr>
          <p:cNvPr id="4" name="Title 3">
            <a:extLst>
              <a:ext uri="{FF2B5EF4-FFF2-40B4-BE49-F238E27FC236}">
                <a16:creationId xmlns:a16="http://schemas.microsoft.com/office/drawing/2014/main" id="{1D87EF41-632D-4068-B22D-15E267D2BE56}"/>
              </a:ext>
            </a:extLst>
          </p:cNvPr>
          <p:cNvSpPr>
            <a:spLocks noGrp="1"/>
          </p:cNvSpPr>
          <p:nvPr>
            <p:ph type="title"/>
          </p:nvPr>
        </p:nvSpPr>
        <p:spPr/>
        <p:txBody>
          <a:bodyPr>
            <a:normAutofit fontScale="90000"/>
          </a:bodyPr>
          <a:lstStyle/>
          <a:p>
            <a:pPr algn="ctr"/>
            <a:r>
              <a:rPr lang="en-US" dirty="0"/>
              <a:t>What is the National Parks Conservation Association?</a:t>
            </a:r>
          </a:p>
        </p:txBody>
      </p:sp>
      <p:sp>
        <p:nvSpPr>
          <p:cNvPr id="7" name="TextBox 6">
            <a:extLst>
              <a:ext uri="{FF2B5EF4-FFF2-40B4-BE49-F238E27FC236}">
                <a16:creationId xmlns:a16="http://schemas.microsoft.com/office/drawing/2014/main" id="{F7D5877A-2512-4330-BB00-E98C99A6E672}"/>
              </a:ext>
            </a:extLst>
          </p:cNvPr>
          <p:cNvSpPr txBox="1"/>
          <p:nvPr/>
        </p:nvSpPr>
        <p:spPr>
          <a:xfrm>
            <a:off x="1332411" y="5212080"/>
            <a:ext cx="6479177" cy="523220"/>
          </a:xfrm>
          <a:prstGeom prst="rect">
            <a:avLst/>
          </a:prstGeom>
          <a:noFill/>
        </p:spPr>
        <p:txBody>
          <a:bodyPr wrap="square" rtlCol="0">
            <a:spAutoFit/>
          </a:bodyPr>
          <a:lstStyle/>
          <a:p>
            <a:r>
              <a:rPr lang="en-US" dirty="0">
                <a:solidFill>
                  <a:schemeClr val="bg1"/>
                </a:solidFill>
              </a:rPr>
              <a:t>Non-Profit Parks Advocacy Organization</a:t>
            </a:r>
          </a:p>
        </p:txBody>
      </p:sp>
      <p:sp>
        <p:nvSpPr>
          <p:cNvPr id="6" name="TextBox 5">
            <a:extLst>
              <a:ext uri="{FF2B5EF4-FFF2-40B4-BE49-F238E27FC236}">
                <a16:creationId xmlns:a16="http://schemas.microsoft.com/office/drawing/2014/main" id="{EE2EA18A-028F-534D-B506-530F652ABE91}"/>
              </a:ext>
            </a:extLst>
          </p:cNvPr>
          <p:cNvSpPr txBox="1"/>
          <p:nvPr/>
        </p:nvSpPr>
        <p:spPr>
          <a:xfrm>
            <a:off x="2227785" y="5890393"/>
            <a:ext cx="4655177" cy="461665"/>
          </a:xfrm>
          <a:prstGeom prst="rect">
            <a:avLst/>
          </a:prstGeom>
          <a:noFill/>
        </p:spPr>
        <p:txBody>
          <a:bodyPr wrap="square" rtlCol="0">
            <a:spAutoFit/>
          </a:bodyPr>
          <a:lstStyle/>
          <a:p>
            <a:pPr algn="ctr"/>
            <a:r>
              <a:rPr lang="zh-CN" altLang="en-US" sz="1200" dirty="0"/>
              <a:t>什么是国家公园保护协会？</a:t>
            </a:r>
            <a:endParaRPr lang="en-US" altLang="zh-CN" sz="1200" dirty="0"/>
          </a:p>
          <a:p>
            <a:pPr algn="ctr"/>
            <a:r>
              <a:rPr lang="zh-CN" altLang="en-US" sz="1200" dirty="0"/>
              <a:t>非盈利性公园倡导组织</a:t>
            </a:r>
            <a:endParaRPr lang="en-US" altLang="zh-CN" sz="1200" dirty="0"/>
          </a:p>
        </p:txBody>
      </p:sp>
    </p:spTree>
    <p:extLst>
      <p:ext uri="{BB962C8B-B14F-4D97-AF65-F5344CB8AC3E}">
        <p14:creationId xmlns:p14="http://schemas.microsoft.com/office/powerpoint/2010/main" val="1663935848"/>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truck parked on the side of a mountain&#10;&#10;Description automatically generated">
            <a:extLst>
              <a:ext uri="{FF2B5EF4-FFF2-40B4-BE49-F238E27FC236}">
                <a16:creationId xmlns:a16="http://schemas.microsoft.com/office/drawing/2014/main" id="{2DF1C778-36AC-4F51-95EA-643DB68B676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a:xfrm>
            <a:off x="635726" y="382089"/>
            <a:ext cx="7659187" cy="5744391"/>
          </a:xfrm>
        </p:spPr>
      </p:pic>
      <p:sp>
        <p:nvSpPr>
          <p:cNvPr id="3" name="Title 2">
            <a:extLst>
              <a:ext uri="{FF2B5EF4-FFF2-40B4-BE49-F238E27FC236}">
                <a16:creationId xmlns:a16="http://schemas.microsoft.com/office/drawing/2014/main" id="{F78DFE3A-A362-4E8F-AD02-AADAF8CF573A}"/>
              </a:ext>
            </a:extLst>
          </p:cNvPr>
          <p:cNvSpPr>
            <a:spLocks noGrp="1"/>
          </p:cNvSpPr>
          <p:nvPr>
            <p:ph type="title"/>
          </p:nvPr>
        </p:nvSpPr>
        <p:spPr>
          <a:xfrm>
            <a:off x="849087" y="1408812"/>
            <a:ext cx="7837713" cy="916377"/>
          </a:xfrm>
        </p:spPr>
        <p:txBody>
          <a:bodyPr>
            <a:normAutofit fontScale="90000"/>
          </a:bodyPr>
          <a:lstStyle/>
          <a:p>
            <a:r>
              <a:rPr lang="en-US" dirty="0"/>
              <a:t>NPCA Started in 1919</a:t>
            </a:r>
          </a:p>
        </p:txBody>
      </p:sp>
      <p:sp>
        <p:nvSpPr>
          <p:cNvPr id="6" name="TextBox 5">
            <a:extLst>
              <a:ext uri="{FF2B5EF4-FFF2-40B4-BE49-F238E27FC236}">
                <a16:creationId xmlns:a16="http://schemas.microsoft.com/office/drawing/2014/main" id="{082192CA-5AD7-49AC-B3C1-BA4C9236AFC7}"/>
              </a:ext>
            </a:extLst>
          </p:cNvPr>
          <p:cNvSpPr txBox="1"/>
          <p:nvPr/>
        </p:nvSpPr>
        <p:spPr>
          <a:xfrm>
            <a:off x="2050869" y="3174274"/>
            <a:ext cx="4820193" cy="2677656"/>
          </a:xfrm>
          <a:prstGeom prst="rect">
            <a:avLst/>
          </a:prstGeom>
          <a:noFill/>
        </p:spPr>
        <p:txBody>
          <a:bodyPr wrap="square" rtlCol="0">
            <a:spAutoFit/>
          </a:bodyPr>
          <a:lstStyle/>
          <a:p>
            <a:pPr marL="457200" indent="-457200">
              <a:buFont typeface="Arial" panose="020B0604020202020204" pitchFamily="34" charset="0"/>
              <a:buChar char="•"/>
            </a:pPr>
            <a:r>
              <a:rPr lang="en-US" dirty="0">
                <a:solidFill>
                  <a:schemeClr val="bg1"/>
                </a:solidFill>
              </a:rPr>
              <a:t>3 Years after NPS</a:t>
            </a:r>
          </a:p>
          <a:p>
            <a:pPr marL="457200" indent="-457200">
              <a:buFont typeface="Arial" panose="020B0604020202020204" pitchFamily="34" charset="0"/>
              <a:buChar char="•"/>
            </a:pPr>
            <a:r>
              <a:rPr lang="en-US" dirty="0">
                <a:solidFill>
                  <a:schemeClr val="bg1"/>
                </a:solidFill>
              </a:rPr>
              <a:t>Needed a Protector</a:t>
            </a:r>
          </a:p>
          <a:p>
            <a:pPr marL="457200" indent="-457200">
              <a:buFont typeface="Arial" panose="020B0604020202020204" pitchFamily="34" charset="0"/>
              <a:buChar char="•"/>
            </a:pPr>
            <a:r>
              <a:rPr lang="en-US" dirty="0">
                <a:solidFill>
                  <a:schemeClr val="bg1"/>
                </a:solidFill>
              </a:rPr>
              <a:t>Not part of Government</a:t>
            </a:r>
          </a:p>
          <a:p>
            <a:pPr marL="457200" indent="-457200">
              <a:buFont typeface="Arial" panose="020B0604020202020204" pitchFamily="34" charset="0"/>
              <a:buChar char="•"/>
            </a:pP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7" name="TextBox 6">
            <a:extLst>
              <a:ext uri="{FF2B5EF4-FFF2-40B4-BE49-F238E27FC236}">
                <a16:creationId xmlns:a16="http://schemas.microsoft.com/office/drawing/2014/main" id="{65B001EC-C406-4444-9365-B990A6BCE085}"/>
              </a:ext>
            </a:extLst>
          </p:cNvPr>
          <p:cNvSpPr txBox="1"/>
          <p:nvPr/>
        </p:nvSpPr>
        <p:spPr>
          <a:xfrm>
            <a:off x="635726" y="2280321"/>
            <a:ext cx="2327589" cy="1200329"/>
          </a:xfrm>
          <a:prstGeom prst="rect">
            <a:avLst/>
          </a:prstGeom>
          <a:noFill/>
        </p:spPr>
        <p:txBody>
          <a:bodyPr wrap="square" rtlCol="0">
            <a:spAutoFit/>
          </a:bodyPr>
          <a:lstStyle/>
          <a:p>
            <a:r>
              <a:rPr lang="zh-CN" altLang="en-US" sz="1200" dirty="0">
                <a:solidFill>
                  <a:schemeClr val="bg1"/>
                </a:solidFill>
              </a:rPr>
              <a:t>国家公园保护协会始于</a:t>
            </a:r>
            <a:r>
              <a:rPr lang="en-US" altLang="zh-CN" sz="1200" dirty="0">
                <a:solidFill>
                  <a:schemeClr val="bg1"/>
                </a:solidFill>
              </a:rPr>
              <a:t>1919</a:t>
            </a:r>
            <a:r>
              <a:rPr lang="zh-CN" altLang="en-US" sz="1200" dirty="0">
                <a:solidFill>
                  <a:schemeClr val="bg1"/>
                </a:solidFill>
              </a:rPr>
              <a:t>年</a:t>
            </a:r>
            <a:endParaRPr lang="en-US" altLang="zh-CN" sz="1200" dirty="0">
              <a:solidFill>
                <a:schemeClr val="bg1"/>
              </a:solidFill>
            </a:endParaRPr>
          </a:p>
          <a:p>
            <a:pPr marL="171450" indent="-171450">
              <a:buFont typeface="Arial" panose="020B0604020202020204" pitchFamily="34" charset="0"/>
              <a:buChar char="•"/>
            </a:pPr>
            <a:r>
              <a:rPr lang="zh-CN" altLang="en-US" sz="1200" dirty="0">
                <a:solidFill>
                  <a:schemeClr val="bg1"/>
                </a:solidFill>
              </a:rPr>
              <a:t>国家公园管理局成立三年后</a:t>
            </a:r>
            <a:endParaRPr lang="en-US" altLang="zh-CN" sz="1200" dirty="0">
              <a:solidFill>
                <a:schemeClr val="bg1"/>
              </a:solidFill>
            </a:endParaRPr>
          </a:p>
          <a:p>
            <a:pPr marL="171450" indent="-171450">
              <a:buFont typeface="Arial" panose="020B0604020202020204" pitchFamily="34" charset="0"/>
              <a:buChar char="•"/>
            </a:pPr>
            <a:r>
              <a:rPr lang="zh-CN" altLang="en-US" sz="1200" dirty="0">
                <a:solidFill>
                  <a:schemeClr val="bg1"/>
                </a:solidFill>
              </a:rPr>
              <a:t>需要一个保护者</a:t>
            </a:r>
            <a:endParaRPr lang="en-US" altLang="zh-CN" sz="1200" dirty="0">
              <a:solidFill>
                <a:schemeClr val="bg1"/>
              </a:solidFill>
            </a:endParaRPr>
          </a:p>
          <a:p>
            <a:pPr marL="171450" indent="-171450">
              <a:buFont typeface="Arial" panose="020B0604020202020204" pitchFamily="34" charset="0"/>
              <a:buChar char="•"/>
            </a:pPr>
            <a:r>
              <a:rPr lang="zh-CN" altLang="en-US" sz="1200" dirty="0">
                <a:solidFill>
                  <a:schemeClr val="bg1"/>
                </a:solidFill>
              </a:rPr>
              <a:t>非政府机构</a:t>
            </a:r>
            <a:endParaRPr lang="en-US" altLang="zh-CN" sz="1200" dirty="0">
              <a:solidFill>
                <a:schemeClr val="bg1"/>
              </a:solidFill>
            </a:endParaRPr>
          </a:p>
          <a:p>
            <a:pPr marL="171450" indent="-171450" algn="ctr">
              <a:buFont typeface="Arial" panose="020B0604020202020204" pitchFamily="34" charset="0"/>
              <a:buChar char="•"/>
            </a:pPr>
            <a:endParaRPr lang="en-US" altLang="zh-CN" sz="1200" dirty="0">
              <a:solidFill>
                <a:schemeClr val="bg1"/>
              </a:solidFill>
            </a:endParaRPr>
          </a:p>
          <a:p>
            <a:pPr marL="171450" indent="-171450" algn="ctr">
              <a:buFont typeface="Arial" panose="020B0604020202020204" pitchFamily="34" charset="0"/>
              <a:buChar char="•"/>
            </a:pPr>
            <a:endParaRPr lang="en-US" altLang="zh-CN" sz="1200" dirty="0">
              <a:solidFill>
                <a:schemeClr val="bg1"/>
              </a:solidFill>
            </a:endParaRPr>
          </a:p>
        </p:txBody>
      </p:sp>
    </p:spTree>
    <p:extLst>
      <p:ext uri="{BB962C8B-B14F-4D97-AF65-F5344CB8AC3E}">
        <p14:creationId xmlns:p14="http://schemas.microsoft.com/office/powerpoint/2010/main" val="3251898503"/>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lack and white photo of a person&#10;&#10;Description automatically generated">
            <a:extLst>
              <a:ext uri="{FF2B5EF4-FFF2-40B4-BE49-F238E27FC236}">
                <a16:creationId xmlns:a16="http://schemas.microsoft.com/office/drawing/2014/main" id="{5461506A-95C9-4084-8DF2-809E78B42C58}"/>
              </a:ext>
            </a:extLst>
          </p:cNvPr>
          <p:cNvPicPr>
            <a:picLocks noGrp="1" noChangeAspect="1"/>
          </p:cNvPicPr>
          <p:nvPr>
            <p:ph type="pic" sz="quarter" idx="10"/>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t="283" b="283"/>
          <a:stretch>
            <a:fillRect/>
          </a:stretch>
        </p:blipFill>
        <p:spPr>
          <a:xfrm>
            <a:off x="640079" y="222068"/>
            <a:ext cx="7628709" cy="5721532"/>
          </a:xfrm>
        </p:spPr>
      </p:pic>
      <p:sp>
        <p:nvSpPr>
          <p:cNvPr id="3" name="Title 2">
            <a:extLst>
              <a:ext uri="{FF2B5EF4-FFF2-40B4-BE49-F238E27FC236}">
                <a16:creationId xmlns:a16="http://schemas.microsoft.com/office/drawing/2014/main" id="{59440984-32D4-4F3D-A6F1-70CF01529420}"/>
              </a:ext>
            </a:extLst>
          </p:cNvPr>
          <p:cNvSpPr>
            <a:spLocks noGrp="1"/>
          </p:cNvSpPr>
          <p:nvPr>
            <p:ph type="title"/>
          </p:nvPr>
        </p:nvSpPr>
        <p:spPr>
          <a:xfrm>
            <a:off x="992777" y="4258491"/>
            <a:ext cx="6714310" cy="966650"/>
          </a:xfrm>
        </p:spPr>
        <p:txBody>
          <a:bodyPr>
            <a:normAutofit fontScale="90000"/>
          </a:bodyPr>
          <a:lstStyle/>
          <a:p>
            <a:pPr algn="ctr"/>
            <a:r>
              <a:rPr lang="en-US" sz="3600" dirty="0"/>
              <a:t>First Director of the NPS</a:t>
            </a:r>
            <a:br>
              <a:rPr lang="en-US" sz="3600" dirty="0"/>
            </a:br>
            <a:r>
              <a:rPr lang="en-US" sz="3600" dirty="0"/>
              <a:t>He realized that the Parks Needed an outside voice</a:t>
            </a:r>
          </a:p>
        </p:txBody>
      </p:sp>
      <p:sp>
        <p:nvSpPr>
          <p:cNvPr id="6" name="TextBox 5">
            <a:extLst>
              <a:ext uri="{FF2B5EF4-FFF2-40B4-BE49-F238E27FC236}">
                <a16:creationId xmlns:a16="http://schemas.microsoft.com/office/drawing/2014/main" id="{AB0E12C3-A75E-457C-859E-63F3AA818775}"/>
              </a:ext>
            </a:extLst>
          </p:cNvPr>
          <p:cNvSpPr txBox="1"/>
          <p:nvPr/>
        </p:nvSpPr>
        <p:spPr>
          <a:xfrm>
            <a:off x="868679" y="2599509"/>
            <a:ext cx="7171508"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NPCA’s First Donor:</a:t>
            </a:r>
          </a:p>
          <a:p>
            <a:r>
              <a:rPr lang="en-US" sz="3200" b="1" dirty="0">
                <a:solidFill>
                  <a:schemeClr val="bg1"/>
                </a:solidFill>
                <a:latin typeface="Arial" panose="020B0604020202020204" pitchFamily="34" charset="0"/>
                <a:cs typeface="Arial" panose="020B0604020202020204" pitchFamily="34" charset="0"/>
              </a:rPr>
              <a:t>                Stephen Mather</a:t>
            </a:r>
          </a:p>
        </p:txBody>
      </p:sp>
      <p:sp>
        <p:nvSpPr>
          <p:cNvPr id="7" name="TextBox 6">
            <a:extLst>
              <a:ext uri="{FF2B5EF4-FFF2-40B4-BE49-F238E27FC236}">
                <a16:creationId xmlns:a16="http://schemas.microsoft.com/office/drawing/2014/main" id="{7895CD6A-F6E2-0F4E-9A40-20D4AD29CEBB}"/>
              </a:ext>
            </a:extLst>
          </p:cNvPr>
          <p:cNvSpPr txBox="1"/>
          <p:nvPr/>
        </p:nvSpPr>
        <p:spPr>
          <a:xfrm>
            <a:off x="5318929" y="579791"/>
            <a:ext cx="2993202" cy="830997"/>
          </a:xfrm>
          <a:prstGeom prst="rect">
            <a:avLst/>
          </a:prstGeom>
          <a:noFill/>
        </p:spPr>
        <p:txBody>
          <a:bodyPr wrap="square" rtlCol="0">
            <a:spAutoFit/>
          </a:bodyPr>
          <a:lstStyle/>
          <a:p>
            <a:r>
              <a:rPr lang="en-US" altLang="zh-CN" sz="1200" dirty="0">
                <a:solidFill>
                  <a:schemeClr val="bg1"/>
                </a:solidFill>
              </a:rPr>
              <a:t>NPCA</a:t>
            </a:r>
            <a:r>
              <a:rPr lang="zh-CN" altLang="en-US" sz="1200" dirty="0">
                <a:solidFill>
                  <a:schemeClr val="bg1"/>
                </a:solidFill>
              </a:rPr>
              <a:t>的第一个捐赠者：斯蒂芬</a:t>
            </a:r>
            <a:r>
              <a:rPr lang="en-US" altLang="zh-CN" sz="1200" dirty="0">
                <a:solidFill>
                  <a:schemeClr val="bg1"/>
                </a:solidFill>
              </a:rPr>
              <a:t>·</a:t>
            </a:r>
            <a:r>
              <a:rPr lang="zh-CN" altLang="en-US" sz="1200" dirty="0">
                <a:solidFill>
                  <a:schemeClr val="bg1"/>
                </a:solidFill>
              </a:rPr>
              <a:t>马瑟</a:t>
            </a:r>
            <a:endParaRPr lang="en-US" altLang="zh-CN" sz="1200" dirty="0">
              <a:solidFill>
                <a:schemeClr val="bg1"/>
              </a:solidFill>
            </a:endParaRPr>
          </a:p>
          <a:p>
            <a:r>
              <a:rPr lang="en-US" altLang="zh-CN" sz="1200" dirty="0">
                <a:solidFill>
                  <a:schemeClr val="bg1"/>
                </a:solidFill>
              </a:rPr>
              <a:t>NPS</a:t>
            </a:r>
            <a:r>
              <a:rPr lang="zh-CN" altLang="en-US" sz="1200" dirty="0">
                <a:solidFill>
                  <a:schemeClr val="bg1"/>
                </a:solidFill>
              </a:rPr>
              <a:t>的第一任局长，他意识到公园需要一个外部的声音</a:t>
            </a:r>
            <a:endParaRPr lang="en-US" altLang="zh-CN" sz="1200" dirty="0">
              <a:solidFill>
                <a:schemeClr val="bg1"/>
              </a:solidFill>
            </a:endParaRPr>
          </a:p>
          <a:p>
            <a:endParaRPr lang="en-US" altLang="zh-CN" sz="1200" dirty="0">
              <a:solidFill>
                <a:schemeClr val="bg1"/>
              </a:solidFill>
            </a:endParaRPr>
          </a:p>
        </p:txBody>
      </p:sp>
    </p:spTree>
    <p:extLst>
      <p:ext uri="{BB962C8B-B14F-4D97-AF65-F5344CB8AC3E}">
        <p14:creationId xmlns:p14="http://schemas.microsoft.com/office/powerpoint/2010/main" val="3248376124"/>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rock mountain&#10;&#10;Description automatically generated">
            <a:extLst>
              <a:ext uri="{FF2B5EF4-FFF2-40B4-BE49-F238E27FC236}">
                <a16:creationId xmlns:a16="http://schemas.microsoft.com/office/drawing/2014/main" id="{65258B75-4A1C-4321-8A13-0B69458F1D7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00" r="1500"/>
          <a:stretch>
            <a:fillRect/>
          </a:stretch>
        </p:blipFill>
        <p:spPr/>
      </p:pic>
      <p:pic>
        <p:nvPicPr>
          <p:cNvPr id="7" name="Picture 6" descr="A large brown bear standing on top of a grass covered field&#10;&#10;Description automatically generated">
            <a:extLst>
              <a:ext uri="{FF2B5EF4-FFF2-40B4-BE49-F238E27FC236}">
                <a16:creationId xmlns:a16="http://schemas.microsoft.com/office/drawing/2014/main" id="{CDBFFF4C-FC84-4628-BEB3-C4CDB94CF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47" y="-318895"/>
            <a:ext cx="9471547" cy="7176895"/>
          </a:xfrm>
          <a:prstGeom prst="rect">
            <a:avLst/>
          </a:prstGeom>
        </p:spPr>
      </p:pic>
      <p:sp>
        <p:nvSpPr>
          <p:cNvPr id="3" name="Title 2">
            <a:extLst>
              <a:ext uri="{FF2B5EF4-FFF2-40B4-BE49-F238E27FC236}">
                <a16:creationId xmlns:a16="http://schemas.microsoft.com/office/drawing/2014/main" id="{532D7860-C6C7-46D8-9F43-241D3812EC71}"/>
              </a:ext>
            </a:extLst>
          </p:cNvPr>
          <p:cNvSpPr>
            <a:spLocks noGrp="1"/>
          </p:cNvSpPr>
          <p:nvPr>
            <p:ph type="title"/>
          </p:nvPr>
        </p:nvSpPr>
        <p:spPr>
          <a:xfrm>
            <a:off x="202474" y="-496389"/>
            <a:ext cx="8739051" cy="6609806"/>
          </a:xfrm>
        </p:spPr>
        <p:txBody>
          <a:bodyPr>
            <a:normAutofit fontScale="90000"/>
          </a:bodyPr>
          <a:lstStyle/>
          <a:p>
            <a:br>
              <a:rPr lang="en-US" dirty="0"/>
            </a:br>
            <a:r>
              <a:rPr lang="en-US" dirty="0"/>
              <a:t>We grew a lot after 1919</a:t>
            </a:r>
            <a:br>
              <a:rPr lang="en-US" sz="4400" dirty="0"/>
            </a:br>
            <a:r>
              <a:rPr lang="en-US" sz="4400" dirty="0"/>
              <a:t>								</a:t>
            </a:r>
            <a:r>
              <a:rPr lang="en-US" sz="4000" dirty="0"/>
              <a:t>27 offices 160 staff</a:t>
            </a:r>
            <a:br>
              <a:rPr lang="en-US" sz="4000" dirty="0"/>
            </a:br>
            <a:br>
              <a:rPr lang="en-US" sz="4000" dirty="0"/>
            </a:br>
            <a:r>
              <a:rPr lang="en-US" sz="4900" dirty="0"/>
              <a:t>Celebrating 100 years</a:t>
            </a:r>
            <a:br>
              <a:rPr lang="en-US" sz="4900" dirty="0"/>
            </a:br>
            <a:r>
              <a:rPr lang="en-US" sz="4900" dirty="0"/>
              <a:t>			</a:t>
            </a:r>
            <a:br>
              <a:rPr lang="en-US" sz="4900" dirty="0"/>
            </a:br>
            <a:r>
              <a:rPr lang="en-US" sz="4900" dirty="0"/>
              <a:t>		What we Do:</a:t>
            </a:r>
            <a:br>
              <a:rPr lang="en-US" sz="4900" dirty="0"/>
            </a:br>
            <a:r>
              <a:rPr lang="en-US" sz="4000" dirty="0"/>
              <a:t>		</a:t>
            </a:r>
            <a:r>
              <a:rPr lang="en-US" sz="3100" dirty="0">
                <a:latin typeface="Tahoma" panose="020B0604030504040204" pitchFamily="34" charset="0"/>
                <a:ea typeface="Tahoma" panose="020B0604030504040204" pitchFamily="34" charset="0"/>
                <a:cs typeface="Tahoma" panose="020B0604030504040204" pitchFamily="34" charset="0"/>
              </a:rPr>
              <a:t>1. Protect our Parks from Threats</a:t>
            </a:r>
            <a:br>
              <a:rPr lang="en-US" sz="3100" dirty="0">
                <a:latin typeface="Tahoma" panose="020B0604030504040204" pitchFamily="34" charset="0"/>
                <a:ea typeface="Tahoma" panose="020B0604030504040204" pitchFamily="34" charset="0"/>
                <a:cs typeface="Tahoma" panose="020B0604030504040204" pitchFamily="34" charset="0"/>
              </a:rPr>
            </a:br>
            <a:r>
              <a:rPr lang="en-US" sz="3100" dirty="0">
                <a:latin typeface="Tahoma" panose="020B0604030504040204" pitchFamily="34" charset="0"/>
                <a:ea typeface="Tahoma" panose="020B0604030504040204" pitchFamily="34" charset="0"/>
                <a:cs typeface="Tahoma" panose="020B0604030504040204" pitchFamily="34" charset="0"/>
              </a:rPr>
              <a:t>		2. Advocate for New Parks &amp; Expansions</a:t>
            </a:r>
            <a:br>
              <a:rPr lang="en-US" sz="3100" dirty="0">
                <a:latin typeface="Tahoma" panose="020B0604030504040204" pitchFamily="34" charset="0"/>
                <a:ea typeface="Tahoma" panose="020B0604030504040204" pitchFamily="34" charset="0"/>
                <a:cs typeface="Tahoma" panose="020B0604030504040204" pitchFamily="34" charset="0"/>
              </a:rPr>
            </a:br>
            <a:r>
              <a:rPr lang="en-US" sz="3100" dirty="0">
                <a:latin typeface="Tahoma" panose="020B0604030504040204" pitchFamily="34" charset="0"/>
                <a:ea typeface="Tahoma" panose="020B0604030504040204" pitchFamily="34" charset="0"/>
                <a:cs typeface="Tahoma" panose="020B0604030504040204" pitchFamily="34" charset="0"/>
              </a:rPr>
              <a:t>		3. Advocate for Park Funding</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FF3718EF-F7DE-B04E-A240-63F505518F80}"/>
              </a:ext>
            </a:extLst>
          </p:cNvPr>
          <p:cNvSpPr txBox="1"/>
          <p:nvPr/>
        </p:nvSpPr>
        <p:spPr>
          <a:xfrm>
            <a:off x="5751192" y="1977517"/>
            <a:ext cx="2993202" cy="461665"/>
          </a:xfrm>
          <a:prstGeom prst="rect">
            <a:avLst/>
          </a:prstGeom>
          <a:noFill/>
        </p:spPr>
        <p:txBody>
          <a:bodyPr wrap="square" rtlCol="0">
            <a:spAutoFit/>
          </a:bodyPr>
          <a:lstStyle/>
          <a:p>
            <a:r>
              <a:rPr lang="en-US" altLang="zh-CN" sz="1200" dirty="0">
                <a:solidFill>
                  <a:schemeClr val="bg1"/>
                </a:solidFill>
              </a:rPr>
              <a:t>1919</a:t>
            </a:r>
            <a:r>
              <a:rPr lang="zh-CN" altLang="en-US" sz="1200" dirty="0">
                <a:solidFill>
                  <a:schemeClr val="bg1"/>
                </a:solidFill>
              </a:rPr>
              <a:t>至今我们的队伍壮大了许多</a:t>
            </a:r>
            <a:endParaRPr lang="en-US" altLang="zh-CN" sz="1200" dirty="0">
              <a:solidFill>
                <a:schemeClr val="bg1"/>
              </a:solidFill>
            </a:endParaRPr>
          </a:p>
          <a:p>
            <a:r>
              <a:rPr lang="en-US" altLang="zh-CN" sz="1200" dirty="0">
                <a:solidFill>
                  <a:schemeClr val="bg1"/>
                </a:solidFill>
              </a:rPr>
              <a:t>27</a:t>
            </a:r>
            <a:r>
              <a:rPr lang="zh-CN" altLang="en-US" sz="1200" dirty="0">
                <a:solidFill>
                  <a:schemeClr val="bg1"/>
                </a:solidFill>
              </a:rPr>
              <a:t>个办公室，</a:t>
            </a:r>
            <a:r>
              <a:rPr lang="en-US" altLang="zh-CN" sz="1200" dirty="0">
                <a:solidFill>
                  <a:schemeClr val="bg1"/>
                </a:solidFill>
              </a:rPr>
              <a:t>160</a:t>
            </a:r>
            <a:r>
              <a:rPr lang="zh-CN" altLang="en-US" sz="1200" dirty="0">
                <a:solidFill>
                  <a:schemeClr val="bg1"/>
                </a:solidFill>
              </a:rPr>
              <a:t>名员工</a:t>
            </a:r>
            <a:endParaRPr lang="en-US" altLang="zh-CN" sz="1200" dirty="0">
              <a:solidFill>
                <a:schemeClr val="bg1"/>
              </a:solidFill>
            </a:endParaRPr>
          </a:p>
        </p:txBody>
      </p:sp>
      <p:sp>
        <p:nvSpPr>
          <p:cNvPr id="8" name="TextBox 7">
            <a:extLst>
              <a:ext uri="{FF2B5EF4-FFF2-40B4-BE49-F238E27FC236}">
                <a16:creationId xmlns:a16="http://schemas.microsoft.com/office/drawing/2014/main" id="{54939751-B2B0-8448-8CE2-0E3B8C0CA67B}"/>
              </a:ext>
            </a:extLst>
          </p:cNvPr>
          <p:cNvSpPr txBox="1"/>
          <p:nvPr/>
        </p:nvSpPr>
        <p:spPr>
          <a:xfrm>
            <a:off x="5751192" y="2758077"/>
            <a:ext cx="2993202" cy="276999"/>
          </a:xfrm>
          <a:prstGeom prst="rect">
            <a:avLst/>
          </a:prstGeom>
          <a:noFill/>
        </p:spPr>
        <p:txBody>
          <a:bodyPr wrap="square" rtlCol="0">
            <a:spAutoFit/>
          </a:bodyPr>
          <a:lstStyle/>
          <a:p>
            <a:r>
              <a:rPr lang="zh-CN" altLang="en-US" sz="1200" dirty="0">
                <a:solidFill>
                  <a:schemeClr val="bg1"/>
                </a:solidFill>
              </a:rPr>
              <a:t>庆祝</a:t>
            </a:r>
            <a:r>
              <a:rPr lang="en-US" altLang="zh-CN" sz="1200" dirty="0">
                <a:solidFill>
                  <a:schemeClr val="bg1"/>
                </a:solidFill>
              </a:rPr>
              <a:t>100</a:t>
            </a:r>
            <a:r>
              <a:rPr lang="zh-CN" altLang="en-US" sz="1200" dirty="0">
                <a:solidFill>
                  <a:schemeClr val="bg1"/>
                </a:solidFill>
              </a:rPr>
              <a:t>周年</a:t>
            </a:r>
            <a:endParaRPr lang="en-US" altLang="zh-CN" sz="1200" dirty="0">
              <a:solidFill>
                <a:schemeClr val="bg1"/>
              </a:solidFill>
            </a:endParaRPr>
          </a:p>
        </p:txBody>
      </p:sp>
      <p:sp>
        <p:nvSpPr>
          <p:cNvPr id="9" name="TextBox 8">
            <a:extLst>
              <a:ext uri="{FF2B5EF4-FFF2-40B4-BE49-F238E27FC236}">
                <a16:creationId xmlns:a16="http://schemas.microsoft.com/office/drawing/2014/main" id="{F1A48934-B8AF-E54A-A64B-AE33B30475FE}"/>
              </a:ext>
            </a:extLst>
          </p:cNvPr>
          <p:cNvSpPr txBox="1"/>
          <p:nvPr/>
        </p:nvSpPr>
        <p:spPr>
          <a:xfrm>
            <a:off x="1115461" y="5964037"/>
            <a:ext cx="6166488" cy="276999"/>
          </a:xfrm>
          <a:prstGeom prst="rect">
            <a:avLst/>
          </a:prstGeom>
          <a:noFill/>
        </p:spPr>
        <p:txBody>
          <a:bodyPr wrap="square" rtlCol="0">
            <a:spAutoFit/>
          </a:bodyPr>
          <a:lstStyle/>
          <a:p>
            <a:r>
              <a:rPr lang="zh-CN" altLang="en-US" sz="1200" dirty="0">
                <a:solidFill>
                  <a:schemeClr val="bg1"/>
                </a:solidFill>
              </a:rPr>
              <a:t>工作内容：</a:t>
            </a:r>
            <a:r>
              <a:rPr lang="en-US" altLang="zh-CN" sz="1200" dirty="0">
                <a:solidFill>
                  <a:schemeClr val="bg1"/>
                </a:solidFill>
              </a:rPr>
              <a:t>1.</a:t>
            </a:r>
            <a:r>
              <a:rPr lang="zh-CN" altLang="en-US" sz="1200" dirty="0">
                <a:solidFill>
                  <a:schemeClr val="bg1"/>
                </a:solidFill>
              </a:rPr>
              <a:t>保护我们的公园 </a:t>
            </a:r>
            <a:r>
              <a:rPr lang="en-US" altLang="zh-CN" sz="1200" dirty="0">
                <a:solidFill>
                  <a:schemeClr val="bg1"/>
                </a:solidFill>
              </a:rPr>
              <a:t>2.</a:t>
            </a:r>
            <a:r>
              <a:rPr lang="zh-CN" altLang="en-US" sz="1200" dirty="0">
                <a:solidFill>
                  <a:schemeClr val="bg1"/>
                </a:solidFill>
              </a:rPr>
              <a:t>倡导新公园建设和扩建 </a:t>
            </a:r>
            <a:r>
              <a:rPr lang="en-US" altLang="zh-CN" sz="1200" dirty="0">
                <a:solidFill>
                  <a:schemeClr val="bg1"/>
                </a:solidFill>
              </a:rPr>
              <a:t>3.</a:t>
            </a:r>
            <a:r>
              <a:rPr lang="zh-CN" altLang="en-US" sz="1200" dirty="0">
                <a:solidFill>
                  <a:schemeClr val="bg1"/>
                </a:solidFill>
              </a:rPr>
              <a:t> 倡导更多公园资金 </a:t>
            </a:r>
            <a:endParaRPr lang="en-US" altLang="zh-CN" sz="1200" dirty="0">
              <a:solidFill>
                <a:schemeClr val="bg1"/>
              </a:solidFill>
            </a:endParaRPr>
          </a:p>
        </p:txBody>
      </p:sp>
    </p:spTree>
    <p:extLst>
      <p:ext uri="{BB962C8B-B14F-4D97-AF65-F5344CB8AC3E}">
        <p14:creationId xmlns:p14="http://schemas.microsoft.com/office/powerpoint/2010/main" val="1580093280"/>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220658-740A-47B2-ACD3-73BA8A26F716}"/>
              </a:ext>
            </a:extLst>
          </p:cNvPr>
          <p:cNvPicPr>
            <a:picLocks noChangeAspect="1"/>
          </p:cNvPicPr>
          <p:nvPr/>
        </p:nvPicPr>
        <p:blipFill>
          <a:blip r:embed="rId3"/>
          <a:stretch>
            <a:fillRect/>
          </a:stretch>
        </p:blipFill>
        <p:spPr>
          <a:xfrm>
            <a:off x="933994" y="209961"/>
            <a:ext cx="7276012" cy="6094880"/>
          </a:xfrm>
          <a:prstGeom prst="rect">
            <a:avLst/>
          </a:prstGeom>
        </p:spPr>
      </p:pic>
      <p:sp>
        <p:nvSpPr>
          <p:cNvPr id="3" name="Title 2">
            <a:extLst>
              <a:ext uri="{FF2B5EF4-FFF2-40B4-BE49-F238E27FC236}">
                <a16:creationId xmlns:a16="http://schemas.microsoft.com/office/drawing/2014/main" id="{BBEFAFBC-52C5-4CD2-91EA-BEF3F8610A6A}"/>
              </a:ext>
            </a:extLst>
          </p:cNvPr>
          <p:cNvSpPr>
            <a:spLocks noGrp="1"/>
          </p:cNvSpPr>
          <p:nvPr>
            <p:ph type="title"/>
          </p:nvPr>
        </p:nvSpPr>
        <p:spPr>
          <a:xfrm>
            <a:off x="457200" y="114183"/>
            <a:ext cx="8229600" cy="682651"/>
          </a:xfrm>
        </p:spPr>
        <p:txBody>
          <a:bodyPr>
            <a:normAutofit fontScale="90000"/>
          </a:bodyPr>
          <a:lstStyle/>
          <a:p>
            <a:pPr algn="ctr"/>
            <a:r>
              <a:rPr lang="en-US" dirty="0">
                <a:solidFill>
                  <a:schemeClr val="tx1"/>
                </a:solidFill>
                <a:highlight>
                  <a:srgbClr val="FAFAFA"/>
                </a:highlight>
              </a:rPr>
              <a:t>NPCA Revenue</a:t>
            </a:r>
          </a:p>
        </p:txBody>
      </p:sp>
      <p:sp>
        <p:nvSpPr>
          <p:cNvPr id="4" name="TextBox 3">
            <a:extLst>
              <a:ext uri="{FF2B5EF4-FFF2-40B4-BE49-F238E27FC236}">
                <a16:creationId xmlns:a16="http://schemas.microsoft.com/office/drawing/2014/main" id="{FA2A88C5-E229-6E44-8EBF-2F7B7F5947DF}"/>
              </a:ext>
            </a:extLst>
          </p:cNvPr>
          <p:cNvSpPr txBox="1"/>
          <p:nvPr/>
        </p:nvSpPr>
        <p:spPr>
          <a:xfrm>
            <a:off x="6976344" y="400470"/>
            <a:ext cx="2467324" cy="276999"/>
          </a:xfrm>
          <a:prstGeom prst="rect">
            <a:avLst/>
          </a:prstGeom>
          <a:noFill/>
        </p:spPr>
        <p:txBody>
          <a:bodyPr wrap="square" rtlCol="0">
            <a:spAutoFit/>
          </a:bodyPr>
          <a:lstStyle/>
          <a:p>
            <a:r>
              <a:rPr lang="en-US" altLang="zh-CN" sz="1200" dirty="0"/>
              <a:t>NPCA</a:t>
            </a:r>
            <a:r>
              <a:rPr lang="zh-CN" altLang="en-US" sz="1200" dirty="0"/>
              <a:t>资金收入</a:t>
            </a:r>
            <a:endParaRPr lang="en-US" altLang="zh-CN" sz="1200" dirty="0"/>
          </a:p>
        </p:txBody>
      </p:sp>
    </p:spTree>
    <p:extLst>
      <p:ext uri="{BB962C8B-B14F-4D97-AF65-F5344CB8AC3E}">
        <p14:creationId xmlns:p14="http://schemas.microsoft.com/office/powerpoint/2010/main" val="417708497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descr="A large green field with trees in the background&#10;&#10;Description automatically generated">
            <a:extLst>
              <a:ext uri="{FF2B5EF4-FFF2-40B4-BE49-F238E27FC236}">
                <a16:creationId xmlns:a16="http://schemas.microsoft.com/office/drawing/2014/main" id="{B0E96E43-2F10-4D27-8D3E-2DC375421649}"/>
              </a:ext>
            </a:extLst>
          </p:cNvPr>
          <p:cNvPicPr>
            <a:picLocks noGrp="1" noChangeAspect="1"/>
          </p:cNvPicPr>
          <p:nvPr>
            <p:ph type="pic" sz="quarter" idx="10"/>
          </p:nvPr>
        </p:nvPicPr>
        <p:blipFill>
          <a:blip r:embed="rId4">
            <a:alphaModFix/>
            <a:extLst>
              <a:ext uri="{BEBA8EAE-BF5A-486C-A8C5-ECC9F3942E4B}">
                <a14:imgProps xmlns:a14="http://schemas.microsoft.com/office/drawing/2010/main">
                  <a14:imgLayer r:embed="rId5">
                    <a14:imgEffect>
                      <a14:colorTemperature colorTemp="6501"/>
                    </a14:imgEffect>
                    <a14:imgEffect>
                      <a14:saturation sat="109000"/>
                    </a14:imgEffect>
                  </a14:imgLayer>
                </a14:imgProps>
              </a:ext>
              <a:ext uri="{28A0092B-C50C-407E-A947-70E740481C1C}">
                <a14:useLocalDpi xmlns:a14="http://schemas.microsoft.com/office/drawing/2010/main" val="0"/>
              </a:ext>
            </a:extLst>
          </a:blip>
          <a:srcRect l="5556" r="5556"/>
          <a:stretch>
            <a:fillRect/>
          </a:stretch>
        </p:blipFill>
        <p:spPr/>
      </p:pic>
      <p:sp>
        <p:nvSpPr>
          <p:cNvPr id="6" name="TextBox 5">
            <a:extLst>
              <a:ext uri="{FF2B5EF4-FFF2-40B4-BE49-F238E27FC236}">
                <a16:creationId xmlns:a16="http://schemas.microsoft.com/office/drawing/2014/main" id="{B7C63B32-783D-4386-8DDA-2775C015781C}"/>
              </a:ext>
            </a:extLst>
          </p:cNvPr>
          <p:cNvSpPr txBox="1"/>
          <p:nvPr/>
        </p:nvSpPr>
        <p:spPr>
          <a:xfrm>
            <a:off x="992777" y="442796"/>
            <a:ext cx="7471954" cy="677108"/>
          </a:xfrm>
          <a:prstGeom prst="rect">
            <a:avLst/>
          </a:prstGeom>
          <a:noFill/>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How Does NPCA Do Its Work?</a:t>
            </a:r>
          </a:p>
        </p:txBody>
      </p:sp>
      <p:sp>
        <p:nvSpPr>
          <p:cNvPr id="7" name="TextBox 6">
            <a:extLst>
              <a:ext uri="{FF2B5EF4-FFF2-40B4-BE49-F238E27FC236}">
                <a16:creationId xmlns:a16="http://schemas.microsoft.com/office/drawing/2014/main" id="{0F442A82-9242-4B45-8FD2-3E4E175546DF}"/>
              </a:ext>
            </a:extLst>
          </p:cNvPr>
          <p:cNvSpPr txBox="1"/>
          <p:nvPr/>
        </p:nvSpPr>
        <p:spPr>
          <a:xfrm>
            <a:off x="992777" y="1506421"/>
            <a:ext cx="7798526" cy="3785652"/>
          </a:xfrm>
          <a:prstGeom prst="rect">
            <a:avLst/>
          </a:prstGeom>
          <a:noFill/>
        </p:spPr>
        <p:txBody>
          <a:bodyPr wrap="square" rtlCol="0">
            <a:spAutoFit/>
          </a:bodyPr>
          <a:lstStyle/>
          <a:p>
            <a:pPr marL="457200" indent="-457200">
              <a:buFontTx/>
              <a:buChar char="-"/>
            </a:pPr>
            <a:r>
              <a:rPr lang="en-US" sz="2400" b="1" dirty="0">
                <a:solidFill>
                  <a:schemeClr val="bg1"/>
                </a:solidFill>
              </a:rPr>
              <a:t>Gathers Information and Establishes Expertise</a:t>
            </a:r>
          </a:p>
          <a:p>
            <a:pPr marL="457200" indent="-457200">
              <a:buFontTx/>
              <a:buChar char="-"/>
            </a:pPr>
            <a:r>
              <a:rPr lang="en-US" sz="2400" b="1" dirty="0">
                <a:solidFill>
                  <a:schemeClr val="bg1"/>
                </a:solidFill>
              </a:rPr>
              <a:t>Develops Political Support</a:t>
            </a:r>
          </a:p>
          <a:p>
            <a:pPr marL="457200" indent="-457200">
              <a:buFontTx/>
              <a:buChar char="-"/>
            </a:pPr>
            <a:r>
              <a:rPr lang="en-US" sz="2400" b="1" dirty="0">
                <a:solidFill>
                  <a:schemeClr val="bg1"/>
                </a:solidFill>
              </a:rPr>
              <a:t>Uses that Power to Lobby Congress and Administration</a:t>
            </a:r>
          </a:p>
          <a:p>
            <a:pPr marL="457200" indent="-457200">
              <a:buFontTx/>
              <a:buChar char="-"/>
            </a:pPr>
            <a:r>
              <a:rPr lang="en-US" sz="2400" b="1" dirty="0">
                <a:solidFill>
                  <a:schemeClr val="bg1"/>
                </a:solidFill>
              </a:rPr>
              <a:t>Cooperates with NPS</a:t>
            </a:r>
          </a:p>
          <a:p>
            <a:pPr marL="457200" indent="-457200">
              <a:buFontTx/>
              <a:buChar char="-"/>
            </a:pPr>
            <a:r>
              <a:rPr lang="en-US" sz="2400" b="1" dirty="0">
                <a:solidFill>
                  <a:schemeClr val="bg1"/>
                </a:solidFill>
              </a:rPr>
              <a:t>Works on Passing Legislation</a:t>
            </a:r>
          </a:p>
          <a:p>
            <a:pPr marL="457200" indent="-457200">
              <a:buFontTx/>
              <a:buChar char="-"/>
            </a:pPr>
            <a:r>
              <a:rPr lang="en-US" sz="2400" b="1" dirty="0">
                <a:solidFill>
                  <a:schemeClr val="bg1"/>
                </a:solidFill>
              </a:rPr>
              <a:t>Uses Court System When Needed</a:t>
            </a:r>
          </a:p>
          <a:p>
            <a:pPr marL="457200" indent="-457200">
              <a:buFontTx/>
              <a:buChar char="-"/>
            </a:pPr>
            <a:r>
              <a:rPr lang="en-US" sz="2400" b="1" dirty="0">
                <a:solidFill>
                  <a:schemeClr val="bg1"/>
                </a:solidFill>
              </a:rPr>
              <a:t>Works with Media to Get Word Out (Newspapers/television/social media)</a:t>
            </a:r>
          </a:p>
          <a:p>
            <a:pPr marL="457200" indent="-457200">
              <a:buFontTx/>
              <a:buChar char="-"/>
            </a:pPr>
            <a:endParaRPr lang="en-US" sz="2400" b="1" dirty="0"/>
          </a:p>
        </p:txBody>
      </p:sp>
      <p:sp>
        <p:nvSpPr>
          <p:cNvPr id="8" name="TextBox 7">
            <a:extLst>
              <a:ext uri="{FF2B5EF4-FFF2-40B4-BE49-F238E27FC236}">
                <a16:creationId xmlns:a16="http://schemas.microsoft.com/office/drawing/2014/main" id="{0799C7D2-B80C-B547-BABD-C789084ACFDE}"/>
              </a:ext>
            </a:extLst>
          </p:cNvPr>
          <p:cNvSpPr txBox="1"/>
          <p:nvPr/>
        </p:nvSpPr>
        <p:spPr>
          <a:xfrm>
            <a:off x="992777" y="1093469"/>
            <a:ext cx="2993202" cy="276999"/>
          </a:xfrm>
          <a:prstGeom prst="rect">
            <a:avLst/>
          </a:prstGeom>
          <a:noFill/>
        </p:spPr>
        <p:txBody>
          <a:bodyPr wrap="square" rtlCol="0">
            <a:spAutoFit/>
          </a:bodyPr>
          <a:lstStyle/>
          <a:p>
            <a:r>
              <a:rPr lang="en-US" altLang="zh-CN" sz="1200" dirty="0">
                <a:solidFill>
                  <a:schemeClr val="bg1"/>
                </a:solidFill>
              </a:rPr>
              <a:t>NPCA</a:t>
            </a:r>
            <a:r>
              <a:rPr lang="zh-CN" altLang="en-US" sz="1200" dirty="0">
                <a:solidFill>
                  <a:schemeClr val="bg1"/>
                </a:solidFill>
              </a:rPr>
              <a:t>是如何工作的？</a:t>
            </a:r>
            <a:endParaRPr lang="en-US" altLang="zh-CN" sz="1200" dirty="0">
              <a:solidFill>
                <a:schemeClr val="bg1"/>
              </a:solidFill>
            </a:endParaRPr>
          </a:p>
        </p:txBody>
      </p:sp>
      <p:sp>
        <p:nvSpPr>
          <p:cNvPr id="9" name="TextBox 8">
            <a:extLst>
              <a:ext uri="{FF2B5EF4-FFF2-40B4-BE49-F238E27FC236}">
                <a16:creationId xmlns:a16="http://schemas.microsoft.com/office/drawing/2014/main" id="{17BDC124-8C6B-5B49-85E8-391FA74362D4}"/>
              </a:ext>
            </a:extLst>
          </p:cNvPr>
          <p:cNvSpPr txBox="1"/>
          <p:nvPr/>
        </p:nvSpPr>
        <p:spPr>
          <a:xfrm>
            <a:off x="4320639" y="4905790"/>
            <a:ext cx="3618016" cy="1384995"/>
          </a:xfrm>
          <a:prstGeom prst="rect">
            <a:avLst/>
          </a:prstGeom>
          <a:noFill/>
        </p:spPr>
        <p:txBody>
          <a:bodyPr wrap="square" rtlCol="0">
            <a:spAutoFit/>
          </a:bodyPr>
          <a:lstStyle/>
          <a:p>
            <a:r>
              <a:rPr lang="en-US" altLang="zh-CN" sz="1200" dirty="0">
                <a:solidFill>
                  <a:schemeClr val="bg1"/>
                </a:solidFill>
              </a:rPr>
              <a:t>-</a:t>
            </a:r>
            <a:r>
              <a:rPr lang="zh-CN" altLang="en-US" sz="1200" dirty="0">
                <a:solidFill>
                  <a:schemeClr val="bg1"/>
                </a:solidFill>
              </a:rPr>
              <a:t>收集信息并储备专业知识</a:t>
            </a:r>
            <a:endParaRPr lang="en-US" altLang="zh-CN" sz="1200" dirty="0">
              <a:solidFill>
                <a:schemeClr val="bg1"/>
              </a:solidFill>
            </a:endParaRPr>
          </a:p>
          <a:p>
            <a:r>
              <a:rPr lang="en-US" altLang="zh-CN" sz="1200" dirty="0">
                <a:solidFill>
                  <a:schemeClr val="bg1"/>
                </a:solidFill>
              </a:rPr>
              <a:t>-</a:t>
            </a:r>
            <a:r>
              <a:rPr lang="zh-CN" altLang="en-US" sz="1200" dirty="0">
                <a:solidFill>
                  <a:schemeClr val="bg1"/>
                </a:solidFill>
              </a:rPr>
              <a:t>发展政治支持</a:t>
            </a:r>
            <a:endParaRPr lang="en-US" altLang="zh-CN" sz="1200" dirty="0">
              <a:solidFill>
                <a:schemeClr val="bg1"/>
              </a:solidFill>
            </a:endParaRPr>
          </a:p>
          <a:p>
            <a:r>
              <a:rPr lang="en-US" altLang="zh-CN" sz="1200" dirty="0">
                <a:solidFill>
                  <a:schemeClr val="bg1"/>
                </a:solidFill>
              </a:rPr>
              <a:t>-</a:t>
            </a:r>
            <a:r>
              <a:rPr lang="zh-CN" altLang="en-US" sz="1200" dirty="0">
                <a:solidFill>
                  <a:schemeClr val="bg1"/>
                </a:solidFill>
              </a:rPr>
              <a:t>利用这一能力游说国会和行政部门</a:t>
            </a:r>
            <a:endParaRPr lang="en-US" altLang="zh-CN" sz="1200" dirty="0">
              <a:solidFill>
                <a:schemeClr val="bg1"/>
              </a:solidFill>
            </a:endParaRPr>
          </a:p>
          <a:p>
            <a:r>
              <a:rPr lang="en-US" altLang="zh-CN" sz="1200" dirty="0">
                <a:solidFill>
                  <a:schemeClr val="bg1"/>
                </a:solidFill>
              </a:rPr>
              <a:t>-</a:t>
            </a:r>
            <a:r>
              <a:rPr lang="zh-CN" altLang="en-US" sz="1200" dirty="0">
                <a:solidFill>
                  <a:schemeClr val="bg1"/>
                </a:solidFill>
              </a:rPr>
              <a:t>与</a:t>
            </a:r>
            <a:r>
              <a:rPr lang="en-US" altLang="zh-CN" sz="1200" dirty="0">
                <a:solidFill>
                  <a:schemeClr val="bg1"/>
                </a:solidFill>
              </a:rPr>
              <a:t>NPS</a:t>
            </a:r>
            <a:r>
              <a:rPr lang="zh-CN" altLang="en-US" sz="1200" dirty="0">
                <a:solidFill>
                  <a:schemeClr val="bg1"/>
                </a:solidFill>
              </a:rPr>
              <a:t>合作</a:t>
            </a:r>
            <a:endParaRPr lang="en-US" altLang="zh-CN" sz="1200" dirty="0">
              <a:solidFill>
                <a:schemeClr val="bg1"/>
              </a:solidFill>
            </a:endParaRPr>
          </a:p>
          <a:p>
            <a:r>
              <a:rPr lang="en-US" altLang="zh-CN" sz="1200" dirty="0">
                <a:solidFill>
                  <a:schemeClr val="bg1"/>
                </a:solidFill>
              </a:rPr>
              <a:t>-</a:t>
            </a:r>
            <a:r>
              <a:rPr lang="zh-CN" altLang="en-US" sz="1200" dirty="0">
                <a:solidFill>
                  <a:schemeClr val="bg1"/>
                </a:solidFill>
              </a:rPr>
              <a:t>致力于促进立法进程</a:t>
            </a:r>
            <a:endParaRPr lang="en-US" altLang="zh-CN" sz="1200" dirty="0">
              <a:solidFill>
                <a:schemeClr val="bg1"/>
              </a:solidFill>
            </a:endParaRPr>
          </a:p>
          <a:p>
            <a:r>
              <a:rPr lang="en-US" altLang="zh-CN" sz="1200" dirty="0">
                <a:solidFill>
                  <a:schemeClr val="bg1"/>
                </a:solidFill>
              </a:rPr>
              <a:t>-</a:t>
            </a:r>
            <a:r>
              <a:rPr lang="zh-CN" altLang="en-US" sz="1200" dirty="0">
                <a:solidFill>
                  <a:schemeClr val="bg1"/>
                </a:solidFill>
              </a:rPr>
              <a:t>在需要时，法院系统</a:t>
            </a:r>
            <a:endParaRPr lang="en-US" altLang="zh-CN" sz="1200" dirty="0">
              <a:solidFill>
                <a:schemeClr val="bg1"/>
              </a:solidFill>
            </a:endParaRPr>
          </a:p>
          <a:p>
            <a:r>
              <a:rPr lang="en-US" altLang="zh-CN" sz="1200" dirty="0">
                <a:solidFill>
                  <a:schemeClr val="bg1"/>
                </a:solidFill>
              </a:rPr>
              <a:t>-</a:t>
            </a:r>
            <a:r>
              <a:rPr lang="zh-CN" altLang="en-US" sz="1200" dirty="0">
                <a:solidFill>
                  <a:schemeClr val="bg1"/>
                </a:solidFill>
              </a:rPr>
              <a:t>与媒体合作发布消息</a:t>
            </a:r>
            <a:r>
              <a:rPr lang="en-US" altLang="zh-CN" sz="1200" dirty="0">
                <a:solidFill>
                  <a:schemeClr val="bg1"/>
                </a:solidFill>
              </a:rPr>
              <a:t>(</a:t>
            </a:r>
            <a:r>
              <a:rPr lang="zh-CN" altLang="en-US" sz="1200" dirty="0">
                <a:solidFill>
                  <a:schemeClr val="bg1"/>
                </a:solidFill>
              </a:rPr>
              <a:t>报纸</a:t>
            </a:r>
            <a:r>
              <a:rPr lang="en-US" altLang="zh-CN" sz="1200" dirty="0">
                <a:solidFill>
                  <a:schemeClr val="bg1"/>
                </a:solidFill>
              </a:rPr>
              <a:t>/</a:t>
            </a:r>
            <a:r>
              <a:rPr lang="zh-CN" altLang="en-US" sz="1200" dirty="0">
                <a:solidFill>
                  <a:schemeClr val="bg1"/>
                </a:solidFill>
              </a:rPr>
              <a:t>电视</a:t>
            </a:r>
            <a:r>
              <a:rPr lang="en-US" altLang="zh-CN" sz="1200" dirty="0">
                <a:solidFill>
                  <a:schemeClr val="bg1"/>
                </a:solidFill>
              </a:rPr>
              <a:t>/</a:t>
            </a:r>
            <a:r>
              <a:rPr lang="zh-CN" altLang="en-US" sz="1200" dirty="0">
                <a:solidFill>
                  <a:schemeClr val="bg1"/>
                </a:solidFill>
              </a:rPr>
              <a:t>社交媒体</a:t>
            </a:r>
            <a:r>
              <a:rPr lang="en-US" altLang="zh-CN" sz="1200" dirty="0">
                <a:solidFill>
                  <a:schemeClr val="bg1"/>
                </a:solidFill>
              </a:rPr>
              <a:t>)</a:t>
            </a:r>
          </a:p>
        </p:txBody>
      </p:sp>
    </p:spTree>
    <p:extLst>
      <p:ext uri="{BB962C8B-B14F-4D97-AF65-F5344CB8AC3E}">
        <p14:creationId xmlns:p14="http://schemas.microsoft.com/office/powerpoint/2010/main" val="118732779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rock mountain&#10;&#10;Description automatically generated">
            <a:extLst>
              <a:ext uri="{FF2B5EF4-FFF2-40B4-BE49-F238E27FC236}">
                <a16:creationId xmlns:a16="http://schemas.microsoft.com/office/drawing/2014/main" id="{65258B75-4A1C-4321-8A13-0B69458F1D7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00" r="1500"/>
          <a:stretch>
            <a:fillRect/>
          </a:stretch>
        </p:blipFill>
        <p:spPr/>
      </p:pic>
      <p:pic>
        <p:nvPicPr>
          <p:cNvPr id="7" name="Picture 6" descr="A large brown bear standing on top of a grass covered field&#10;&#10;Description automatically generated">
            <a:extLst>
              <a:ext uri="{FF2B5EF4-FFF2-40B4-BE49-F238E27FC236}">
                <a16:creationId xmlns:a16="http://schemas.microsoft.com/office/drawing/2014/main" id="{CDBFFF4C-FC84-4628-BEB3-C4CDB94CF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47" y="-318895"/>
            <a:ext cx="9471547" cy="7176895"/>
          </a:xfrm>
          <a:prstGeom prst="rect">
            <a:avLst/>
          </a:prstGeom>
        </p:spPr>
      </p:pic>
      <p:sp>
        <p:nvSpPr>
          <p:cNvPr id="3" name="Title 2">
            <a:extLst>
              <a:ext uri="{FF2B5EF4-FFF2-40B4-BE49-F238E27FC236}">
                <a16:creationId xmlns:a16="http://schemas.microsoft.com/office/drawing/2014/main" id="{532D7860-C6C7-46D8-9F43-241D3812EC71}"/>
              </a:ext>
            </a:extLst>
          </p:cNvPr>
          <p:cNvSpPr>
            <a:spLocks noGrp="1"/>
          </p:cNvSpPr>
          <p:nvPr>
            <p:ph type="title"/>
          </p:nvPr>
        </p:nvSpPr>
        <p:spPr>
          <a:xfrm>
            <a:off x="58295" y="-738052"/>
            <a:ext cx="8699861" cy="1476103"/>
          </a:xfrm>
        </p:spPr>
        <p:txBody>
          <a:bodyPr>
            <a:normAutofit fontScale="90000"/>
          </a:bodyPr>
          <a:lstStyle/>
          <a:p>
            <a:pPr algn="ctr"/>
            <a:br>
              <a:rPr lang="en-US" sz="4900" dirty="0"/>
            </a:br>
            <a:br>
              <a:rPr lang="en-US" sz="4900" dirty="0"/>
            </a:br>
            <a:r>
              <a:rPr lang="en-US" sz="4000" dirty="0"/>
              <a:t>		</a:t>
            </a:r>
            <a:br>
              <a:rPr lang="en-US" sz="4000" dirty="0"/>
            </a:br>
            <a:r>
              <a:rPr lang="en-US" sz="4000" dirty="0"/>
              <a:t>What we Do:</a:t>
            </a:r>
            <a:br>
              <a:rPr lang="en-US" sz="4000" dirty="0"/>
            </a:br>
            <a:r>
              <a:rPr lang="en-US" sz="4000" dirty="0"/>
              <a:t>1. </a:t>
            </a:r>
            <a:r>
              <a:rPr lang="en-US" sz="3600" dirty="0">
                <a:latin typeface="Tahoma" panose="020B0604030504040204" pitchFamily="34" charset="0"/>
                <a:ea typeface="Tahoma" panose="020B0604030504040204" pitchFamily="34" charset="0"/>
                <a:cs typeface="Tahoma" panose="020B0604030504040204" pitchFamily="34" charset="0"/>
              </a:rPr>
              <a:t>Protect our Parks from Threats</a:t>
            </a:r>
            <a:br>
              <a:rPr lang="en-US" sz="3100" dirty="0">
                <a:latin typeface="Tahoma" panose="020B0604030504040204" pitchFamily="34" charset="0"/>
                <a:ea typeface="Tahoma" panose="020B0604030504040204" pitchFamily="34" charset="0"/>
                <a:cs typeface="Tahoma" panose="020B0604030504040204" pitchFamily="34" charset="0"/>
              </a:rPr>
            </a:br>
            <a:r>
              <a:rPr lang="en-US" sz="3100" dirty="0">
                <a:latin typeface="Tahoma" panose="020B0604030504040204" pitchFamily="34" charset="0"/>
                <a:ea typeface="Tahoma" panose="020B0604030504040204" pitchFamily="34" charset="0"/>
                <a:cs typeface="Tahoma" panose="020B0604030504040204" pitchFamily="34" charset="0"/>
              </a:rPr>
              <a:t>			</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63C9C5F-1409-974F-9F21-C8706689BD0D}"/>
              </a:ext>
            </a:extLst>
          </p:cNvPr>
          <p:cNvSpPr txBox="1"/>
          <p:nvPr/>
        </p:nvSpPr>
        <p:spPr>
          <a:xfrm>
            <a:off x="3780312" y="1331318"/>
            <a:ext cx="3618016" cy="276999"/>
          </a:xfrm>
          <a:prstGeom prst="rect">
            <a:avLst/>
          </a:prstGeom>
          <a:noFill/>
        </p:spPr>
        <p:txBody>
          <a:bodyPr wrap="square" rtlCol="0">
            <a:spAutoFit/>
          </a:bodyPr>
          <a:lstStyle/>
          <a:p>
            <a:r>
              <a:rPr lang="zh-CN" altLang="en-US" sz="1200" dirty="0">
                <a:solidFill>
                  <a:schemeClr val="bg1"/>
                </a:solidFill>
              </a:rPr>
              <a:t>我们的工作：</a:t>
            </a:r>
            <a:r>
              <a:rPr lang="en-US" altLang="zh-CN" sz="1200" dirty="0">
                <a:solidFill>
                  <a:schemeClr val="bg1"/>
                </a:solidFill>
              </a:rPr>
              <a:t>1.</a:t>
            </a:r>
            <a:r>
              <a:rPr lang="zh-CN" altLang="en-US" sz="1200" dirty="0">
                <a:solidFill>
                  <a:schemeClr val="bg1"/>
                </a:solidFill>
              </a:rPr>
              <a:t> 保护我们的公园免受威胁</a:t>
            </a:r>
            <a:endParaRPr lang="en-US" altLang="zh-CN" sz="1200" dirty="0">
              <a:solidFill>
                <a:schemeClr val="bg1"/>
              </a:solidFill>
            </a:endParaRPr>
          </a:p>
        </p:txBody>
      </p:sp>
    </p:spTree>
    <p:extLst>
      <p:ext uri="{BB962C8B-B14F-4D97-AF65-F5344CB8AC3E}">
        <p14:creationId xmlns:p14="http://schemas.microsoft.com/office/powerpoint/2010/main" val="327548406"/>
      </p:ext>
    </p:extLst>
  </p:cSld>
  <p:clrMapOvr>
    <a:masterClrMapping/>
  </p:clrMapOvr>
  <p:transition>
    <p:wipe dir="r"/>
  </p:transition>
</p:sld>
</file>

<file path=ppt/theme/theme1.xml><?xml version="1.0" encoding="utf-8"?>
<a:theme xmlns:a="http://schemas.openxmlformats.org/drawingml/2006/main" name="NPCA_PowerPoint_2015_NY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BD1E0594560E488AB1A309D5241F9D" ma:contentTypeVersion="13" ma:contentTypeDescription="Create a new document." ma:contentTypeScope="" ma:versionID="72b26cf68d6e1363c4c88b1b14891bf7">
  <xsd:schema xmlns:xsd="http://www.w3.org/2001/XMLSchema" xmlns:xs="http://www.w3.org/2001/XMLSchema" xmlns:p="http://schemas.microsoft.com/office/2006/metadata/properties" xmlns:ns3="7b6a035d-1792-4088-8f3c-6920ce9b90e1" xmlns:ns4="b78025a5-ee59-4e3e-912b-69dc24fe6dec" targetNamespace="http://schemas.microsoft.com/office/2006/metadata/properties" ma:root="true" ma:fieldsID="c6e9c2182cd154760adf3db0def7ca92" ns3:_="" ns4:_="">
    <xsd:import namespace="7b6a035d-1792-4088-8f3c-6920ce9b90e1"/>
    <xsd:import namespace="b78025a5-ee59-4e3e-912b-69dc24fe6de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6a035d-1792-4088-8f3c-6920ce9b90e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8025a5-ee59-4e3e-912b-69dc24fe6de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764791-AE88-412E-BBC1-A2D43F587826}">
  <ds:schemaRefs>
    <ds:schemaRef ds:uri="http://schemas.microsoft.com/sharepoint/v3/contenttype/forms"/>
  </ds:schemaRefs>
</ds:datastoreItem>
</file>

<file path=customXml/itemProps2.xml><?xml version="1.0" encoding="utf-8"?>
<ds:datastoreItem xmlns:ds="http://schemas.openxmlformats.org/officeDocument/2006/customXml" ds:itemID="{BF431FFA-4530-4F4A-8AA8-A4EF0DC0A0E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79EB68C-9DAF-424F-92CC-92F836DE4B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6a035d-1792-4088-8f3c-6920ce9b90e1"/>
    <ds:schemaRef ds:uri="b78025a5-ee59-4e3e-912b-69dc24fe6d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NPCA_PowerPoint_2015_NY2</Template>
  <TotalTime>7155</TotalTime>
  <Words>2226</Words>
  <Application>Microsoft Macintosh PowerPoint</Application>
  <PresentationFormat>On-screen Show (4:3)</PresentationFormat>
  <Paragraphs>217</Paragraphs>
  <Slides>25</Slides>
  <Notes>25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0" baseType="lpstr">
      <vt:lpstr>宋体</vt:lpstr>
      <vt:lpstr>Arial</vt:lpstr>
      <vt:lpstr>Tahoma</vt:lpstr>
      <vt:lpstr>NPCA_PowerPoint_2015_NY2</vt:lpstr>
      <vt:lpstr>Acrobat Document</vt:lpstr>
      <vt:lpstr>Briefing for Leaders of the China National Park Administration  September 9, 2019</vt:lpstr>
      <vt:lpstr>PowerPoint Presentation</vt:lpstr>
      <vt:lpstr>What is the National Parks Conservation Association?</vt:lpstr>
      <vt:lpstr>NPCA Started in 1919</vt:lpstr>
      <vt:lpstr>First Director of the NPS He realized that the Parks Needed an outside voice</vt:lpstr>
      <vt:lpstr> We grew a lot after 1919         27 offices 160 staff  Celebrating 100 years       What we Do:   1. Protect our Parks from Threats   2. Advocate for New Parks &amp; Expansions   3. Advocate for Park Funding</vt:lpstr>
      <vt:lpstr>NPCA Revenue</vt:lpstr>
      <vt:lpstr>PowerPoint Presentation</vt:lpstr>
      <vt:lpstr>     What we Do: 1. Protect our Parks from Threats    </vt:lpstr>
      <vt:lpstr>PowerPoint Presentation</vt:lpstr>
      <vt:lpstr> - LA Trash - Largest Landfill - Desert Tortoises  Threatened - 20,000 tons a day - Last a century </vt:lpstr>
      <vt:lpstr>PowerPoint Presentation</vt:lpstr>
      <vt:lpstr>   What we Do:    2. Advocate for New Parks &amp; Expansions    </vt:lpstr>
      <vt:lpstr>PowerPoint Presentation</vt:lpstr>
      <vt:lpstr>PowerPoint Presentation</vt:lpstr>
      <vt:lpstr>PowerPoint Presentation</vt:lpstr>
      <vt:lpstr>PowerPoint Presentation</vt:lpstr>
      <vt:lpstr>PowerPoint Presentation</vt:lpstr>
      <vt:lpstr>Crescent Peak Region</vt:lpstr>
      <vt:lpstr>Crescent Peak Region Map</vt:lpstr>
      <vt:lpstr>  What we Do:    3. Advocate for Park Funding    </vt:lpstr>
      <vt:lpstr>PowerPoint Presentation</vt:lpstr>
      <vt:lpstr>PowerPoint Presentation</vt:lpstr>
      <vt:lpstr>PowerPoint Presentation</vt:lpstr>
      <vt:lpstr>PowerPoint Presentation</vt:lpstr>
    </vt:vector>
  </TitlesOfParts>
  <Company>National Parks Conservation Association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skirkwood</dc:creator>
  <dc:description>PowerPoint for Board of Trustees meeting</dc:description>
  <cp:lastModifiedBy>Zhiquan Yang</cp:lastModifiedBy>
  <cp:revision>521</cp:revision>
  <cp:lastPrinted>2019-09-09T02:55:37Z</cp:lastPrinted>
  <dcterms:created xsi:type="dcterms:W3CDTF">2007-09-05T20:21:15Z</dcterms:created>
  <dcterms:modified xsi:type="dcterms:W3CDTF">2019-10-27T03:57:24Z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0x010100BBBD1E0594560E488AB1A309D5241F9D</vt:lpwstr>
  </property>
  <property fmtid="{D5CDD505-2E9C-101B-9397-08002B2CF9AE}" pid="3" name="Exec Doc Type">
    <vt:lpwstr>1217;#Council Information|1be975f7-96c1-444d-aa0f-2ae4e64489e0</vt:lpwstr>
  </property>
  <property fmtid="{D5CDD505-2E9C-101B-9397-08002B2CF9AE}" pid="4" name="BoardCommittee">
    <vt:lpwstr>1327;#Executive|9131e55f-dfeb-484e-bbe0-4adca13c63ff</vt:lpwstr>
  </property>
  <property fmtid="{D5CDD505-2E9C-101B-9397-08002B2CF9AE}" pid="5" name="b69e9e0a59b243e2b97dd4e4f43a1424">
    <vt:lpwstr>1327;#Executive|9131e55f-dfeb-484e-bbe0-4adca13c63ff</vt:lpwstr>
  </property>
</Properties>
</file>