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7" r:id="rId2"/>
    <p:sldId id="576" r:id="rId3"/>
    <p:sldId id="361" r:id="rId4"/>
    <p:sldId id="620" r:id="rId5"/>
    <p:sldId id="555" r:id="rId6"/>
    <p:sldId id="615" r:id="rId7"/>
    <p:sldId id="622" r:id="rId8"/>
    <p:sldId id="616" r:id="rId9"/>
    <p:sldId id="621" r:id="rId10"/>
    <p:sldId id="623" r:id="rId11"/>
    <p:sldId id="260" r:id="rId12"/>
    <p:sldId id="624" r:id="rId13"/>
    <p:sldId id="355" r:id="rId14"/>
    <p:sldId id="636" r:id="rId15"/>
    <p:sldId id="635" r:id="rId16"/>
    <p:sldId id="442" r:id="rId17"/>
    <p:sldId id="637" r:id="rId18"/>
    <p:sldId id="634" r:id="rId19"/>
    <p:sldId id="625" r:id="rId20"/>
    <p:sldId id="626" r:id="rId21"/>
    <p:sldId id="638" r:id="rId22"/>
    <p:sldId id="641" r:id="rId23"/>
    <p:sldId id="632" r:id="rId24"/>
    <p:sldId id="640" r:id="rId25"/>
    <p:sldId id="642" r:id="rId26"/>
    <p:sldId id="434" r:id="rId27"/>
    <p:sldId id="639" r:id="rId28"/>
    <p:sldId id="629" r:id="rId29"/>
    <p:sldId id="584" r:id="rId30"/>
    <p:sldId id="586" r:id="rId31"/>
    <p:sldId id="587" r:id="rId32"/>
    <p:sldId id="588" r:id="rId33"/>
    <p:sldId id="589" r:id="rId34"/>
    <p:sldId id="591" r:id="rId35"/>
    <p:sldId id="592" r:id="rId36"/>
    <p:sldId id="595" r:id="rId37"/>
    <p:sldId id="567" r:id="rId38"/>
    <p:sldId id="596" r:id="rId39"/>
    <p:sldId id="598" r:id="rId40"/>
    <p:sldId id="601" r:id="rId41"/>
    <p:sldId id="602" r:id="rId42"/>
    <p:sldId id="603" r:id="rId43"/>
    <p:sldId id="604" r:id="rId44"/>
    <p:sldId id="605" r:id="rId45"/>
    <p:sldId id="608" r:id="rId46"/>
    <p:sldId id="630" r:id="rId47"/>
    <p:sldId id="631" r:id="rId48"/>
    <p:sldId id="447" r:id="rId49"/>
    <p:sldId id="572" r:id="rId50"/>
    <p:sldId id="653" r:id="rId51"/>
    <p:sldId id="645" r:id="rId52"/>
    <p:sldId id="651" r:id="rId53"/>
    <p:sldId id="652" r:id="rId54"/>
    <p:sldId id="650" r:id="rId55"/>
    <p:sldId id="648" r:id="rId56"/>
    <p:sldId id="654" r:id="rId57"/>
    <p:sldId id="57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05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82" autoAdjust="0"/>
    <p:restoredTop sz="71389" autoAdjust="0"/>
  </p:normalViewPr>
  <p:slideViewPr>
    <p:cSldViewPr snapToGrid="0">
      <p:cViewPr>
        <p:scale>
          <a:sx n="80" d="100"/>
          <a:sy n="80" d="100"/>
        </p:scale>
        <p:origin x="408" y="360"/>
      </p:cViewPr>
      <p:guideLst>
        <p:guide orient="horz" pos="2160"/>
        <p:guide pos="3840"/>
      </p:guideLst>
    </p:cSldViewPr>
  </p:slideViewPr>
  <p:notesTextViewPr>
    <p:cViewPr>
      <p:scale>
        <a:sx n="3" d="2"/>
        <a:sy n="3" d="2"/>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0" tIns="45715" rIns="91430" bIns="45715" rtlCol="0"/>
          <a:lstStyle>
            <a:lvl1pPr algn="r">
              <a:defRPr sz="1200"/>
            </a:lvl1pPr>
          </a:lstStyle>
          <a:p>
            <a:fld id="{1C5E268C-2D3B-4C5D-9745-BD511363D922}" type="datetimeFigureOut">
              <a:rPr lang="en-US" smtClean="0"/>
              <a:t>10/27/19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0" tIns="45715" rIns="91430" bIns="45715" rtlCol="0" anchor="b"/>
          <a:lstStyle>
            <a:lvl1pPr algn="r">
              <a:defRPr sz="1200"/>
            </a:lvl1pPr>
          </a:lstStyle>
          <a:p>
            <a:fld id="{7138E200-3767-445B-A21D-CEE4E65E1BFC}" type="slidenum">
              <a:rPr lang="en-US" smtClean="0"/>
              <a:t>‹#›</a:t>
            </a:fld>
            <a:endParaRPr lang="en-US"/>
          </a:p>
        </p:txBody>
      </p:sp>
    </p:spTree>
    <p:extLst>
      <p:ext uri="{BB962C8B-B14F-4D97-AF65-F5344CB8AC3E}">
        <p14:creationId xmlns:p14="http://schemas.microsoft.com/office/powerpoint/2010/main" val="643088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nps.gov/subjects/protectingwater/index.htm"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1</a:t>
            </a:fld>
            <a:endParaRPr lang="en-US"/>
          </a:p>
        </p:txBody>
      </p:sp>
    </p:spTree>
    <p:extLst>
      <p:ext uri="{BB962C8B-B14F-4D97-AF65-F5344CB8AC3E}">
        <p14:creationId xmlns:p14="http://schemas.microsoft.com/office/powerpoint/2010/main" val="225446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pollution consists of gasses, liquids, or particles in the air that can have serious effects on human health, wildlife, vegetation, lakes, streams, soils, and visibility.  Cultural resources can also be affected.</a:t>
            </a:r>
          </a:p>
          <a:p>
            <a:endParaRPr lang="en-US" dirty="0"/>
          </a:p>
          <a:p>
            <a:r>
              <a:rPr lang="en-US" dirty="0"/>
              <a:t>Whether an air pollutant is a problem depends on how much there is of it, how long it stays around.</a:t>
            </a:r>
          </a:p>
        </p:txBody>
      </p:sp>
      <p:sp>
        <p:nvSpPr>
          <p:cNvPr id="4" name="Slide Number Placeholder 3"/>
          <p:cNvSpPr>
            <a:spLocks noGrp="1"/>
          </p:cNvSpPr>
          <p:nvPr>
            <p:ph type="sldNum" sz="quarter" idx="10"/>
          </p:nvPr>
        </p:nvSpPr>
        <p:spPr/>
        <p:txBody>
          <a:bodyPr/>
          <a:lstStyle/>
          <a:p>
            <a:fld id="{7138E200-3767-445B-A21D-CEE4E65E1BFC}" type="slidenum">
              <a:rPr lang="en-US" smtClean="0"/>
              <a:t>11</a:t>
            </a:fld>
            <a:endParaRPr lang="en-US"/>
          </a:p>
        </p:txBody>
      </p:sp>
    </p:spTree>
    <p:extLst>
      <p:ext uri="{BB962C8B-B14F-4D97-AF65-F5344CB8AC3E}">
        <p14:creationId xmlns:p14="http://schemas.microsoft.com/office/powerpoint/2010/main" val="3998309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the air pollution that affect parks</a:t>
            </a:r>
            <a:r>
              <a:rPr lang="en-US" baseline="0" dirty="0"/>
              <a:t> DOES NOT come from the parks.  </a:t>
            </a:r>
          </a:p>
          <a:p>
            <a:endParaRPr lang="en-US" baseline="0" dirty="0"/>
          </a:p>
          <a:p>
            <a:r>
              <a:rPr lang="en-US" baseline="0" dirty="0"/>
              <a:t>Instead, a lot of air pollution is produced by industrial processes and fossil fuel combustion to generate electricity or power transportation.  </a:t>
            </a:r>
          </a:p>
          <a:p>
            <a:endParaRPr lang="en-US" baseline="0" dirty="0"/>
          </a:p>
          <a:p>
            <a:r>
              <a:rPr lang="en-US" baseline="0" dirty="0"/>
              <a:t>Other big sources of air pollution include agriculture (animal waste, chemical insecticides, fertilizers), oil and gas extraction, and cities.  </a:t>
            </a:r>
          </a:p>
          <a:p>
            <a:endParaRPr lang="en-US" baseline="0" dirty="0"/>
          </a:p>
          <a:p>
            <a:r>
              <a:rPr lang="en-US" baseline="0" dirty="0"/>
              <a:t>Some air pollution also comes from natural sources such as wildfires, volcanoes, forests, and even lightning.</a:t>
            </a:r>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12</a:t>
            </a:fld>
            <a:endParaRPr lang="en-US"/>
          </a:p>
        </p:txBody>
      </p:sp>
    </p:spTree>
    <p:extLst>
      <p:ext uri="{BB962C8B-B14F-4D97-AF65-F5344CB8AC3E}">
        <p14:creationId xmlns:p14="http://schemas.microsoft.com/office/powerpoint/2010/main" val="1539961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pollution does not usually stay where it is created.  </a:t>
            </a:r>
          </a:p>
          <a:p>
            <a:endParaRPr lang="en-US" dirty="0"/>
          </a:p>
          <a:p>
            <a:r>
              <a:rPr lang="en-US" dirty="0"/>
              <a:t>Pollution </a:t>
            </a:r>
            <a:r>
              <a:rPr lang="en-US" baseline="0" dirty="0"/>
              <a:t>is transported through the atmosphere by wind before having effects further away.</a:t>
            </a:r>
          </a:p>
          <a:p>
            <a:endParaRPr lang="en-US" baseline="0" dirty="0"/>
          </a:p>
          <a:p>
            <a:r>
              <a:rPr lang="en-US" baseline="0" dirty="0"/>
              <a:t>Local and regional sources are often most influential.  More distant transport of pollution can occur on continental to global scales.  We can trace some of the pollution in US national parks to sources in Asia.  </a:t>
            </a:r>
          </a:p>
          <a:p>
            <a:endParaRPr lang="en-US" baseline="0" dirty="0"/>
          </a:p>
          <a:p>
            <a:r>
              <a:rPr lang="en-US" baseline="0" dirty="0"/>
              <a:t>The effects of air pollution include visible haze as well as harm to human health and natural resources.</a:t>
            </a:r>
          </a:p>
        </p:txBody>
      </p:sp>
      <p:sp>
        <p:nvSpPr>
          <p:cNvPr id="4" name="Slide Number Placeholder 3"/>
          <p:cNvSpPr>
            <a:spLocks noGrp="1"/>
          </p:cNvSpPr>
          <p:nvPr>
            <p:ph type="sldNum" sz="quarter" idx="10"/>
          </p:nvPr>
        </p:nvSpPr>
        <p:spPr/>
        <p:txBody>
          <a:bodyPr/>
          <a:lstStyle/>
          <a:p>
            <a:fld id="{7138E200-3767-445B-A21D-CEE4E65E1BFC}" type="slidenum">
              <a:rPr lang="en-US" smtClean="0"/>
              <a:t>13</a:t>
            </a:fld>
            <a:endParaRPr lang="en-US"/>
          </a:p>
        </p:txBody>
      </p:sp>
    </p:spTree>
    <p:extLst>
      <p:ext uri="{BB962C8B-B14F-4D97-AF65-F5344CB8AC3E}">
        <p14:creationId xmlns:p14="http://schemas.microsoft.com/office/powerpoint/2010/main" val="3228069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Haze can be the easiest effect of pollution to understand because it is visible.</a:t>
            </a:r>
          </a:p>
          <a:p>
            <a:endParaRPr lang="en-US" dirty="0"/>
          </a:p>
          <a:p>
            <a:r>
              <a:rPr lang="en-US" dirty="0"/>
              <a:t>Particles in the air limit how well you can see by scattering light into and out of your sight path. </a:t>
            </a:r>
          </a:p>
          <a:p>
            <a:endParaRPr lang="en-US" dirty="0"/>
          </a:p>
          <a:p>
            <a:r>
              <a:rPr lang="it-IT" baseline="0" dirty="0"/>
              <a:t>Many visitors come to national parks to experience the scenic views so haze is a big concern for us.</a:t>
            </a:r>
            <a:endParaRPr lang="en-US" dirty="0"/>
          </a:p>
        </p:txBody>
      </p:sp>
      <p:sp>
        <p:nvSpPr>
          <p:cNvPr id="4" name="Slide Number Placeholder 3"/>
          <p:cNvSpPr>
            <a:spLocks noGrp="1"/>
          </p:cNvSpPr>
          <p:nvPr>
            <p:ph type="sldNum" sz="quarter" idx="10"/>
          </p:nvPr>
        </p:nvSpPr>
        <p:spPr/>
        <p:txBody>
          <a:bodyPr/>
          <a:lstStyle/>
          <a:p>
            <a:pPr defTabSz="914297">
              <a:defRPr/>
            </a:pPr>
            <a:fld id="{781A6C27-BD53-49A4-B86E-2B6234C57B5A}" type="slidenum">
              <a:rPr lang="en-US">
                <a:solidFill>
                  <a:prstClr val="black"/>
                </a:solidFill>
                <a:latin typeface="Calibri" panose="020F0502020204030204"/>
              </a:rPr>
              <a:pPr defTabSz="914297">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4065921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7">
              <a:defRPr/>
            </a:pPr>
            <a:r>
              <a:rPr lang="it-IT" baseline="0" dirty="0"/>
              <a:t>These images show how different levels of air pollution haze affect the quality of the view at Glacier National Park in Montana.  </a:t>
            </a:r>
          </a:p>
          <a:p>
            <a:pPr defTabSz="914297">
              <a:defRPr/>
            </a:pPr>
            <a:endParaRPr lang="it-IT" baseline="0" dirty="0"/>
          </a:p>
          <a:p>
            <a:pPr defTabSz="914297">
              <a:defRPr/>
            </a:pPr>
            <a:r>
              <a:rPr lang="it-IT" baseline="0" dirty="0"/>
              <a:t>Even small ammounts of haze (well below levels that are considered unhealthy) can dull or even hide landscape features that many parks were established to protect and share.</a:t>
            </a:r>
          </a:p>
          <a:p>
            <a:pPr defTabSz="914297">
              <a:defRPr/>
            </a:pPr>
            <a:endParaRPr lang="it-IT" baseline="0" dirty="0"/>
          </a:p>
          <a:p>
            <a:pPr defTabSz="914297">
              <a:defRPr/>
            </a:pPr>
            <a:r>
              <a:rPr lang="it-IT" baseline="0" dirty="0"/>
              <a:t>----------</a:t>
            </a:r>
          </a:p>
          <a:p>
            <a:pPr defTabSz="914297">
              <a:defRPr/>
            </a:pPr>
            <a:r>
              <a:rPr lang="it-IT" baseline="0" dirty="0"/>
              <a:t>Upper left: very low </a:t>
            </a:r>
            <a:r>
              <a:rPr lang="it-IT" dirty="0"/>
              <a:t>fine aerosol concentration</a:t>
            </a:r>
            <a:r>
              <a:rPr lang="it-IT" baseline="0" dirty="0"/>
              <a:t>, Upper right: </a:t>
            </a:r>
            <a:r>
              <a:rPr lang="it-IT" dirty="0"/>
              <a:t>Fine aerosol concentration = 12 mg/m3</a:t>
            </a:r>
          </a:p>
          <a:p>
            <a:pPr defTabSz="914297">
              <a:defRPr/>
            </a:pPr>
            <a:r>
              <a:rPr lang="it-IT" dirty="0"/>
              <a:t>Lower left: fine aerosol concentration = 21.7 mg/m3, Lower right:</a:t>
            </a:r>
            <a:r>
              <a:rPr lang="it-IT" baseline="0" dirty="0"/>
              <a:t> </a:t>
            </a:r>
            <a:r>
              <a:rPr lang="it-IT" dirty="0"/>
              <a:t>fine aerosol concentration = 65.3 mg/m3</a:t>
            </a:r>
          </a:p>
          <a:p>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15</a:t>
            </a:fld>
            <a:endParaRPr lang="en-US"/>
          </a:p>
        </p:txBody>
      </p:sp>
    </p:spTree>
    <p:extLst>
      <p:ext uri="{BB962C8B-B14F-4D97-AF65-F5344CB8AC3E}">
        <p14:creationId xmlns:p14="http://schemas.microsoft.com/office/powerpoint/2010/main" val="2391492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a:t>
            </a:r>
            <a:r>
              <a:rPr lang="en-US" baseline="0" dirty="0"/>
              <a:t> pollution can be harmful to heart and lung health for people. In parks this is a concern for our staff and visitors.  </a:t>
            </a:r>
          </a:p>
          <a:p>
            <a:endParaRPr lang="en-US" baseline="0" dirty="0"/>
          </a:p>
          <a:p>
            <a:r>
              <a:rPr lang="en-US" baseline="0" dirty="0"/>
              <a:t>Children, older adults, active people, and people with lung disease (such as asthma) are especially sensitive to air pollution.  These groups are advised to reduce prolonged or heavy exertion outdoors when pollution levels are elevated.  At high enough levels all people are advised to take this advice or avoid exposure by staying indoors.</a:t>
            </a:r>
          </a:p>
          <a:p>
            <a:endParaRPr lang="en-US" baseline="0" dirty="0"/>
          </a:p>
          <a:p>
            <a:r>
              <a:rPr lang="en-US" baseline="0" dirty="0"/>
              <a:t>Clear air is not always directly correlated with healthy air because some pollutants such as </a:t>
            </a:r>
            <a:r>
              <a:rPr lang="en-US" b="1" baseline="0" dirty="0"/>
              <a:t>ozone</a:t>
            </a:r>
            <a:r>
              <a:rPr lang="en-US" baseline="0" dirty="0"/>
              <a:t> are not visible.</a:t>
            </a:r>
            <a:endParaRPr lang="en-US" dirty="0"/>
          </a:p>
        </p:txBody>
      </p:sp>
      <p:sp>
        <p:nvSpPr>
          <p:cNvPr id="4" name="Slide Number Placeholder 3"/>
          <p:cNvSpPr>
            <a:spLocks noGrp="1"/>
          </p:cNvSpPr>
          <p:nvPr>
            <p:ph type="sldNum" sz="quarter" idx="10"/>
          </p:nvPr>
        </p:nvSpPr>
        <p:spPr/>
        <p:txBody>
          <a:bodyPr/>
          <a:lstStyle/>
          <a:p>
            <a:pPr defTabSz="914297">
              <a:defRPr/>
            </a:pPr>
            <a:fld id="{781A6C27-BD53-49A4-B86E-2B6234C57B5A}" type="slidenum">
              <a:rPr lang="en-US">
                <a:solidFill>
                  <a:prstClr val="black"/>
                </a:solidFill>
                <a:latin typeface="Calibri" panose="020F0502020204030204"/>
              </a:rPr>
              <a:pPr defTabSz="914297">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014377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a:t>
            </a:r>
            <a:r>
              <a:rPr lang="en-US" baseline="0" dirty="0"/>
              <a:t> pollution can also harm plants.  Plants respire through their leaves and polluted air can damage leaves reducing growth and in some cases survival.</a:t>
            </a:r>
          </a:p>
          <a:p>
            <a:endParaRPr lang="en-US" baseline="0" dirty="0"/>
          </a:p>
          <a:p>
            <a:r>
              <a:rPr lang="en-US" baseline="0" dirty="0"/>
              <a:t>--------</a:t>
            </a:r>
          </a:p>
          <a:p>
            <a:r>
              <a:rPr lang="en-US" baseline="0" dirty="0"/>
              <a:t>Photos: Students studying ozone damage on plant leaves at an ozone garden in Great Smoky Mountains National Park, North Carolina (2017).  Milkweed plant leaves showing healthy, moderate, and serious ozone damage, leaves from Shenandoah National Park, Virginia.</a:t>
            </a:r>
            <a:endParaRPr lang="en-US" dirty="0"/>
          </a:p>
        </p:txBody>
      </p:sp>
      <p:sp>
        <p:nvSpPr>
          <p:cNvPr id="4" name="Slide Number Placeholder 3"/>
          <p:cNvSpPr>
            <a:spLocks noGrp="1"/>
          </p:cNvSpPr>
          <p:nvPr>
            <p:ph type="sldNum" sz="quarter" idx="10"/>
          </p:nvPr>
        </p:nvSpPr>
        <p:spPr/>
        <p:txBody>
          <a:bodyPr/>
          <a:lstStyle/>
          <a:p>
            <a:pPr defTabSz="914297">
              <a:defRPr/>
            </a:pPr>
            <a:fld id="{781A6C27-BD53-49A4-B86E-2B6234C57B5A}" type="slidenum">
              <a:rPr lang="en-US">
                <a:solidFill>
                  <a:prstClr val="black"/>
                </a:solidFill>
                <a:latin typeface="Calibri" panose="020F0502020204030204"/>
              </a:rPr>
              <a:pPr defTabSz="914297">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678268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7">
              <a:defRPr/>
            </a:pPr>
            <a:r>
              <a:rPr lang="en-US" dirty="0"/>
              <a:t>We have observed different effects</a:t>
            </a:r>
            <a:r>
              <a:rPr lang="en-US" baseline="0" dirty="0"/>
              <a:t> in parks that correspond to the amount of pollution.  </a:t>
            </a:r>
          </a:p>
          <a:p>
            <a:pPr defTabSz="914297">
              <a:defRPr/>
            </a:pPr>
            <a:endParaRPr lang="en-US" baseline="0" dirty="0"/>
          </a:p>
          <a:p>
            <a:pPr defTabSz="914297">
              <a:defRPr/>
            </a:pPr>
            <a:r>
              <a:rPr lang="en-US" baseline="0" dirty="0"/>
              <a:t>With increasing levels of pollution larger scale effects are observed.  Even very small amounts of pollution can disrupt sensitive ecosystems by altering food chains. </a:t>
            </a:r>
          </a:p>
          <a:p>
            <a:pPr defTabSz="914297">
              <a:defRPr/>
            </a:pPr>
            <a:endParaRPr lang="en-US" baseline="0" dirty="0"/>
          </a:p>
          <a:p>
            <a:pPr defTabSz="914297">
              <a:defRPr/>
            </a:pPr>
            <a:r>
              <a:rPr lang="en-US" dirty="0"/>
              <a:t>In some</a:t>
            </a:r>
            <a:r>
              <a:rPr lang="en-US" baseline="0" dirty="0"/>
              <a:t> places pollution encourages non-native species, this can be bad for biodiversity.</a:t>
            </a:r>
            <a:endParaRPr lang="en-US" dirty="0"/>
          </a:p>
          <a:p>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18</a:t>
            </a:fld>
            <a:endParaRPr lang="en-US"/>
          </a:p>
        </p:txBody>
      </p:sp>
    </p:spTree>
    <p:extLst>
      <p:ext uri="{BB962C8B-B14F-4D97-AF65-F5344CB8AC3E}">
        <p14:creationId xmlns:p14="http://schemas.microsoft.com/office/powerpoint/2010/main" val="4070500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19</a:t>
            </a:fld>
            <a:endParaRPr lang="en-US"/>
          </a:p>
        </p:txBody>
      </p:sp>
    </p:spTree>
    <p:extLst>
      <p:ext uri="{BB962C8B-B14F-4D97-AF65-F5344CB8AC3E}">
        <p14:creationId xmlns:p14="http://schemas.microsoft.com/office/powerpoint/2010/main" val="917525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522">
              <a:defRPr/>
            </a:pPr>
            <a:r>
              <a:rPr lang="en-US" dirty="0">
                <a:solidFill>
                  <a:schemeClr val="accent1">
                    <a:lumMod val="50000"/>
                  </a:schemeClr>
                </a:solidFill>
                <a:cs typeface="Times New Roman" pitchFamily="18" charset="0"/>
              </a:rPr>
              <a:t>The</a:t>
            </a:r>
            <a:r>
              <a:rPr lang="en-US" baseline="0" dirty="0">
                <a:solidFill>
                  <a:schemeClr val="accent1">
                    <a:lumMod val="50000"/>
                  </a:schemeClr>
                </a:solidFill>
                <a:cs typeface="Times New Roman" pitchFamily="18" charset="0"/>
              </a:rPr>
              <a:t> NPS has an affirmative legal responsibility to protect clean air in national parks.  </a:t>
            </a:r>
            <a:endParaRPr lang="en-US" dirty="0">
              <a:solidFill>
                <a:schemeClr val="accent1">
                  <a:lumMod val="50000"/>
                </a:schemeClr>
              </a:solidFill>
              <a:cs typeface="Times New Roman" pitchFamily="18" charset="0"/>
            </a:endParaRPr>
          </a:p>
          <a:p>
            <a:pPr marL="168473" indent="-168473">
              <a:buFont typeface="Arial" pitchFamily="34" charset="0"/>
              <a:buChar char="•"/>
            </a:pPr>
            <a:endParaRPr lang="en-US" dirty="0"/>
          </a:p>
          <a:p>
            <a:pPr marL="168473" indent="-168473">
              <a:buFont typeface="Arial" pitchFamily="34" charset="0"/>
              <a:buChar char="•"/>
            </a:pPr>
            <a:r>
              <a:rPr lang="en-US" dirty="0"/>
              <a:t>1916 NPS</a:t>
            </a:r>
            <a:r>
              <a:rPr lang="en-US" baseline="0" dirty="0"/>
              <a:t> Organic Act: created the agency with the mandate to conserve the scenery, natural and cultural resources, and other values of parks in a way that will leave them unimpaired for the enjoyment of future generations. This statutory responsibility to leave National Park Service units “unimpaired,” requires us to protect all National Park Service units from the harmful effects of air pollution.</a:t>
            </a:r>
          </a:p>
          <a:p>
            <a:pPr marL="168473" indent="-168473">
              <a:buFont typeface="Arial" pitchFamily="34" charset="0"/>
              <a:buChar char="•"/>
            </a:pPr>
            <a:endParaRPr lang="en-US" baseline="0" dirty="0"/>
          </a:p>
          <a:p>
            <a:pPr marL="168473" indent="-168473">
              <a:buFont typeface="Arial" pitchFamily="34" charset="0"/>
              <a:buChar char="•"/>
            </a:pPr>
            <a:r>
              <a:rPr lang="en-US" dirty="0"/>
              <a:t>In the 1970 Clean Air Act:  authorized the development of comprehensive federal and state regulations to limit emissions from both stationary (industrial) sources and mobile sources. The Act also requires the Environmental Protection Agency to set air quality standards.</a:t>
            </a:r>
          </a:p>
          <a:p>
            <a:pPr marL="168473" indent="-168473">
              <a:buFont typeface="Arial" pitchFamily="34" charset="0"/>
              <a:buChar char="•"/>
            </a:pPr>
            <a:endParaRPr lang="en-US" dirty="0"/>
          </a:p>
          <a:p>
            <a:pPr marL="168473" indent="-168473">
              <a:buFont typeface="Arial" pitchFamily="34" charset="0"/>
              <a:buChar char="•"/>
            </a:pPr>
            <a:r>
              <a:rPr lang="en-US" dirty="0"/>
              <a:t>1977 Clean Air Act Amendments: these amendments to the Clean Air Act provide a framework for federal land managers such as the National Park Service to have a special role in decisions related to new sources of air pollution, and other pollution control programs to protect visibility, or how well you can see distant views. The Act established a national goal to prevent future and remedy existing visibility impairment in national parks larger than 6,000 acres and national wilderness areas larger than 5,000 acres that were in existence when the amendments were enacted.</a:t>
            </a:r>
          </a:p>
          <a:p>
            <a:pPr marL="168473" indent="-168473">
              <a:buFont typeface="Arial" pitchFamily="34" charset="0"/>
              <a:buChar char="•"/>
            </a:pPr>
            <a:endParaRPr lang="en-US" dirty="0"/>
          </a:p>
          <a:p>
            <a:pPr marL="168473" indent="-168473">
              <a:buFont typeface="Arial" pitchFamily="34" charset="0"/>
              <a:buChar char="•"/>
            </a:pPr>
            <a:r>
              <a:rPr lang="en-US" dirty="0"/>
              <a:t>1990 Clean Air Act Amendments:  created regulatory programs to address acid rain and expanded the visibility protection and toxic air pollution programs. The acid rain regulations began a series of regional emissions reductions from electric generating facilities and industrial sources that have substantively reduced air pollutant emissions.</a:t>
            </a:r>
          </a:p>
          <a:p>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20</a:t>
            </a:fld>
            <a:endParaRPr lang="en-US"/>
          </a:p>
        </p:txBody>
      </p:sp>
    </p:spTree>
    <p:extLst>
      <p:ext uri="{BB962C8B-B14F-4D97-AF65-F5344CB8AC3E}">
        <p14:creationId xmlns:p14="http://schemas.microsoft.com/office/powerpoint/2010/main" val="4253832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parks in the </a:t>
            </a:r>
            <a:r>
              <a:rPr lang="en-US" baseline="0" dirty="0"/>
              <a:t>US and in China preserve a wide variety of amazing natural and cultural resources.</a:t>
            </a:r>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3</a:t>
            </a:fld>
            <a:endParaRPr lang="en-US"/>
          </a:p>
        </p:txBody>
      </p:sp>
    </p:spTree>
    <p:extLst>
      <p:ext uri="{BB962C8B-B14F-4D97-AF65-F5344CB8AC3E}">
        <p14:creationId xmlns:p14="http://schemas.microsoft.com/office/powerpoint/2010/main" val="101670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the NRSS Air Resources Division are a team of scientists, lawyers, and resource professionals.  As a group, which includes staff from parks and regions as seen here, we spend our time and energy working to achieve clean air and clear views for parks.</a:t>
            </a:r>
          </a:p>
          <a:p>
            <a:endParaRPr lang="en-US" dirty="0"/>
          </a:p>
          <a:p>
            <a:pPr defTabSz="914297">
              <a:defRPr/>
            </a:pPr>
            <a:r>
              <a:rPr lang="en-US" dirty="0"/>
              <a:t>We have 40+ years of air quality experience in parks.  We have:</a:t>
            </a:r>
          </a:p>
          <a:p>
            <a:pPr marL="171431" indent="-171431" defTabSz="914297">
              <a:buFont typeface="Arial" panose="020B0604020202020204" pitchFamily="34" charset="0"/>
              <a:buChar char="•"/>
              <a:defRPr/>
            </a:pPr>
            <a:r>
              <a:rPr lang="en-US" dirty="0"/>
              <a:t>Established a robust continuous network of air quality monitors across the NPS</a:t>
            </a:r>
          </a:p>
          <a:p>
            <a:pPr marL="171431" indent="-171431" defTabSz="914297">
              <a:buFont typeface="Arial" panose="020B0604020202020204" pitchFamily="34" charset="0"/>
              <a:buChar char="•"/>
              <a:defRPr/>
            </a:pPr>
            <a:r>
              <a:rPr lang="en-US" dirty="0"/>
              <a:t>Conducted and supported air pollution research in parks across the country to understand effects on parks and visitors.  </a:t>
            </a:r>
          </a:p>
          <a:p>
            <a:pPr marL="171431" indent="-171431" defTabSz="914297">
              <a:buFont typeface="Arial" panose="020B0604020202020204" pitchFamily="34" charset="0"/>
              <a:buChar char="•"/>
              <a:defRPr/>
            </a:pPr>
            <a:r>
              <a:rPr lang="en-US" dirty="0"/>
              <a:t>Launched a visual resources program for management of scenic views associated with parks, both inside and beyond park boundaries. </a:t>
            </a:r>
          </a:p>
          <a:p>
            <a:pPr marL="171431" indent="-171431" defTabSz="914297">
              <a:buFont typeface="Arial" panose="020B0604020202020204" pitchFamily="34" charset="0"/>
              <a:buChar char="•"/>
              <a:defRPr/>
            </a:pPr>
            <a:r>
              <a:rPr lang="en-US" dirty="0"/>
              <a:t>Worked with states and other federal agencies to review thousands of air quality permits, plans, and regulations in order to reduce air pollution.</a:t>
            </a:r>
          </a:p>
          <a:p>
            <a:pPr marL="171431" indent="-171431" defTabSz="914297">
              <a:buFont typeface="Arial" panose="020B0604020202020204" pitchFamily="34" charset="0"/>
              <a:buChar char="•"/>
              <a:defRPr/>
            </a:pPr>
            <a:r>
              <a:rPr lang="en-US" dirty="0"/>
              <a:t>Developed interpretive displays and public outreach on the importance of clean air and scenic views to park visitors.</a:t>
            </a:r>
          </a:p>
          <a:p>
            <a:endParaRPr lang="en-US" dirty="0"/>
          </a:p>
        </p:txBody>
      </p:sp>
      <p:sp>
        <p:nvSpPr>
          <p:cNvPr id="4" name="Slide Number Placeholder 3"/>
          <p:cNvSpPr>
            <a:spLocks noGrp="1"/>
          </p:cNvSpPr>
          <p:nvPr>
            <p:ph type="sldNum" sz="quarter" idx="10"/>
          </p:nvPr>
        </p:nvSpPr>
        <p:spPr/>
        <p:txBody>
          <a:bodyPr/>
          <a:lstStyle/>
          <a:p>
            <a:fld id="{3B4DB9F8-4993-49E1-8216-236D03B0B2C1}" type="slidenum">
              <a:rPr lang="en-US" smtClean="0"/>
              <a:t>21</a:t>
            </a:fld>
            <a:endParaRPr lang="en-US"/>
          </a:p>
        </p:txBody>
      </p:sp>
    </p:spTree>
    <p:extLst>
      <p:ext uri="{BB962C8B-B14F-4D97-AF65-F5344CB8AC3E}">
        <p14:creationId xmlns:p14="http://schemas.microsoft.com/office/powerpoint/2010/main" val="1899665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NPS measures air pollution</a:t>
            </a:r>
            <a:r>
              <a:rPr lang="en-US" baseline="0" dirty="0"/>
              <a:t> in many national parks.  Our air quality monitoring is done in partnership with </a:t>
            </a:r>
            <a:r>
              <a:rPr lang="en-US" u="sng" baseline="0" dirty="0"/>
              <a:t>nationwide</a:t>
            </a:r>
            <a:r>
              <a:rPr lang="en-US" baseline="0" dirty="0"/>
              <a:t> air quality monitoring networks.  Our data collection uses the quality standards of these networks and can be used for implementing regulations. We </a:t>
            </a:r>
            <a:r>
              <a:rPr lang="en-US" dirty="0"/>
              <a:t>have one</a:t>
            </a:r>
            <a:r>
              <a:rPr lang="en-US" baseline="0" dirty="0"/>
              <a:t> of the most robust networks of rural air quality monitoring in the world.</a:t>
            </a:r>
          </a:p>
          <a:p>
            <a:endParaRPr lang="en-US" baseline="0" dirty="0"/>
          </a:p>
          <a:p>
            <a:endParaRPr lang="en-US" baseline="0" dirty="0"/>
          </a:p>
          <a:p>
            <a:r>
              <a:rPr lang="en-US" baseline="0" dirty="0"/>
              <a:t>---------</a:t>
            </a:r>
          </a:p>
          <a:p>
            <a:r>
              <a:rPr lang="en-US" baseline="0" dirty="0"/>
              <a:t>Map showing the location and type of air quality monitoring in national park service areas.</a:t>
            </a:r>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22</a:t>
            </a:fld>
            <a:endParaRPr lang="en-US"/>
          </a:p>
        </p:txBody>
      </p:sp>
    </p:spTree>
    <p:extLst>
      <p:ext uri="{BB962C8B-B14F-4D97-AF65-F5344CB8AC3E}">
        <p14:creationId xmlns:p14="http://schemas.microsoft.com/office/powerpoint/2010/main" val="2036505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Many of our parks have been collecting data for more than 40 years. </a:t>
            </a:r>
          </a:p>
          <a:p>
            <a:endParaRPr lang="en-US" baseline="0" dirty="0"/>
          </a:p>
          <a:p>
            <a:r>
              <a:rPr lang="en-US" baseline="0" dirty="0"/>
              <a:t>------------</a:t>
            </a:r>
          </a:p>
          <a:p>
            <a:r>
              <a:rPr lang="en-US" baseline="0" dirty="0"/>
              <a:t>Photos of monitoring equipment in parks.  </a:t>
            </a:r>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23</a:t>
            </a:fld>
            <a:endParaRPr lang="en-US"/>
          </a:p>
        </p:txBody>
      </p:sp>
    </p:spTree>
    <p:extLst>
      <p:ext uri="{BB962C8B-B14F-4D97-AF65-F5344CB8AC3E}">
        <p14:creationId xmlns:p14="http://schemas.microsoft.com/office/powerpoint/2010/main" val="3957700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support and participate in research that helps identify sources of pollutants and understand pollution transport processes.  In 2014 the NPS joined several other agencies studying pollution in the front range of Colorado with implications for Rocky Mountain National Park.</a:t>
            </a:r>
          </a:p>
          <a:p>
            <a:endParaRPr lang="en-US" baseline="0" dirty="0"/>
          </a:p>
          <a:p>
            <a:endParaRPr lang="en-US" baseline="0" dirty="0"/>
          </a:p>
          <a:p>
            <a:r>
              <a:rPr lang="en-US" baseline="0" dirty="0"/>
              <a:t>-------</a:t>
            </a:r>
          </a:p>
          <a:p>
            <a:r>
              <a:rPr lang="en-US" baseline="0" dirty="0"/>
              <a:t>Background photo of the Denver, Colorado skyline.  Inset photos of the Rocky Mountain National Park entrance sign, sampling campaign equipment, and a mobile air quality laboratory van.</a:t>
            </a:r>
          </a:p>
          <a:p>
            <a:endParaRPr lang="en-US" baseline="0" dirty="0"/>
          </a:p>
        </p:txBody>
      </p:sp>
      <p:sp>
        <p:nvSpPr>
          <p:cNvPr id="4" name="Slide Number Placeholder 3"/>
          <p:cNvSpPr>
            <a:spLocks noGrp="1"/>
          </p:cNvSpPr>
          <p:nvPr>
            <p:ph type="sldNum" sz="quarter" idx="10"/>
          </p:nvPr>
        </p:nvSpPr>
        <p:spPr/>
        <p:txBody>
          <a:bodyPr/>
          <a:lstStyle/>
          <a:p>
            <a:pPr defTabSz="914297">
              <a:defRPr/>
            </a:pPr>
            <a:fld id="{781A6C27-BD53-49A4-B86E-2B6234C57B5A}" type="slidenum">
              <a:rPr lang="en-US">
                <a:solidFill>
                  <a:prstClr val="black"/>
                </a:solidFill>
                <a:latin typeface="Calibri" panose="020F0502020204030204"/>
              </a:rPr>
              <a:pPr defTabSz="91429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974846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undertake research related to the </a:t>
            </a:r>
            <a:r>
              <a:rPr lang="en-US" baseline="0" dirty="0"/>
              <a:t>effects air pollution has on aquatic habitats and wildlife, including dragonfly larvae.</a:t>
            </a:r>
          </a:p>
          <a:p>
            <a:endParaRPr lang="en-US" baseline="0" dirty="0"/>
          </a:p>
          <a:p>
            <a:endParaRPr lang="en-US" baseline="0" dirty="0"/>
          </a:p>
          <a:p>
            <a:r>
              <a:rPr lang="en-US" baseline="0" dirty="0"/>
              <a:t>----</a:t>
            </a:r>
          </a:p>
          <a:p>
            <a:r>
              <a:rPr lang="en-US" baseline="0" dirty="0"/>
              <a:t>Photos of dragonfly larvae sampling at Great Sand Dunes National Park – Colorado, USA.</a:t>
            </a:r>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25</a:t>
            </a:fld>
            <a:endParaRPr lang="en-US"/>
          </a:p>
        </p:txBody>
      </p:sp>
    </p:spTree>
    <p:extLst>
      <p:ext uri="{BB962C8B-B14F-4D97-AF65-F5344CB8AC3E}">
        <p14:creationId xmlns:p14="http://schemas.microsoft.com/office/powerpoint/2010/main" val="1304291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to protect</a:t>
            </a:r>
            <a:r>
              <a:rPr lang="en-US" baseline="0" dirty="0"/>
              <a:t> scenic views from air pollution + from conflicting land uses.</a:t>
            </a:r>
            <a:endParaRPr lang="en-US" dirty="0"/>
          </a:p>
          <a:p>
            <a:endParaRPr lang="en-US" dirty="0"/>
          </a:p>
          <a:p>
            <a:r>
              <a:rPr lang="en-US" baseline="0" dirty="0"/>
              <a:t>The NPS values both scenic quality (the aesthetic value of views) and the cultural/historical importance of views to why the US created individual parks.</a:t>
            </a:r>
          </a:p>
          <a:p>
            <a:endParaRPr lang="en-US" baseline="0" dirty="0"/>
          </a:p>
          <a:p>
            <a:r>
              <a:rPr lang="en-US" baseline="0" dirty="0"/>
              <a:t>The NPS takes steps to protect views, both inside and beyond park boundaries, that are important to the visitor.  </a:t>
            </a:r>
          </a:p>
          <a:p>
            <a:endParaRPr lang="en-US" baseline="0" dirty="0"/>
          </a:p>
          <a:p>
            <a:r>
              <a:rPr lang="en-US" baseline="0" dirty="0"/>
              <a:t>------</a:t>
            </a:r>
          </a:p>
          <a:p>
            <a:r>
              <a:rPr lang="en-US" baseline="0" dirty="0"/>
              <a:t>Photo of Joshua Tree National Park – California, USA</a:t>
            </a:r>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26</a:t>
            </a:fld>
            <a:endParaRPr lang="en-US"/>
          </a:p>
        </p:txBody>
      </p:sp>
    </p:spTree>
    <p:extLst>
      <p:ext uri="{BB962C8B-B14F-4D97-AF65-F5344CB8AC3E}">
        <p14:creationId xmlns:p14="http://schemas.microsoft.com/office/powerpoint/2010/main" val="3400328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a:t>
            </a:r>
            <a:r>
              <a:rPr lang="en-US" baseline="0" dirty="0"/>
              <a:t> with other federal agencies (like the US Environmental Protection Agency), States, industry, and non-governmental groups to reduce air pollution emissions that affect parks by having industry install pollution controls on new and existing facilities.  </a:t>
            </a:r>
          </a:p>
          <a:p>
            <a:endParaRPr lang="en-US" baseline="0" dirty="0"/>
          </a:p>
          <a:p>
            <a:r>
              <a:rPr lang="en-US" baseline="0" dirty="0"/>
              <a:t>We also advocate for strong regulations and guidance documents to advance clean air in units of the national park system.</a:t>
            </a:r>
          </a:p>
          <a:p>
            <a:endParaRPr lang="en-US" baseline="0" dirty="0"/>
          </a:p>
          <a:p>
            <a:pPr marL="1085728" lvl="2" indent="-171431">
              <a:buFont typeface="Arial" panose="020B0604020202020204" pitchFamily="34" charset="0"/>
              <a:buChar char="•"/>
            </a:pPr>
            <a:r>
              <a:rPr lang="en-US" baseline="0" dirty="0"/>
              <a:t>Health based air quality standards</a:t>
            </a:r>
          </a:p>
          <a:p>
            <a:pPr marL="1085728" lvl="2" indent="-171431">
              <a:buFont typeface="Arial" panose="020B0604020202020204" pitchFamily="34" charset="0"/>
              <a:buChar char="•"/>
            </a:pPr>
            <a:r>
              <a:rPr lang="en-US" baseline="0" dirty="0"/>
              <a:t>Controls of mobile sources</a:t>
            </a:r>
          </a:p>
          <a:p>
            <a:pPr marL="1085728" lvl="2" indent="-171431">
              <a:buFont typeface="Arial" panose="020B0604020202020204" pitchFamily="34" charset="0"/>
              <a:buChar char="•"/>
            </a:pPr>
            <a:r>
              <a:rPr lang="en-US" baseline="0" dirty="0"/>
              <a:t>Addressing regional haze</a:t>
            </a:r>
          </a:p>
          <a:p>
            <a:pPr marL="1085728" lvl="2" indent="-171431">
              <a:buFont typeface="Arial" panose="020B0604020202020204" pitchFamily="34" charset="0"/>
              <a:buChar char="•"/>
            </a:pPr>
            <a:r>
              <a:rPr lang="en-US" baseline="0" dirty="0"/>
              <a:t>Site specific permitting actions – either by states of industrial facilities or other federal agencies in issuing federal oil and gas leases</a:t>
            </a:r>
          </a:p>
          <a:p>
            <a:pPr defTabSz="914297">
              <a:defRPr/>
            </a:pPr>
            <a:endParaRPr lang="en-US" dirty="0"/>
          </a:p>
          <a:p>
            <a:pPr defTabSz="914297">
              <a:defRPr/>
            </a:pPr>
            <a:r>
              <a:rPr lang="en-US" dirty="0"/>
              <a:t>Air is not restricted by park boundaries.  So, whenever we make improvements to protect a specific park it also improves air quality in surrounding parks and communities.</a:t>
            </a:r>
          </a:p>
          <a:p>
            <a:pPr defTabSz="914297">
              <a:defRPr/>
            </a:pPr>
            <a:endParaRPr lang="en-US" dirty="0"/>
          </a:p>
          <a:p>
            <a:pPr defTabSz="914297">
              <a:defRPr/>
            </a:pPr>
            <a:endParaRPr lang="en-US" dirty="0"/>
          </a:p>
          <a:p>
            <a:pPr defTabSz="914297">
              <a:defRPr/>
            </a:pPr>
            <a:r>
              <a:rPr lang="en-US" dirty="0"/>
              <a:t>------</a:t>
            </a:r>
          </a:p>
          <a:p>
            <a:pPr defTabSz="914297">
              <a:defRPr/>
            </a:pPr>
            <a:r>
              <a:rPr lang="en-US" dirty="0"/>
              <a:t>Photo of the Navajo Generating Station in Paige, Arizona near Grand Canyon National Park.</a:t>
            </a:r>
          </a:p>
          <a:p>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27</a:t>
            </a:fld>
            <a:endParaRPr lang="en-US"/>
          </a:p>
        </p:txBody>
      </p:sp>
    </p:spTree>
    <p:extLst>
      <p:ext uri="{BB962C8B-B14F-4D97-AF65-F5344CB8AC3E}">
        <p14:creationId xmlns:p14="http://schemas.microsoft.com/office/powerpoint/2010/main" val="3337774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7">
              <a:defRPr/>
            </a:pPr>
            <a:r>
              <a:rPr lang="en-US" dirty="0"/>
              <a:t>How are we doing? Let’s consider 4 measures of air quality to evaluate progress: </a:t>
            </a:r>
          </a:p>
          <a:p>
            <a:pPr defTabSz="914297">
              <a:defRPr/>
            </a:pPr>
            <a:endParaRPr lang="en-US" dirty="0"/>
          </a:p>
          <a:p>
            <a:pPr marL="685723" lvl="1" indent="-228574" defTabSz="914297">
              <a:buFont typeface="+mj-lt"/>
              <a:buAutoNum type="arabicPeriod"/>
              <a:defRPr/>
            </a:pPr>
            <a:r>
              <a:rPr lang="en-US" dirty="0"/>
              <a:t>Air Clarity (Visibility) </a:t>
            </a:r>
          </a:p>
          <a:p>
            <a:pPr marL="685723" lvl="1" indent="-228574" defTabSz="914297">
              <a:buFont typeface="+mj-lt"/>
              <a:buAutoNum type="arabicPeriod"/>
              <a:defRPr/>
            </a:pPr>
            <a:r>
              <a:rPr lang="en-US" dirty="0"/>
              <a:t>Ground level ozone</a:t>
            </a:r>
          </a:p>
          <a:p>
            <a:pPr marL="685723" lvl="1" indent="-228574" defTabSz="914297">
              <a:buFont typeface="+mj-lt"/>
              <a:buAutoNum type="arabicPeriod"/>
              <a:defRPr/>
            </a:pPr>
            <a:r>
              <a:rPr lang="en-US" dirty="0"/>
              <a:t>Nitrogen and Sulfur Deposition</a:t>
            </a:r>
          </a:p>
          <a:p>
            <a:pPr marL="685723" lvl="1" indent="-228574" defTabSz="914297">
              <a:buFont typeface="+mj-lt"/>
              <a:buAutoNum type="arabicPeriod"/>
              <a:defRPr/>
            </a:pPr>
            <a:r>
              <a:rPr lang="en-US" dirty="0"/>
              <a:t>Mercury Deposition  </a:t>
            </a:r>
          </a:p>
          <a:p>
            <a:pPr marL="685723" lvl="1" indent="-228574" defTabSz="914297">
              <a:buFont typeface="+mj-lt"/>
              <a:buAutoNum type="arabicPeriod"/>
              <a:defRPr/>
            </a:pPr>
            <a:endParaRPr lang="en-US" dirty="0"/>
          </a:p>
          <a:p>
            <a:pPr defTabSz="914297">
              <a:defRPr/>
            </a:pPr>
            <a:r>
              <a:rPr lang="en-US" dirty="0"/>
              <a:t>For each of these factors we can check out the trends and measure progress against benchmarks to get a pulse.</a:t>
            </a:r>
          </a:p>
        </p:txBody>
      </p:sp>
      <p:sp>
        <p:nvSpPr>
          <p:cNvPr id="4" name="Slide Number Placeholder 3"/>
          <p:cNvSpPr>
            <a:spLocks noGrp="1"/>
          </p:cNvSpPr>
          <p:nvPr>
            <p:ph type="sldNum" sz="quarter" idx="10"/>
          </p:nvPr>
        </p:nvSpPr>
        <p:spPr/>
        <p:txBody>
          <a:bodyPr/>
          <a:lstStyle/>
          <a:p>
            <a:fld id="{7138E200-3767-445B-A21D-CEE4E65E1BFC}" type="slidenum">
              <a:rPr lang="en-US" smtClean="0"/>
              <a:t>28</a:t>
            </a:fld>
            <a:endParaRPr lang="en-US"/>
          </a:p>
        </p:txBody>
      </p:sp>
    </p:spTree>
    <p:extLst>
      <p:ext uri="{BB962C8B-B14F-4D97-AF65-F5344CB8AC3E}">
        <p14:creationId xmlns:p14="http://schemas.microsoft.com/office/powerpoint/2010/main" val="2106360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t>
            </a:r>
          </a:p>
          <a:p>
            <a:r>
              <a:rPr lang="en-US" dirty="0"/>
              <a:t>Photo</a:t>
            </a:r>
            <a:r>
              <a:rPr lang="en-US" baseline="0" dirty="0"/>
              <a:t> of Redwood National &amp; State Parks – California, USA</a:t>
            </a:r>
            <a:endParaRPr lang="en-US" dirty="0"/>
          </a:p>
        </p:txBody>
      </p:sp>
      <p:sp>
        <p:nvSpPr>
          <p:cNvPr id="4" name="Slide Number Placeholder 3"/>
          <p:cNvSpPr>
            <a:spLocks noGrp="1"/>
          </p:cNvSpPr>
          <p:nvPr>
            <p:ph type="sldNum" sz="quarter" idx="10"/>
          </p:nvPr>
        </p:nvSpPr>
        <p:spPr/>
        <p:txBody>
          <a:bodyPr/>
          <a:lstStyle/>
          <a:p>
            <a:fld id="{3B4DB9F8-4993-49E1-8216-236D03B0B2C1}" type="slidenum">
              <a:rPr lang="en-US" smtClean="0"/>
              <a:t>29</a:t>
            </a:fld>
            <a:endParaRPr lang="en-US"/>
          </a:p>
        </p:txBody>
      </p:sp>
    </p:spTree>
    <p:extLst>
      <p:ext uri="{BB962C8B-B14F-4D97-AF65-F5344CB8AC3E}">
        <p14:creationId xmlns:p14="http://schemas.microsoft.com/office/powerpoint/2010/main" val="1312326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show a series of maps that highlight air quality trends and conditions in parks.  For these maps the symbols indicate national park service areas that have enough (10+ years) on-site or nearby data to accurately represent the parks.  </a:t>
            </a:r>
          </a:p>
          <a:p>
            <a:endParaRPr lang="en-US" dirty="0"/>
          </a:p>
          <a:p>
            <a:r>
              <a:rPr lang="en-US" dirty="0"/>
              <a:t>This map shows hazy day visibility trends in parks.  Overall we can see that trends on the haziest days are improving, especially across the Midwest and east coast.  </a:t>
            </a:r>
          </a:p>
          <a:p>
            <a:endParaRPr lang="en-US" dirty="0"/>
          </a:p>
          <a:p>
            <a:r>
              <a:rPr lang="en-US" dirty="0"/>
              <a:t>Many of the Eastern US sites now experience half the visibility impairing pollution that they had 20 years ago.  </a:t>
            </a:r>
          </a:p>
        </p:txBody>
      </p:sp>
      <p:sp>
        <p:nvSpPr>
          <p:cNvPr id="4" name="Slide Number Placeholder 3"/>
          <p:cNvSpPr>
            <a:spLocks noGrp="1"/>
          </p:cNvSpPr>
          <p:nvPr>
            <p:ph type="sldNum" sz="quarter" idx="10"/>
          </p:nvPr>
        </p:nvSpPr>
        <p:spPr/>
        <p:txBody>
          <a:bodyPr/>
          <a:lstStyle/>
          <a:p>
            <a:fld id="{3B4DB9F8-4993-49E1-8216-236D03B0B2C1}" type="slidenum">
              <a:rPr lang="en-US" smtClean="0"/>
              <a:t>30</a:t>
            </a:fld>
            <a:endParaRPr lang="en-US"/>
          </a:p>
        </p:txBody>
      </p:sp>
    </p:spTree>
    <p:extLst>
      <p:ext uri="{BB962C8B-B14F-4D97-AF65-F5344CB8AC3E}">
        <p14:creationId xmlns:p14="http://schemas.microsoft.com/office/powerpoint/2010/main" val="2647089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our two countries’ parks and protected areas are quite unique, while others share remarkable similarities. </a:t>
            </a:r>
          </a:p>
          <a:p>
            <a:endParaRPr lang="en-US" dirty="0"/>
          </a:p>
          <a:p>
            <a:endParaRPr lang="en-US" dirty="0"/>
          </a:p>
          <a:p>
            <a:r>
              <a:rPr lang="en-US" dirty="0"/>
              <a:t>----------------------</a:t>
            </a:r>
          </a:p>
          <a:p>
            <a:r>
              <a:rPr lang="en-US" baseline="0" dirty="0"/>
              <a:t>Photo of p</a:t>
            </a:r>
            <a:r>
              <a:rPr lang="en-US" dirty="0"/>
              <a:t>anoramic view from Mount </a:t>
            </a:r>
            <a:r>
              <a:rPr lang="en-US" dirty="0" err="1"/>
              <a:t>Tianzi</a:t>
            </a:r>
            <a:r>
              <a:rPr lang="en-US" dirty="0"/>
              <a:t> Shan, </a:t>
            </a:r>
            <a:r>
              <a:rPr lang="en-US" dirty="0" err="1"/>
              <a:t>Wulingyuan</a:t>
            </a:r>
            <a:r>
              <a:rPr lang="en-US" dirty="0"/>
              <a:t> </a:t>
            </a:r>
            <a:r>
              <a:rPr lang="en-US" dirty="0" err="1"/>
              <a:t>Zhangjiajie</a:t>
            </a:r>
            <a:r>
              <a:rPr lang="en-US" dirty="0"/>
              <a:t> </a:t>
            </a:r>
            <a:r>
              <a:rPr lang="en-US" dirty="0" err="1"/>
              <a:t>hunan</a:t>
            </a:r>
            <a:r>
              <a:rPr lang="en-US" dirty="0"/>
              <a:t> China </a:t>
            </a:r>
            <a:r>
              <a:rPr lang="en-US" dirty="0" err="1"/>
              <a:t>tujia</a:t>
            </a:r>
            <a:r>
              <a:rPr lang="en-US" dirty="0"/>
              <a:t> </a:t>
            </a:r>
            <a:r>
              <a:rPr lang="en-US" dirty="0" err="1"/>
              <a:t>miao</a:t>
            </a:r>
            <a:r>
              <a:rPr lang="en-US" dirty="0"/>
              <a:t> 2012</a:t>
            </a:r>
          </a:p>
          <a:p>
            <a:endParaRPr lang="en-US" dirty="0"/>
          </a:p>
          <a:p>
            <a:r>
              <a:rPr lang="en-US" dirty="0"/>
              <a:t>https://en.wikipedia.org/wiki/Zhangjiajie#/media/File:1_tianzishan_wulingyuan_zhangjiajie_2012.jpg</a:t>
            </a:r>
          </a:p>
        </p:txBody>
      </p:sp>
      <p:sp>
        <p:nvSpPr>
          <p:cNvPr id="4" name="Slide Number Placeholder 3"/>
          <p:cNvSpPr>
            <a:spLocks noGrp="1"/>
          </p:cNvSpPr>
          <p:nvPr>
            <p:ph type="sldNum" sz="quarter" idx="10"/>
          </p:nvPr>
        </p:nvSpPr>
        <p:spPr/>
        <p:txBody>
          <a:bodyPr/>
          <a:lstStyle/>
          <a:p>
            <a:pPr defTabSz="931669">
              <a:defRPr/>
            </a:pPr>
            <a:fld id="{7138E200-3767-445B-A21D-CEE4E65E1BFC}" type="slidenum">
              <a:rPr lang="en-US">
                <a:solidFill>
                  <a:prstClr val="black"/>
                </a:solidFill>
                <a:latin typeface="Calibri" panose="020F0502020204030204"/>
              </a:rPr>
              <a:pPr defTabSz="931669">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640644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a:t>
            </a:r>
            <a:r>
              <a:rPr lang="en-US" dirty="0"/>
              <a:t>nset images compare haziest days in 1990 and 2015 at Grand Canyon National Park, Arizona and at Great Smoky Mountains National Park in North Carolina and Tennessee.  Both</a:t>
            </a:r>
            <a:r>
              <a:rPr lang="en-US" baseline="0" dirty="0"/>
              <a:t> parks have experienced statistically significant improvement.  The magnitude of improvement is much more noticeable for Eastern parks like Great Smoky Mountains NP.</a:t>
            </a:r>
          </a:p>
          <a:p>
            <a:endParaRPr lang="en-US" baseline="0" dirty="0"/>
          </a:p>
          <a:p>
            <a:pPr defTabSz="914297">
              <a:defRPr/>
            </a:pPr>
            <a:r>
              <a:rPr lang="en-US" dirty="0"/>
              <a:t>Cleaner cars, cleaner power production with emission controls, and less high sulfur coal being burned to generate electricity are all contributing to these improvements in visibility, even on the haziest days.</a:t>
            </a:r>
          </a:p>
          <a:p>
            <a:endParaRPr lang="en-US" dirty="0"/>
          </a:p>
        </p:txBody>
      </p:sp>
      <p:sp>
        <p:nvSpPr>
          <p:cNvPr id="4" name="Slide Number Placeholder 3"/>
          <p:cNvSpPr>
            <a:spLocks noGrp="1"/>
          </p:cNvSpPr>
          <p:nvPr>
            <p:ph type="sldNum" sz="quarter" idx="10"/>
          </p:nvPr>
        </p:nvSpPr>
        <p:spPr/>
        <p:txBody>
          <a:bodyPr/>
          <a:lstStyle/>
          <a:p>
            <a:fld id="{3B4DB9F8-4993-49E1-8216-236D03B0B2C1}" type="slidenum">
              <a:rPr lang="en-US" smtClean="0"/>
              <a:t>31</a:t>
            </a:fld>
            <a:endParaRPr lang="en-US"/>
          </a:p>
        </p:txBody>
      </p:sp>
    </p:spTree>
    <p:extLst>
      <p:ext uri="{BB962C8B-B14F-4D97-AF65-F5344CB8AC3E}">
        <p14:creationId xmlns:p14="http://schemas.microsoft.com/office/powerpoint/2010/main" val="3062462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the west, there are a lot of flat trends…  Why?</a:t>
            </a:r>
          </a:p>
          <a:p>
            <a:endParaRPr lang="en-US" dirty="0"/>
          </a:p>
        </p:txBody>
      </p:sp>
      <p:sp>
        <p:nvSpPr>
          <p:cNvPr id="4" name="Slide Number Placeholder 3"/>
          <p:cNvSpPr>
            <a:spLocks noGrp="1"/>
          </p:cNvSpPr>
          <p:nvPr>
            <p:ph type="sldNum" sz="quarter" idx="10"/>
          </p:nvPr>
        </p:nvSpPr>
        <p:spPr/>
        <p:txBody>
          <a:bodyPr/>
          <a:lstStyle/>
          <a:p>
            <a:fld id="{3B4DB9F8-4993-49E1-8216-236D03B0B2C1}" type="slidenum">
              <a:rPr lang="en-US" smtClean="0"/>
              <a:t>32</a:t>
            </a:fld>
            <a:endParaRPr lang="en-US"/>
          </a:p>
        </p:txBody>
      </p:sp>
    </p:spTree>
    <p:extLst>
      <p:ext uri="{BB962C8B-B14F-4D97-AF65-F5344CB8AC3E}">
        <p14:creationId xmlns:p14="http://schemas.microsoft.com/office/powerpoint/2010/main" val="1998802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7">
              <a:defRPr/>
            </a:pPr>
            <a:r>
              <a:rPr lang="en-US" dirty="0"/>
              <a:t>Smoke – Drought, climate change, a history of fire suppression have all set the stage for large wildland fires and the result is that advantages we have gained through clean cars and clean power are offset on the haziest days by wildfire smoke across much of the Western US. </a:t>
            </a:r>
          </a:p>
          <a:p>
            <a:endParaRPr lang="en-US" dirty="0"/>
          </a:p>
          <a:p>
            <a:r>
              <a:rPr lang="en-US" dirty="0"/>
              <a:t>Also, during the spring months some gains we have seen are being offset by pollution transport from Asia.</a:t>
            </a:r>
          </a:p>
          <a:p>
            <a:endParaRPr lang="en-US" dirty="0"/>
          </a:p>
          <a:p>
            <a:r>
              <a:rPr lang="en-US" dirty="0"/>
              <a:t>-----</a:t>
            </a:r>
          </a:p>
          <a:p>
            <a:r>
              <a:rPr lang="en-US" dirty="0"/>
              <a:t>Photos show three different perspectives on the Rim fire near Yosemite National Park, California in 2013.  From left: image from the International Space station, from across the Yosemite valley, and from the fire fighters vantage point.</a:t>
            </a:r>
          </a:p>
          <a:p>
            <a:endParaRPr lang="en-US" dirty="0"/>
          </a:p>
        </p:txBody>
      </p:sp>
      <p:sp>
        <p:nvSpPr>
          <p:cNvPr id="4" name="Slide Number Placeholder 3"/>
          <p:cNvSpPr>
            <a:spLocks noGrp="1"/>
          </p:cNvSpPr>
          <p:nvPr>
            <p:ph type="sldNum" sz="quarter" idx="10"/>
          </p:nvPr>
        </p:nvSpPr>
        <p:spPr/>
        <p:txBody>
          <a:bodyPr/>
          <a:lstStyle/>
          <a:p>
            <a:fld id="{3B4DB9F8-4993-49E1-8216-236D03B0B2C1}" type="slidenum">
              <a:rPr lang="en-US" smtClean="0"/>
              <a:t>33</a:t>
            </a:fld>
            <a:endParaRPr lang="en-US"/>
          </a:p>
        </p:txBody>
      </p:sp>
    </p:spTree>
    <p:extLst>
      <p:ext uri="{BB962C8B-B14F-4D97-AF65-F5344CB8AC3E}">
        <p14:creationId xmlns:p14="http://schemas.microsoft.com/office/powerpoint/2010/main" val="1532126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7">
              <a:defRPr/>
            </a:pPr>
            <a:r>
              <a:rPr lang="en-US" dirty="0"/>
              <a:t>Trends aside, the Clean Air Act goal is no man made impairment to visibility. </a:t>
            </a:r>
          </a:p>
          <a:p>
            <a:pPr defTabSz="914297">
              <a:defRPr/>
            </a:pPr>
            <a:endParaRPr lang="en-US" dirty="0"/>
          </a:p>
          <a:p>
            <a:pPr defTabSz="914297">
              <a:defRPr/>
            </a:pPr>
            <a:r>
              <a:rPr lang="en-US" dirty="0"/>
              <a:t>When we compare mid-range days (not the clearest or haziest) with natural conditions you can see that parks still have a long way to go to reach background (unpolluted) conditions.  Many parks, especially in the intermountain west, are getting closer but there is still significant work to do.</a:t>
            </a:r>
          </a:p>
        </p:txBody>
      </p:sp>
      <p:sp>
        <p:nvSpPr>
          <p:cNvPr id="4" name="Slide Number Placeholder 3"/>
          <p:cNvSpPr>
            <a:spLocks noGrp="1"/>
          </p:cNvSpPr>
          <p:nvPr>
            <p:ph type="sldNum" sz="quarter" idx="10"/>
          </p:nvPr>
        </p:nvSpPr>
        <p:spPr/>
        <p:txBody>
          <a:bodyPr/>
          <a:lstStyle/>
          <a:p>
            <a:fld id="{3B4DB9F8-4993-49E1-8216-236D03B0B2C1}" type="slidenum">
              <a:rPr lang="en-US" smtClean="0"/>
              <a:t>34</a:t>
            </a:fld>
            <a:endParaRPr lang="en-US"/>
          </a:p>
        </p:txBody>
      </p:sp>
    </p:spTree>
    <p:extLst>
      <p:ext uri="{BB962C8B-B14F-4D97-AF65-F5344CB8AC3E}">
        <p14:creationId xmlns:p14="http://schemas.microsoft.com/office/powerpoint/2010/main" val="17901058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Ground-level ozone is different from the ozone layer in the stratosphere that blocks ultraviolet radiation from the sun keeping the planet habitable. At ground-level ozone is a harmful oxidant that forms when nitrogen oxides and volatile organic compounds (VOCs) react in the presence of sunlight.  It affects people’s ability to breathe and can be harmful to plant growth.</a:t>
            </a:r>
          </a:p>
          <a:p>
            <a:endParaRPr lang="en-US" dirty="0"/>
          </a:p>
          <a:p>
            <a:pPr defTabSz="914297">
              <a:defRPr/>
            </a:pPr>
            <a:r>
              <a:rPr lang="en-US" dirty="0"/>
              <a:t>In the US, the Environmental Protection Agency regulates ozone and sets exposure limits that all states and tribal governments are responsible for achieving.  </a:t>
            </a:r>
          </a:p>
          <a:p>
            <a:endParaRPr lang="en-US" dirty="0"/>
          </a:p>
          <a:p>
            <a:endParaRPr lang="en-US" dirty="0"/>
          </a:p>
          <a:p>
            <a:r>
              <a:rPr lang="en-US" dirty="0"/>
              <a:t>-----------</a:t>
            </a:r>
          </a:p>
          <a:p>
            <a:r>
              <a:rPr lang="en-US" dirty="0"/>
              <a:t>Photo of Great Sand Dunes National Park</a:t>
            </a:r>
            <a:r>
              <a:rPr lang="en-US" baseline="0" dirty="0"/>
              <a:t> – Colorado, USA</a:t>
            </a:r>
            <a:endParaRPr lang="en-US" dirty="0"/>
          </a:p>
        </p:txBody>
      </p:sp>
      <p:sp>
        <p:nvSpPr>
          <p:cNvPr id="4" name="Slide Number Placeholder 3"/>
          <p:cNvSpPr>
            <a:spLocks noGrp="1"/>
          </p:cNvSpPr>
          <p:nvPr>
            <p:ph type="sldNum" sz="quarter" idx="10"/>
          </p:nvPr>
        </p:nvSpPr>
        <p:spPr/>
        <p:txBody>
          <a:bodyPr/>
          <a:lstStyle/>
          <a:p>
            <a:fld id="{3B4DB9F8-4993-49E1-8216-236D03B0B2C1}" type="slidenum">
              <a:rPr lang="en-US" smtClean="0"/>
              <a:t>35</a:t>
            </a:fld>
            <a:endParaRPr lang="en-US"/>
          </a:p>
        </p:txBody>
      </p:sp>
    </p:spTree>
    <p:extLst>
      <p:ext uri="{BB962C8B-B14F-4D97-AF65-F5344CB8AC3E}">
        <p14:creationId xmlns:p14="http://schemas.microsoft.com/office/powerpoint/2010/main" val="4262403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 ozone trends show that ozone concentrations are getting better almost everywhere.  </a:t>
            </a:r>
          </a:p>
          <a:p>
            <a:endParaRPr lang="en-US" dirty="0"/>
          </a:p>
          <a:p>
            <a:pPr defTabSz="914297">
              <a:defRPr/>
            </a:pPr>
            <a:r>
              <a:rPr lang="en-US" dirty="0"/>
              <a:t>There are a fair number of flat trends.  These are largely influenced by fire and to some extent emissions from oil and gas development offsetting the pollution reductions that have been gained through more modern cars and emission controls on power generation.</a:t>
            </a:r>
          </a:p>
          <a:p>
            <a:pPr defTabSz="914297">
              <a:defRPr/>
            </a:pPr>
            <a:endParaRPr lang="en-US" dirty="0"/>
          </a:p>
          <a:p>
            <a:r>
              <a:rPr lang="en-US" dirty="0"/>
              <a:t>Only two parks in the country have representative monitors that show degrading trends:</a:t>
            </a:r>
          </a:p>
          <a:p>
            <a:pPr marL="228574" indent="-228574">
              <a:buAutoNum type="arabicParenR"/>
            </a:pPr>
            <a:r>
              <a:rPr lang="en-US" dirty="0"/>
              <a:t>Muir Woods National Monument in California and </a:t>
            </a:r>
          </a:p>
          <a:p>
            <a:pPr marL="228574" indent="-228574">
              <a:buAutoNum type="arabicParenR"/>
            </a:pPr>
            <a:r>
              <a:rPr lang="en-US" dirty="0"/>
              <a:t>Denali National Park in Alaska.  </a:t>
            </a:r>
          </a:p>
          <a:p>
            <a:pPr marL="228574" indent="-228574">
              <a:buAutoNum type="arabicParen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B4DB9F8-4993-49E1-8216-236D03B0B2C1}" type="slidenum">
              <a:rPr lang="en-US" smtClean="0"/>
              <a:t>36</a:t>
            </a:fld>
            <a:endParaRPr lang="en-US"/>
          </a:p>
        </p:txBody>
      </p:sp>
    </p:spTree>
    <p:extLst>
      <p:ext uri="{BB962C8B-B14F-4D97-AF65-F5344CB8AC3E}">
        <p14:creationId xmlns:p14="http://schemas.microsoft.com/office/powerpoint/2010/main" val="2703878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7">
              <a:defRPr/>
            </a:pPr>
            <a:r>
              <a:rPr lang="en-US" dirty="0"/>
              <a:t>The really interesting part about Denali is that although the ozone levels are still quite low, the increasing trend is likely driven by global weather pattern shifts leading to more international transport. </a:t>
            </a:r>
          </a:p>
          <a:p>
            <a:endParaRPr lang="en-US" dirty="0"/>
          </a:p>
          <a:p>
            <a:endParaRPr lang="en-US" dirty="0"/>
          </a:p>
          <a:p>
            <a:r>
              <a:rPr lang="en-US" dirty="0"/>
              <a:t>Transport pathway change:</a:t>
            </a:r>
          </a:p>
          <a:p>
            <a:endParaRPr lang="en-US" dirty="0"/>
          </a:p>
          <a:p>
            <a:r>
              <a:rPr lang="en-US" dirty="0"/>
              <a:t>Increase in strength &amp; longevity of La Niña events over 1999–2012</a:t>
            </a:r>
          </a:p>
          <a:p>
            <a:r>
              <a:rPr lang="en-US" dirty="0"/>
              <a:t>Negative Pacific</a:t>
            </a:r>
            <a:r>
              <a:rPr lang="en-US" baseline="0" dirty="0"/>
              <a:t> </a:t>
            </a:r>
            <a:r>
              <a:rPr lang="en-US" dirty="0"/>
              <a:t>Decadal Oscillation (PDO) period - increased transport of polluted air masses from East Asia by 13% from the previous PDO period (1987–1998).</a:t>
            </a:r>
          </a:p>
          <a:p>
            <a:endParaRPr lang="en-US" dirty="0"/>
          </a:p>
          <a:p>
            <a:r>
              <a:rPr lang="en-US" dirty="0"/>
              <a:t>------------</a:t>
            </a:r>
          </a:p>
          <a:p>
            <a:r>
              <a:rPr lang="en-US" dirty="0"/>
              <a:t>Photo</a:t>
            </a:r>
            <a:r>
              <a:rPr lang="en-US" baseline="0" dirty="0"/>
              <a:t> of Denali National Park – Alaska, USA</a:t>
            </a:r>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37</a:t>
            </a:fld>
            <a:endParaRPr lang="en-US"/>
          </a:p>
        </p:txBody>
      </p:sp>
    </p:spTree>
    <p:extLst>
      <p:ext uri="{BB962C8B-B14F-4D97-AF65-F5344CB8AC3E}">
        <p14:creationId xmlns:p14="http://schemas.microsoft.com/office/powerpoint/2010/main" val="3460483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7">
              <a:defRPr/>
            </a:pPr>
            <a:r>
              <a:rPr lang="en-US" dirty="0"/>
              <a:t>Comparing current ozone levels to the recently revised standards we see that there is still progress to be made here.  Note that only the red parks are actually above the EPA recommended levels for human health.  Fortunately many states are already on a </a:t>
            </a:r>
            <a:r>
              <a:rPr lang="en-US" dirty="0" err="1"/>
              <a:t>glidepath</a:t>
            </a:r>
            <a:r>
              <a:rPr lang="en-US" dirty="0"/>
              <a:t> to meet the new standard by 2020 and as they do we will start to see far fewer red circles on our map.  </a:t>
            </a:r>
          </a:p>
          <a:p>
            <a:endParaRPr lang="en-US" dirty="0"/>
          </a:p>
        </p:txBody>
      </p:sp>
      <p:sp>
        <p:nvSpPr>
          <p:cNvPr id="4" name="Slide Number Placeholder 3"/>
          <p:cNvSpPr>
            <a:spLocks noGrp="1"/>
          </p:cNvSpPr>
          <p:nvPr>
            <p:ph type="sldNum" sz="quarter" idx="10"/>
          </p:nvPr>
        </p:nvSpPr>
        <p:spPr/>
        <p:txBody>
          <a:bodyPr/>
          <a:lstStyle/>
          <a:p>
            <a:fld id="{3B4DB9F8-4993-49E1-8216-236D03B0B2C1}" type="slidenum">
              <a:rPr lang="en-US" smtClean="0"/>
              <a:t>38</a:t>
            </a:fld>
            <a:endParaRPr lang="en-US"/>
          </a:p>
        </p:txBody>
      </p:sp>
    </p:spTree>
    <p:extLst>
      <p:ext uri="{BB962C8B-B14F-4D97-AF65-F5344CB8AC3E}">
        <p14:creationId xmlns:p14="http://schemas.microsoft.com/office/powerpoint/2010/main" val="2539367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Nitrogen and sulfur compounds in air pollution can be washed out of the air and deposited in parks with precipitation. </a:t>
            </a:r>
          </a:p>
          <a:p>
            <a:endParaRPr lang="en-US" dirty="0"/>
          </a:p>
          <a:p>
            <a:pPr defTabSz="914297">
              <a:defRPr/>
            </a:pPr>
            <a:r>
              <a:rPr lang="en-US" dirty="0"/>
              <a:t>“Acid rain” is the popular terminology for low pH rain resulting from this kind of air pollution.  Acid rain can damage plant and forest health as well as alter lake and stream chemistry, which in turn can lead to conditions where native fish and amphibians can not survive.</a:t>
            </a:r>
          </a:p>
          <a:p>
            <a:pPr defTabSz="914297">
              <a:defRPr/>
            </a:pPr>
            <a:endParaRPr lang="en-US" dirty="0"/>
          </a:p>
          <a:p>
            <a:pPr defTabSz="914297">
              <a:defRPr/>
            </a:pPr>
            <a:r>
              <a:rPr lang="en-US" dirty="0"/>
              <a:t>At lower levels of nitrogen deposition artificial fertilization occurs. Nitrogen is used in agriculture as a fertilizer and is emitted from animal feeding operations. When nitrogen is deposited through precipitation it can lead to changes in aquatic biota. Weedy invasive species may respond to an influx of nitrogen by crowding out native plants.  </a:t>
            </a:r>
          </a:p>
          <a:p>
            <a:pPr defTabSz="914297">
              <a:defRPr/>
            </a:pPr>
            <a:endParaRPr lang="en-US" dirty="0"/>
          </a:p>
          <a:p>
            <a:pPr defTabSz="914297">
              <a:defRPr/>
            </a:pPr>
            <a:r>
              <a:rPr lang="en-US" dirty="0"/>
              <a:t>-----------</a:t>
            </a:r>
          </a:p>
          <a:p>
            <a:pPr defTabSz="914297">
              <a:defRPr/>
            </a:pPr>
            <a:r>
              <a:rPr lang="en-US" dirty="0"/>
              <a:t>Photo of Great Smoky Mountains National Park – North Carolina and Tennessee, USA</a:t>
            </a:r>
          </a:p>
          <a:p>
            <a:endParaRPr lang="en-US" dirty="0"/>
          </a:p>
          <a:p>
            <a:endParaRPr lang="en-US" dirty="0"/>
          </a:p>
        </p:txBody>
      </p:sp>
      <p:sp>
        <p:nvSpPr>
          <p:cNvPr id="4" name="Slide Number Placeholder 3"/>
          <p:cNvSpPr>
            <a:spLocks noGrp="1"/>
          </p:cNvSpPr>
          <p:nvPr>
            <p:ph type="sldNum" sz="quarter" idx="10"/>
          </p:nvPr>
        </p:nvSpPr>
        <p:spPr/>
        <p:txBody>
          <a:bodyPr/>
          <a:lstStyle/>
          <a:p>
            <a:fld id="{3B4DB9F8-4993-49E1-8216-236D03B0B2C1}" type="slidenum">
              <a:rPr lang="en-US" smtClean="0"/>
              <a:t>39</a:t>
            </a:fld>
            <a:endParaRPr lang="en-US"/>
          </a:p>
        </p:txBody>
      </p:sp>
    </p:spTree>
    <p:extLst>
      <p:ext uri="{BB962C8B-B14F-4D97-AF65-F5344CB8AC3E}">
        <p14:creationId xmlns:p14="http://schemas.microsoft.com/office/powerpoint/2010/main" val="2146759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 trends for sulfate show improvement almost everywhere. </a:t>
            </a:r>
          </a:p>
          <a:p>
            <a:endParaRPr lang="en-US" dirty="0"/>
          </a:p>
          <a:p>
            <a:r>
              <a:rPr lang="en-US" dirty="0"/>
              <a:t>This is largely thanks to emission controls on power plants that were required by the acid rain regulations that resulted from 1990 clean air act amendments. </a:t>
            </a:r>
          </a:p>
        </p:txBody>
      </p:sp>
      <p:sp>
        <p:nvSpPr>
          <p:cNvPr id="4" name="Slide Number Placeholder 3"/>
          <p:cNvSpPr>
            <a:spLocks noGrp="1"/>
          </p:cNvSpPr>
          <p:nvPr>
            <p:ph type="sldNum" sz="quarter" idx="10"/>
          </p:nvPr>
        </p:nvSpPr>
        <p:spPr/>
        <p:txBody>
          <a:bodyPr/>
          <a:lstStyle/>
          <a:p>
            <a:fld id="{3B4DB9F8-4993-49E1-8216-236D03B0B2C1}" type="slidenum">
              <a:rPr lang="en-US" smtClean="0"/>
              <a:t>40</a:t>
            </a:fld>
            <a:endParaRPr lang="en-US"/>
          </a:p>
        </p:txBody>
      </p:sp>
    </p:spTree>
    <p:extLst>
      <p:ext uri="{BB962C8B-B14F-4D97-AF65-F5344CB8AC3E}">
        <p14:creationId xmlns:p14="http://schemas.microsoft.com/office/powerpoint/2010/main" val="312367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t>
            </a:r>
          </a:p>
          <a:p>
            <a:r>
              <a:rPr lang="en-US" baseline="0" dirty="0"/>
              <a:t>Photo of </a:t>
            </a:r>
            <a:r>
              <a:rPr lang="en-US" dirty="0"/>
              <a:t>Bryce</a:t>
            </a:r>
            <a:r>
              <a:rPr lang="en-US" baseline="0" dirty="0"/>
              <a:t> Canyon National Park – Utah, USA</a:t>
            </a:r>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5</a:t>
            </a:fld>
            <a:endParaRPr lang="en-US"/>
          </a:p>
        </p:txBody>
      </p:sp>
    </p:spTree>
    <p:extLst>
      <p:ext uri="{BB962C8B-B14F-4D97-AF65-F5344CB8AC3E}">
        <p14:creationId xmlns:p14="http://schemas.microsoft.com/office/powerpoint/2010/main" val="3421831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Nitrate deposition also was dramatically improved by these regulations and additionally by stricter vehicle emissions standards that have been incrementally implemented since the 90’s. </a:t>
            </a:r>
          </a:p>
        </p:txBody>
      </p:sp>
      <p:sp>
        <p:nvSpPr>
          <p:cNvPr id="4" name="Slide Number Placeholder 3"/>
          <p:cNvSpPr>
            <a:spLocks noGrp="1"/>
          </p:cNvSpPr>
          <p:nvPr>
            <p:ph type="sldNum" sz="quarter" idx="10"/>
          </p:nvPr>
        </p:nvSpPr>
        <p:spPr/>
        <p:txBody>
          <a:bodyPr/>
          <a:lstStyle/>
          <a:p>
            <a:fld id="{3B4DB9F8-4993-49E1-8216-236D03B0B2C1}" type="slidenum">
              <a:rPr lang="en-US" smtClean="0"/>
              <a:t>41</a:t>
            </a:fld>
            <a:endParaRPr lang="en-US"/>
          </a:p>
        </p:txBody>
      </p:sp>
    </p:spTree>
    <p:extLst>
      <p:ext uri="{BB962C8B-B14F-4D97-AF65-F5344CB8AC3E}">
        <p14:creationId xmlns:p14="http://schemas.microsoft.com/office/powerpoint/2010/main" val="3270765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Ammonium on the other hand is a nitrogen compound that shows increasing trends in many parts of the US.  </a:t>
            </a:r>
          </a:p>
          <a:p>
            <a:endParaRPr lang="en-US" dirty="0"/>
          </a:p>
          <a:p>
            <a:r>
              <a:rPr lang="en-US" dirty="0"/>
              <a:t>Ammonium is a pretty big deal and it is getting worse in part because there are no regulations on Ammonium emissions.</a:t>
            </a:r>
          </a:p>
        </p:txBody>
      </p:sp>
      <p:sp>
        <p:nvSpPr>
          <p:cNvPr id="4" name="Slide Number Placeholder 3"/>
          <p:cNvSpPr>
            <a:spLocks noGrp="1"/>
          </p:cNvSpPr>
          <p:nvPr>
            <p:ph type="sldNum" sz="quarter" idx="10"/>
          </p:nvPr>
        </p:nvSpPr>
        <p:spPr/>
        <p:txBody>
          <a:bodyPr/>
          <a:lstStyle/>
          <a:p>
            <a:fld id="{3B4DB9F8-4993-49E1-8216-236D03B0B2C1}" type="slidenum">
              <a:rPr lang="en-US" smtClean="0"/>
              <a:t>42</a:t>
            </a:fld>
            <a:endParaRPr lang="en-US"/>
          </a:p>
        </p:txBody>
      </p:sp>
    </p:spTree>
    <p:extLst>
      <p:ext uri="{BB962C8B-B14F-4D97-AF65-F5344CB8AC3E}">
        <p14:creationId xmlns:p14="http://schemas.microsoft.com/office/powerpoint/2010/main" val="158275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vast majority of ammonium emissions are coming from agriculture.  A shift to more confined animal feeding operations and large scale industrial agriculture in the past two decades has had a measurable and concerning effect on the amount of nitrogen entering the atmosphere and in turn being deposited in parks. </a:t>
            </a:r>
          </a:p>
        </p:txBody>
      </p:sp>
      <p:sp>
        <p:nvSpPr>
          <p:cNvPr id="4" name="Slide Number Placeholder 3"/>
          <p:cNvSpPr>
            <a:spLocks noGrp="1"/>
          </p:cNvSpPr>
          <p:nvPr>
            <p:ph type="sldNum" sz="quarter" idx="10"/>
          </p:nvPr>
        </p:nvSpPr>
        <p:spPr/>
        <p:txBody>
          <a:bodyPr/>
          <a:lstStyle/>
          <a:p>
            <a:fld id="{3B4DB9F8-4993-49E1-8216-236D03B0B2C1}" type="slidenum">
              <a:rPr lang="en-US" smtClean="0"/>
              <a:t>43</a:t>
            </a:fld>
            <a:endParaRPr lang="en-US"/>
          </a:p>
        </p:txBody>
      </p:sp>
    </p:spTree>
    <p:extLst>
      <p:ext uri="{BB962C8B-B14F-4D97-AF65-F5344CB8AC3E}">
        <p14:creationId xmlns:p14="http://schemas.microsoft.com/office/powerpoint/2010/main" val="27150273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Mercury emissions from fossil fuel combustion and industrial processes travel through the air just like other pollutants and are deposited in park ecosystems.  Once mercury enters park soils and waters it can convert to its toxic form which builds up the food chain affecting park wildlife, especially higher order predators.</a:t>
            </a:r>
          </a:p>
          <a:p>
            <a:endParaRPr lang="en-US" baseline="0" dirty="0"/>
          </a:p>
          <a:p>
            <a:r>
              <a:rPr lang="en-US" baseline="0" dirty="0"/>
              <a:t>---------</a:t>
            </a:r>
          </a:p>
          <a:p>
            <a:r>
              <a:rPr lang="en-US" baseline="0" dirty="0"/>
              <a:t>Photo of Katmai National Park and Preserve – Alaska, USA</a:t>
            </a:r>
            <a:endParaRPr lang="en-US" dirty="0"/>
          </a:p>
        </p:txBody>
      </p:sp>
      <p:sp>
        <p:nvSpPr>
          <p:cNvPr id="4" name="Slide Number Placeholder 3"/>
          <p:cNvSpPr>
            <a:spLocks noGrp="1"/>
          </p:cNvSpPr>
          <p:nvPr>
            <p:ph type="sldNum" sz="quarter" idx="10"/>
          </p:nvPr>
        </p:nvSpPr>
        <p:spPr/>
        <p:txBody>
          <a:bodyPr/>
          <a:lstStyle/>
          <a:p>
            <a:fld id="{3B4DB9F8-4993-49E1-8216-236D03B0B2C1}" type="slidenum">
              <a:rPr lang="en-US" smtClean="0"/>
              <a:t>44</a:t>
            </a:fld>
            <a:endParaRPr lang="en-US"/>
          </a:p>
        </p:txBody>
      </p:sp>
    </p:spTree>
    <p:extLst>
      <p:ext uri="{BB962C8B-B14F-4D97-AF65-F5344CB8AC3E}">
        <p14:creationId xmlns:p14="http://schemas.microsoft.com/office/powerpoint/2010/main" val="2001283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far less data and therefore fewer trends for Mercury than for other parameters.  </a:t>
            </a:r>
          </a:p>
        </p:txBody>
      </p:sp>
      <p:sp>
        <p:nvSpPr>
          <p:cNvPr id="4" name="Slide Number Placeholder 3"/>
          <p:cNvSpPr>
            <a:spLocks noGrp="1"/>
          </p:cNvSpPr>
          <p:nvPr>
            <p:ph type="sldNum" sz="quarter" idx="10"/>
          </p:nvPr>
        </p:nvSpPr>
        <p:spPr/>
        <p:txBody>
          <a:bodyPr/>
          <a:lstStyle/>
          <a:p>
            <a:pPr defTabSz="457149">
              <a:defRPr/>
            </a:pPr>
            <a:fld id="{3B4DB9F8-4993-49E1-8216-236D03B0B2C1}" type="slidenum">
              <a:rPr lang="en-US">
                <a:solidFill>
                  <a:prstClr val="black"/>
                </a:solidFill>
                <a:latin typeface="Calibri"/>
              </a:rPr>
              <a:pPr defTabSz="457149">
                <a:defRPr/>
              </a:pPr>
              <a:t>45</a:t>
            </a:fld>
            <a:endParaRPr lang="en-US">
              <a:solidFill>
                <a:prstClr val="black"/>
              </a:solidFill>
              <a:latin typeface="Calibri"/>
            </a:endParaRPr>
          </a:p>
        </p:txBody>
      </p:sp>
    </p:spTree>
    <p:extLst>
      <p:ext uri="{BB962C8B-B14F-4D97-AF65-F5344CB8AC3E}">
        <p14:creationId xmlns:p14="http://schemas.microsoft.com/office/powerpoint/2010/main" val="31651435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7">
              <a:defRPr/>
            </a:pPr>
            <a:r>
              <a:rPr lang="en-US" dirty="0"/>
              <a:t>We would very much like to work with the Chinese National Parks in the future to </a:t>
            </a:r>
            <a:r>
              <a:rPr lang="en-US" baseline="0" dirty="0"/>
              <a:t>share monitoring techniques and improve </a:t>
            </a:r>
            <a:r>
              <a:rPr lang="en-US" dirty="0"/>
              <a:t>understanding of global atmospheric processes. We will be happy to share our experience, methodology, and data in future communications. We</a:t>
            </a:r>
            <a:r>
              <a:rPr lang="en-US" baseline="0" dirty="0"/>
              <a:t> hope this is a partnership you will seriously consider.</a:t>
            </a:r>
            <a:endParaRPr lang="en-US" dirty="0"/>
          </a:p>
          <a:p>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46</a:t>
            </a:fld>
            <a:endParaRPr lang="en-US"/>
          </a:p>
        </p:txBody>
      </p:sp>
    </p:spTree>
    <p:extLst>
      <p:ext uri="{BB962C8B-B14F-4D97-AF65-F5344CB8AC3E}">
        <p14:creationId xmlns:p14="http://schemas.microsoft.com/office/powerpoint/2010/main" val="2003501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air transcends</a:t>
            </a:r>
            <a:r>
              <a:rPr lang="en-US" baseline="0" dirty="0"/>
              <a:t> boundaries, forging effective partnerships is critical to our success in protecting and ever improving the air quality in our national parks.  </a:t>
            </a:r>
          </a:p>
          <a:p>
            <a:endParaRPr lang="en-US" baseline="0" dirty="0"/>
          </a:p>
          <a:p>
            <a:r>
              <a:rPr lang="en-US" baseline="0" dirty="0"/>
              <a:t>Also, partnerships are essential for protecting scenic views that extend beyond park boundaries.</a:t>
            </a:r>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47</a:t>
            </a:fld>
            <a:endParaRPr lang="en-US"/>
          </a:p>
        </p:txBody>
      </p:sp>
    </p:spTree>
    <p:extLst>
      <p:ext uri="{BB962C8B-B14F-4D97-AF65-F5344CB8AC3E}">
        <p14:creationId xmlns:p14="http://schemas.microsoft.com/office/powerpoint/2010/main" val="37536003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opportunity for our partnership may be through</a:t>
            </a:r>
            <a:r>
              <a:rPr lang="en-US" baseline="0" dirty="0"/>
              <a:t> our IMPROVE (Interagency Monitoring of Protected Visual Environments) visibility monitoring program.  There are over 150 sites in the US and there have been a few international sites as well.  While not currently operating we have recently had sites operating in Canada and South Korea.</a:t>
            </a:r>
          </a:p>
          <a:p>
            <a:endParaRPr lang="en-US" baseline="0" dirty="0"/>
          </a:p>
          <a:p>
            <a:r>
              <a:rPr lang="en-US" baseline="0" dirty="0"/>
              <a:t>We would like to explore with you the opportunity to have Chinese National Parks conduct this same kind of visibility monitoring, as well.</a:t>
            </a:r>
          </a:p>
          <a:p>
            <a:endParaRPr lang="en-US" baseline="0" dirty="0"/>
          </a:p>
          <a:p>
            <a:endParaRPr lang="en-US" baseline="0" dirty="0"/>
          </a:p>
          <a:p>
            <a:r>
              <a:rPr lang="en-US" baseline="0" dirty="0"/>
              <a:t>-------</a:t>
            </a:r>
          </a:p>
          <a:p>
            <a:r>
              <a:rPr lang="en-US" baseline="0" dirty="0"/>
              <a:t>Photo of a visibility monitoring station and inset of a site operator changing filters.</a:t>
            </a:r>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48</a:t>
            </a:fld>
            <a:endParaRPr lang="en-US"/>
          </a:p>
        </p:txBody>
      </p:sp>
    </p:spTree>
    <p:extLst>
      <p:ext uri="{BB962C8B-B14F-4D97-AF65-F5344CB8AC3E}">
        <p14:creationId xmlns:p14="http://schemas.microsoft.com/office/powerpoint/2010/main" val="2760189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a:t>
            </a:r>
            <a:r>
              <a:rPr lang="en-US" baseline="0" dirty="0"/>
              <a:t> learning more about air quality in parks, please feel free to call or peruse our webpages.  </a:t>
            </a:r>
            <a:r>
              <a:rPr lang="en-US" dirty="0"/>
              <a:t>We make all of our data available to parks and the public</a:t>
            </a:r>
            <a:r>
              <a:rPr lang="en-US" baseline="0" dirty="0"/>
              <a:t>.  </a:t>
            </a:r>
          </a:p>
          <a:p>
            <a:endParaRPr lang="en-US" baseline="0" dirty="0"/>
          </a:p>
          <a:p>
            <a:r>
              <a:rPr lang="en-US" baseline="0" dirty="0"/>
              <a:t>Links:</a:t>
            </a:r>
          </a:p>
          <a:p>
            <a:r>
              <a:rPr lang="en-US" dirty="0"/>
              <a:t>Home page - https://www.nps.gov/subjects/air/index.htm </a:t>
            </a:r>
          </a:p>
          <a:p>
            <a:r>
              <a:rPr lang="en-US" dirty="0"/>
              <a:t>Live data - https://www.nps.gov/subjects/air/current-data.htm</a:t>
            </a:r>
          </a:p>
          <a:p>
            <a:r>
              <a:rPr lang="en-US" dirty="0"/>
              <a:t>Webcams - https://www.nps.gov/subjects/air/webcams.htm</a:t>
            </a:r>
          </a:p>
          <a:p>
            <a:r>
              <a:rPr lang="en-US" dirty="0"/>
              <a:t>Conditions</a:t>
            </a:r>
            <a:r>
              <a:rPr lang="en-US" baseline="0" dirty="0"/>
              <a:t> &amp; Trends, National Summary - https://www.nps.gov/subjects/air/national-summary.htm</a:t>
            </a:r>
          </a:p>
          <a:p>
            <a:r>
              <a:rPr lang="en-US" baseline="0" dirty="0"/>
              <a:t>Conditions &amp; Trends by Park - https://www.nps.gov/subjects/air/webcams.htm</a:t>
            </a:r>
          </a:p>
          <a:p>
            <a:r>
              <a:rPr lang="en-US" baseline="0" dirty="0"/>
              <a:t>Park Air Profiles - https://www.nps.gov/subjects/air/airprofiles.htm</a:t>
            </a:r>
          </a:p>
          <a:p>
            <a:endParaRPr lang="en-US" baseline="0" dirty="0"/>
          </a:p>
          <a:p>
            <a:r>
              <a:rPr lang="en-US" baseline="0" dirty="0"/>
              <a:t>Organizational home page - https://www.nps.gov/orgs/1971/index.htm</a:t>
            </a:r>
          </a:p>
          <a:p>
            <a:r>
              <a:rPr lang="en-US" baseline="0" dirty="0"/>
              <a:t>Organizational contacts - https://www.nps.gov/orgs/1971/contactus.htm</a:t>
            </a:r>
          </a:p>
          <a:p>
            <a:endParaRPr lang="en-US" baseline="0" dirty="0"/>
          </a:p>
          <a:p>
            <a:r>
              <a:rPr lang="en-US" baseline="0" dirty="0"/>
              <a:t>----------</a:t>
            </a:r>
          </a:p>
          <a:p>
            <a:r>
              <a:rPr lang="en-US" baseline="0" dirty="0"/>
              <a:t>Photo of Grand Canyon National Park – Arizona, USA</a:t>
            </a:r>
            <a:endParaRPr lang="en-US" dirty="0"/>
          </a:p>
          <a:p>
            <a:endParaRPr lang="en-US" dirty="0"/>
          </a:p>
        </p:txBody>
      </p:sp>
      <p:sp>
        <p:nvSpPr>
          <p:cNvPr id="4" name="Slide Number Placeholder 3"/>
          <p:cNvSpPr>
            <a:spLocks noGrp="1"/>
          </p:cNvSpPr>
          <p:nvPr>
            <p:ph type="sldNum" sz="quarter" idx="10"/>
          </p:nvPr>
        </p:nvSpPr>
        <p:spPr/>
        <p:txBody>
          <a:bodyPr/>
          <a:lstStyle/>
          <a:p>
            <a:fld id="{3B4DB9F8-4993-49E1-8216-236D03B0B2C1}" type="slidenum">
              <a:rPr lang="en-US" smtClean="0"/>
              <a:t>49</a:t>
            </a:fld>
            <a:endParaRPr lang="en-US"/>
          </a:p>
        </p:txBody>
      </p:sp>
    </p:spTree>
    <p:extLst>
      <p:ext uri="{BB962C8B-B14F-4D97-AF65-F5344CB8AC3E}">
        <p14:creationId xmlns:p14="http://schemas.microsoft.com/office/powerpoint/2010/main" val="777999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50</a:t>
            </a:fld>
            <a:endParaRPr lang="en-US"/>
          </a:p>
        </p:txBody>
      </p:sp>
    </p:spTree>
    <p:extLst>
      <p:ext uri="{BB962C8B-B14F-4D97-AF65-F5344CB8AC3E}">
        <p14:creationId xmlns:p14="http://schemas.microsoft.com/office/powerpoint/2010/main" val="504383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t>
            </a:r>
          </a:p>
          <a:p>
            <a:r>
              <a:rPr lang="en-US" baseline="0" dirty="0"/>
              <a:t>Photo of </a:t>
            </a:r>
            <a:r>
              <a:rPr lang="en-US" dirty="0" err="1"/>
              <a:t>Huanglong</a:t>
            </a:r>
            <a:r>
              <a:rPr lang="en-US" dirty="0"/>
              <a:t> Scenic and Historic Interest Area; </a:t>
            </a:r>
            <a:r>
              <a:rPr lang="en-US" dirty="0" err="1"/>
              <a:t>Huanglong</a:t>
            </a:r>
            <a:r>
              <a:rPr lang="en-US" dirty="0"/>
              <a:t> Ancient Temple</a:t>
            </a:r>
          </a:p>
          <a:p>
            <a:endParaRPr lang="en-US" dirty="0"/>
          </a:p>
          <a:p>
            <a:r>
              <a:rPr lang="en-US" dirty="0"/>
              <a:t>https://en.wikipedia.org/wiki/Huanglong_Scenic_and_Historic_Interest_Area#/media/File:Huanglong_ancient_temple.jpg</a:t>
            </a:r>
          </a:p>
        </p:txBody>
      </p:sp>
      <p:sp>
        <p:nvSpPr>
          <p:cNvPr id="4" name="Slide Number Placeholder 3"/>
          <p:cNvSpPr>
            <a:spLocks noGrp="1"/>
          </p:cNvSpPr>
          <p:nvPr>
            <p:ph type="sldNum" sz="quarter" idx="10"/>
          </p:nvPr>
        </p:nvSpPr>
        <p:spPr/>
        <p:txBody>
          <a:bodyPr/>
          <a:lstStyle/>
          <a:p>
            <a:pPr defTabSz="931669">
              <a:defRPr/>
            </a:pPr>
            <a:fld id="{7138E200-3767-445B-A21D-CEE4E65E1BFC}" type="slidenum">
              <a:rPr lang="en-US">
                <a:solidFill>
                  <a:prstClr val="black"/>
                </a:solidFill>
                <a:latin typeface="Calibri" panose="020F0502020204030204"/>
              </a:rPr>
              <a:pPr defTabSz="931669">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604768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343400"/>
            <a:ext cx="5486400" cy="4114800"/>
          </a:xfrm>
          <a:prstGeom prst="rect">
            <a:avLst/>
          </a:prstGeom>
        </p:spPr>
        <p:txBody>
          <a:bodyPr spcFirstLastPara="1" wrap="square" lIns="91415" tIns="45695" rIns="91415" bIns="45695" anchor="t" anchorCtr="0">
            <a:noAutofit/>
          </a:bodyPr>
          <a:lstStyle/>
          <a:p>
            <a:endParaRPr/>
          </a:p>
        </p:txBody>
      </p:sp>
      <p:sp>
        <p:nvSpPr>
          <p:cNvPr id="165" name="Google Shape;16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68065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txBox="1">
            <a:spLocks noGrp="1"/>
          </p:cNvSpPr>
          <p:nvPr>
            <p:ph type="body" idx="1"/>
          </p:nvPr>
        </p:nvSpPr>
        <p:spPr>
          <a:xfrm>
            <a:off x="685800" y="4343400"/>
            <a:ext cx="5486400" cy="4114800"/>
          </a:xfrm>
          <a:prstGeom prst="rect">
            <a:avLst/>
          </a:prstGeom>
        </p:spPr>
        <p:txBody>
          <a:bodyPr spcFirstLastPara="1" wrap="square" lIns="91415" tIns="45695" rIns="91415" bIns="45695" anchor="t" anchorCtr="0">
            <a:noAutofit/>
          </a:bodyPr>
          <a:lstStyle/>
          <a:p>
            <a:endParaRPr/>
          </a:p>
        </p:txBody>
      </p:sp>
      <p:sp>
        <p:nvSpPr>
          <p:cNvPr id="178" name="Google Shape;17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56156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a:r>
          </a:p>
          <a:p>
            <a:r>
              <a:rPr lang="en-US" dirty="0"/>
              <a:t>Photo of Glen Canyon National Recreation Area,</a:t>
            </a:r>
            <a:r>
              <a:rPr lang="en-US" baseline="0" dirty="0"/>
              <a:t> Utah.</a:t>
            </a:r>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54</a:t>
            </a:fld>
            <a:endParaRPr lang="en-US"/>
          </a:p>
        </p:txBody>
      </p:sp>
    </p:spTree>
    <p:extLst>
      <p:ext uri="{BB962C8B-B14F-4D97-AF65-F5344CB8AC3E}">
        <p14:creationId xmlns:p14="http://schemas.microsoft.com/office/powerpoint/2010/main" val="4900244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55</a:t>
            </a:fld>
            <a:endParaRPr lang="en-US"/>
          </a:p>
        </p:txBody>
      </p:sp>
    </p:spTree>
    <p:extLst>
      <p:ext uri="{BB962C8B-B14F-4D97-AF65-F5344CB8AC3E}">
        <p14:creationId xmlns:p14="http://schemas.microsoft.com/office/powerpoint/2010/main" val="19199549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t>
            </a:r>
          </a:p>
          <a:p>
            <a:r>
              <a:rPr lang="en-US" dirty="0"/>
              <a:t>Photo from the NPS Protecting</a:t>
            </a:r>
            <a:r>
              <a:rPr lang="en-US" baseline="0" dirty="0"/>
              <a:t> Water Webpage (</a:t>
            </a:r>
            <a:r>
              <a:rPr lang="en-US" dirty="0">
                <a:hlinkClick r:id="rId3"/>
              </a:rPr>
              <a:t>https://www.nps.gov/subjects/protectingwater/index.htm</a:t>
            </a:r>
            <a:r>
              <a:rPr lang="en-US" dirty="0"/>
              <a:t>)</a:t>
            </a:r>
          </a:p>
        </p:txBody>
      </p:sp>
      <p:sp>
        <p:nvSpPr>
          <p:cNvPr id="4" name="Slide Number Placeholder 3"/>
          <p:cNvSpPr>
            <a:spLocks noGrp="1"/>
          </p:cNvSpPr>
          <p:nvPr>
            <p:ph type="sldNum" sz="quarter" idx="10"/>
          </p:nvPr>
        </p:nvSpPr>
        <p:spPr/>
        <p:txBody>
          <a:bodyPr/>
          <a:lstStyle/>
          <a:p>
            <a:fld id="{7138E200-3767-445B-A21D-CEE4E65E1BFC}" type="slidenum">
              <a:rPr lang="en-US" smtClean="0"/>
              <a:t>56</a:t>
            </a:fld>
            <a:endParaRPr lang="en-US"/>
          </a:p>
        </p:txBody>
      </p:sp>
    </p:spTree>
    <p:extLst>
      <p:ext uri="{BB962C8B-B14F-4D97-AF65-F5344CB8AC3E}">
        <p14:creationId xmlns:p14="http://schemas.microsoft.com/office/powerpoint/2010/main" val="41358675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a:t>
            </a:r>
          </a:p>
          <a:p>
            <a:pPr defTabSz="914297">
              <a:defRPr/>
            </a:pPr>
            <a:r>
              <a:rPr lang="en-US" dirty="0"/>
              <a:t>Photo of </a:t>
            </a:r>
            <a:r>
              <a:rPr lang="en-US" dirty="0">
                <a:effectLst>
                  <a:outerShdw blurRad="38100" dist="38100" dir="2700000" algn="tl">
                    <a:srgbClr val="000000">
                      <a:alpha val="43137"/>
                    </a:srgbClr>
                  </a:outerShdw>
                </a:effectLst>
              </a:rPr>
              <a:t>Yosemite National Park – California, USA</a:t>
            </a:r>
          </a:p>
          <a:p>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57</a:t>
            </a:fld>
            <a:endParaRPr lang="en-US"/>
          </a:p>
        </p:txBody>
      </p:sp>
    </p:spTree>
    <p:extLst>
      <p:ext uri="{BB962C8B-B14F-4D97-AF65-F5344CB8AC3E}">
        <p14:creationId xmlns:p14="http://schemas.microsoft.com/office/powerpoint/2010/main" val="1066322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7">
              <a:defRPr/>
            </a:pPr>
            <a:r>
              <a:rPr lang="en-US" dirty="0"/>
              <a:t>We have many types of protected areas in the national park system and today I will refer to all of them as “parks.”</a:t>
            </a:r>
          </a:p>
          <a:p>
            <a:endParaRPr lang="en-US" dirty="0"/>
          </a:p>
          <a:p>
            <a:endParaRPr lang="en-US" dirty="0"/>
          </a:p>
          <a:p>
            <a:r>
              <a:rPr lang="en-US" dirty="0"/>
              <a:t>------</a:t>
            </a:r>
          </a:p>
          <a:p>
            <a:r>
              <a:rPr lang="en-US" baseline="0" dirty="0"/>
              <a:t>Photo of </a:t>
            </a:r>
            <a:r>
              <a:rPr lang="en-US" dirty="0"/>
              <a:t>Yellowstone National Park – Wyoming, USA</a:t>
            </a:r>
          </a:p>
        </p:txBody>
      </p:sp>
      <p:sp>
        <p:nvSpPr>
          <p:cNvPr id="4" name="Slide Number Placeholder 3"/>
          <p:cNvSpPr>
            <a:spLocks noGrp="1"/>
          </p:cNvSpPr>
          <p:nvPr>
            <p:ph type="sldNum" sz="quarter" idx="10"/>
          </p:nvPr>
        </p:nvSpPr>
        <p:spPr/>
        <p:txBody>
          <a:bodyPr/>
          <a:lstStyle/>
          <a:p>
            <a:fld id="{7138E200-3767-445B-A21D-CEE4E65E1BFC}" type="slidenum">
              <a:rPr lang="en-US" smtClean="0"/>
              <a:t>7</a:t>
            </a:fld>
            <a:endParaRPr lang="en-US"/>
          </a:p>
        </p:txBody>
      </p:sp>
    </p:spTree>
    <p:extLst>
      <p:ext uri="{BB962C8B-B14F-4D97-AF65-F5344CB8AC3E}">
        <p14:creationId xmlns:p14="http://schemas.microsoft.com/office/powerpoint/2010/main" val="1228328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that unites all of these special places is the importance of clean air.  </a:t>
            </a:r>
          </a:p>
          <a:p>
            <a:endParaRPr lang="en-US" dirty="0"/>
          </a:p>
          <a:p>
            <a:r>
              <a:rPr lang="en-US" dirty="0"/>
              <a:t>-----------</a:t>
            </a:r>
          </a:p>
          <a:p>
            <a:r>
              <a:rPr lang="en-US" baseline="0" dirty="0"/>
              <a:t>Photo of </a:t>
            </a:r>
            <a:r>
              <a:rPr lang="en-US" dirty="0"/>
              <a:t>Tian Shan range, crossing People's Republic of China, Pakistan, India, Kazakhstan, Kyrgyzstan and Uzbekistan</a:t>
            </a:r>
          </a:p>
          <a:p>
            <a:endParaRPr lang="en-US" dirty="0"/>
          </a:p>
          <a:p>
            <a:r>
              <a:rPr lang="en-US" dirty="0"/>
              <a:t>https://en.wikipedia.org/wiki/Bogeda_Biosphere_Reserve#/media/File:%E9%A3%9E%E8%B6%8A%E5%A4%A9%E5%B1%B1_fly_over_Tian_Shan_mountains_(4117410958).jpg</a:t>
            </a:r>
          </a:p>
        </p:txBody>
      </p:sp>
      <p:sp>
        <p:nvSpPr>
          <p:cNvPr id="4" name="Slide Number Placeholder 3"/>
          <p:cNvSpPr>
            <a:spLocks noGrp="1"/>
          </p:cNvSpPr>
          <p:nvPr>
            <p:ph type="sldNum" sz="quarter" idx="10"/>
          </p:nvPr>
        </p:nvSpPr>
        <p:spPr/>
        <p:txBody>
          <a:bodyPr/>
          <a:lstStyle/>
          <a:p>
            <a:pPr defTabSz="931669">
              <a:defRPr/>
            </a:pPr>
            <a:fld id="{7138E200-3767-445B-A21D-CEE4E65E1BFC}" type="slidenum">
              <a:rPr lang="en-US">
                <a:solidFill>
                  <a:prstClr val="black"/>
                </a:solidFill>
                <a:latin typeface="Calibri" panose="020F0502020204030204"/>
              </a:rPr>
              <a:pPr defTabSz="931669">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325555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97">
              <a:defRPr/>
            </a:pPr>
            <a:r>
              <a:rPr lang="en-US" dirty="0"/>
              <a:t>Clean air is</a:t>
            </a:r>
            <a:r>
              <a:rPr lang="en-US" baseline="0" dirty="0"/>
              <a:t> essential to the health of park visitors and staff, for crisp clear views, and for healthy ecosystems.</a:t>
            </a:r>
          </a:p>
          <a:p>
            <a:endParaRPr lang="en-US" dirty="0"/>
          </a:p>
          <a:p>
            <a:endParaRPr lang="en-US" dirty="0"/>
          </a:p>
          <a:p>
            <a:r>
              <a:rPr lang="en-US" dirty="0"/>
              <a:t>-------</a:t>
            </a:r>
          </a:p>
          <a:p>
            <a:r>
              <a:rPr lang="en-US" baseline="0" dirty="0"/>
              <a:t>Photo of </a:t>
            </a:r>
            <a:r>
              <a:rPr lang="en-US" dirty="0"/>
              <a:t>Wrangell St. </a:t>
            </a:r>
            <a:r>
              <a:rPr lang="en-US"/>
              <a:t>Elias National Park </a:t>
            </a:r>
            <a:r>
              <a:rPr lang="en-US" dirty="0"/>
              <a:t>– Alaska, USA</a:t>
            </a:r>
          </a:p>
        </p:txBody>
      </p:sp>
      <p:sp>
        <p:nvSpPr>
          <p:cNvPr id="4" name="Slide Number Placeholder 3"/>
          <p:cNvSpPr>
            <a:spLocks noGrp="1"/>
          </p:cNvSpPr>
          <p:nvPr>
            <p:ph type="sldNum" sz="quarter" idx="10"/>
          </p:nvPr>
        </p:nvSpPr>
        <p:spPr/>
        <p:txBody>
          <a:bodyPr/>
          <a:lstStyle/>
          <a:p>
            <a:fld id="{7138E200-3767-445B-A21D-CEE4E65E1BFC}" type="slidenum">
              <a:rPr lang="en-US" smtClean="0"/>
              <a:t>9</a:t>
            </a:fld>
            <a:endParaRPr lang="en-US"/>
          </a:p>
        </p:txBody>
      </p:sp>
    </p:spTree>
    <p:extLst>
      <p:ext uri="{BB962C8B-B14F-4D97-AF65-F5344CB8AC3E}">
        <p14:creationId xmlns:p14="http://schemas.microsoft.com/office/powerpoint/2010/main" val="3123064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we talk more about national parks and air quality let’s take a few minutes to cover the basics.</a:t>
            </a:r>
          </a:p>
          <a:p>
            <a:endParaRPr lang="en-US" baseline="0" dirty="0"/>
          </a:p>
          <a:p>
            <a:pPr marL="628580" lvl="1" indent="-171431">
              <a:buFont typeface="Arial" panose="020B0604020202020204" pitchFamily="34" charset="0"/>
              <a:buChar char="•"/>
            </a:pPr>
            <a:r>
              <a:rPr lang="en-US" baseline="0" dirty="0"/>
              <a:t>What is air pollution?</a:t>
            </a:r>
          </a:p>
          <a:p>
            <a:pPr marL="628580" lvl="1" indent="-171431">
              <a:buFont typeface="Arial" panose="020B0604020202020204" pitchFamily="34" charset="0"/>
              <a:buChar char="•"/>
            </a:pPr>
            <a:r>
              <a:rPr lang="en-US" baseline="0" dirty="0"/>
              <a:t>Why does it matter for parks?</a:t>
            </a:r>
            <a:endParaRPr lang="en-US" dirty="0"/>
          </a:p>
        </p:txBody>
      </p:sp>
      <p:sp>
        <p:nvSpPr>
          <p:cNvPr id="4" name="Slide Number Placeholder 3"/>
          <p:cNvSpPr>
            <a:spLocks noGrp="1"/>
          </p:cNvSpPr>
          <p:nvPr>
            <p:ph type="sldNum" sz="quarter" idx="10"/>
          </p:nvPr>
        </p:nvSpPr>
        <p:spPr/>
        <p:txBody>
          <a:bodyPr/>
          <a:lstStyle/>
          <a:p>
            <a:fld id="{7138E200-3767-445B-A21D-CEE4E65E1BFC}" type="slidenum">
              <a:rPr lang="en-US" smtClean="0"/>
              <a:t>10</a:t>
            </a:fld>
            <a:endParaRPr lang="en-US"/>
          </a:p>
        </p:txBody>
      </p:sp>
    </p:spTree>
    <p:extLst>
      <p:ext uri="{BB962C8B-B14F-4D97-AF65-F5344CB8AC3E}">
        <p14:creationId xmlns:p14="http://schemas.microsoft.com/office/powerpoint/2010/main" val="22946401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94349" y="107259"/>
            <a:ext cx="899915" cy="1174889"/>
          </a:xfrm>
          <a:prstGeom prst="rect">
            <a:avLst/>
          </a:prstGeom>
        </p:spPr>
      </p:pic>
      <p:sp>
        <p:nvSpPr>
          <p:cNvPr id="2" name="Title 1"/>
          <p:cNvSpPr>
            <a:spLocks noGrp="1"/>
          </p:cNvSpPr>
          <p:nvPr>
            <p:ph type="ctrTitle"/>
          </p:nvPr>
        </p:nvSpPr>
        <p:spPr>
          <a:xfrm>
            <a:off x="1154955" y="1447800"/>
            <a:ext cx="8825658" cy="3329581"/>
          </a:xfrm>
        </p:spPr>
        <p:txBody>
          <a:bodyPr anchor="b"/>
          <a:lstStyle>
            <a:lvl1pPr>
              <a:defRPr sz="72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5">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288937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94349" y="107259"/>
            <a:ext cx="899915" cy="1174889"/>
          </a:xfrm>
          <a:prstGeom prst="rect">
            <a:avLst/>
          </a:prstGeom>
        </p:spPr>
      </p:pic>
    </p:spTree>
    <p:extLst>
      <p:ext uri="{BB962C8B-B14F-4D97-AF65-F5344CB8AC3E}">
        <p14:creationId xmlns:p14="http://schemas.microsoft.com/office/powerpoint/2010/main" val="2996110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5">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94349" y="107259"/>
            <a:ext cx="899915" cy="1174889"/>
          </a:xfrm>
          <a:prstGeom prst="rect">
            <a:avLst/>
          </a:prstGeom>
        </p:spPr>
      </p:pic>
    </p:spTree>
    <p:extLst>
      <p:ext uri="{BB962C8B-B14F-4D97-AF65-F5344CB8AC3E}">
        <p14:creationId xmlns:p14="http://schemas.microsoft.com/office/powerpoint/2010/main" val="814606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10/27/19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94349" y="107259"/>
            <a:ext cx="899915" cy="1174889"/>
          </a:xfrm>
          <a:prstGeom prst="rect">
            <a:avLst/>
          </a:prstGeom>
        </p:spPr>
      </p:pic>
    </p:spTree>
    <p:extLst>
      <p:ext uri="{BB962C8B-B14F-4D97-AF65-F5344CB8AC3E}">
        <p14:creationId xmlns:p14="http://schemas.microsoft.com/office/powerpoint/2010/main" val="3767857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10/27/19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94349" y="107259"/>
            <a:ext cx="899915" cy="1174889"/>
          </a:xfrm>
          <a:prstGeom prst="rect">
            <a:avLst/>
          </a:prstGeom>
        </p:spPr>
      </p:pic>
    </p:spTree>
    <p:extLst>
      <p:ext uri="{BB962C8B-B14F-4D97-AF65-F5344CB8AC3E}">
        <p14:creationId xmlns:p14="http://schemas.microsoft.com/office/powerpoint/2010/main" val="1731528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10/27/19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94349" y="107259"/>
            <a:ext cx="899915" cy="1174889"/>
          </a:xfrm>
          <a:prstGeom prst="rect">
            <a:avLst/>
          </a:prstGeom>
        </p:spPr>
      </p:pic>
    </p:spTree>
    <p:extLst>
      <p:ext uri="{BB962C8B-B14F-4D97-AF65-F5344CB8AC3E}">
        <p14:creationId xmlns:p14="http://schemas.microsoft.com/office/powerpoint/2010/main" val="1490739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94349" y="107259"/>
            <a:ext cx="899915" cy="1174889"/>
          </a:xfrm>
          <a:prstGeom prst="rect">
            <a:avLst/>
          </a:prstGeom>
        </p:spPr>
      </p:pic>
    </p:spTree>
    <p:extLst>
      <p:ext uri="{BB962C8B-B14F-4D97-AF65-F5344CB8AC3E}">
        <p14:creationId xmlns:p14="http://schemas.microsoft.com/office/powerpoint/2010/main" val="2465070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074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94349" y="107259"/>
            <a:ext cx="899915" cy="1174889"/>
          </a:xfrm>
          <a:prstGeom prst="rect">
            <a:avLst/>
          </a:prstGeom>
        </p:spPr>
      </p:pic>
    </p:spTree>
    <p:extLst>
      <p:ext uri="{BB962C8B-B14F-4D97-AF65-F5344CB8AC3E}">
        <p14:creationId xmlns:p14="http://schemas.microsoft.com/office/powerpoint/2010/main" val="13532138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1" cstate="email">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12" cstate="email">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13" cstate="email">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14" cstate="email">
            <a:extLst>
              <a:ext uri="{28A0092B-C50C-407E-A947-70E740481C1C}">
                <a14:useLocalDpi xmlns:a14="http://schemas.microsoft.com/office/drawing/2010/main"/>
              </a:ext>
            </a:extLst>
          </a:blip>
          <a:srcRect b="23320"/>
          <a:stretch/>
        </p:blipFill>
        <p:spPr>
          <a:xfrm>
            <a:off x="8605878" y="6096000"/>
            <a:ext cx="993734" cy="762000"/>
          </a:xfrm>
          <a:prstGeom prst="rect">
            <a:avLst/>
          </a:prstGeom>
        </p:spPr>
      </p:pic>
      <p:sp>
        <p:nvSpPr>
          <p:cNvPr id="14" name="Rectangle 13"/>
          <p:cNvSpPr/>
          <p:nvPr/>
        </p:nvSpPr>
        <p:spPr>
          <a:xfrm>
            <a:off x="11506200" y="0"/>
            <a:ext cx="685800" cy="68580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10/27/19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23010920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0" r:id="rId8"/>
    <p:sldLayoutId id="2147483673" r:id="rId9"/>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wmf"/></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6.wmf"/><Relationship Id="rId5" Type="http://schemas.openxmlformats.org/officeDocument/2006/relationships/oleObject" Target="../embeddings/oleObject1.bin"/><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emf"/></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18" Type="http://schemas.openxmlformats.org/officeDocument/2006/relationships/image" Target="../media/image87.jpeg"/><Relationship Id="rId3" Type="http://schemas.openxmlformats.org/officeDocument/2006/relationships/image" Target="../media/image72.jpeg"/><Relationship Id="rId21" Type="http://schemas.openxmlformats.org/officeDocument/2006/relationships/image" Target="../media/image90.png"/><Relationship Id="rId7" Type="http://schemas.openxmlformats.org/officeDocument/2006/relationships/image" Target="../media/image76.jpe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notesSlide" Target="../notesSlides/notesSlide46.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jpeg"/><Relationship Id="rId15" Type="http://schemas.openxmlformats.org/officeDocument/2006/relationships/image" Target="../media/image84.png"/><Relationship Id="rId10" Type="http://schemas.openxmlformats.org/officeDocument/2006/relationships/image" Target="../media/image79.jpeg"/><Relationship Id="rId19" Type="http://schemas.openxmlformats.org/officeDocument/2006/relationships/image" Target="../media/image8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hyperlink" Target="mailto:Forrest_Harvey@nps.gov"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62646" y="0"/>
            <a:ext cx="12650428" cy="7124700"/>
            <a:chOff x="-127000" y="0"/>
            <a:chExt cx="12650428" cy="7124700"/>
          </a:xfrm>
        </p:grpSpPr>
        <p:sp>
          <p:nvSpPr>
            <p:cNvPr id="3" name="Rectangle 2"/>
            <p:cNvSpPr/>
            <p:nvPr/>
          </p:nvSpPr>
          <p:spPr>
            <a:xfrm>
              <a:off x="-127000" y="0"/>
              <a:ext cx="6648316" cy="7124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Cle</a:t>
              </a: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43600" y="10844"/>
              <a:ext cx="6579828" cy="6863208"/>
            </a:xfrm>
            <a:prstGeom prst="rect">
              <a:avLst/>
            </a:prstGeom>
          </p:spPr>
        </p:pic>
      </p:grpSp>
      <p:sp>
        <p:nvSpPr>
          <p:cNvPr id="4" name="Title 3"/>
          <p:cNvSpPr>
            <a:spLocks noGrp="1"/>
          </p:cNvSpPr>
          <p:nvPr>
            <p:ph type="ctrTitle"/>
          </p:nvPr>
        </p:nvSpPr>
        <p:spPr>
          <a:xfrm>
            <a:off x="294274" y="14964"/>
            <a:ext cx="6571973" cy="3618412"/>
          </a:xfrm>
        </p:spPr>
        <p:txBody>
          <a:bodyPr/>
          <a:lstStyle/>
          <a:p>
            <a:br>
              <a:rPr lang="en-US" sz="6000" dirty="0">
                <a:solidFill>
                  <a:schemeClr val="tx2">
                    <a:lumMod val="25000"/>
                  </a:schemeClr>
                </a:solidFill>
              </a:rPr>
            </a:br>
            <a:br>
              <a:rPr lang="en-US" sz="6000" dirty="0">
                <a:solidFill>
                  <a:schemeClr val="tx2">
                    <a:lumMod val="25000"/>
                  </a:schemeClr>
                </a:solidFill>
              </a:rPr>
            </a:br>
            <a:r>
              <a:rPr lang="en-US" sz="6000" dirty="0">
                <a:solidFill>
                  <a:schemeClr val="tx2">
                    <a:lumMod val="25000"/>
                  </a:schemeClr>
                </a:solidFill>
              </a:rPr>
              <a:t>Clean Air &amp; National Parks</a:t>
            </a:r>
          </a:p>
        </p:txBody>
      </p:sp>
      <p:sp>
        <p:nvSpPr>
          <p:cNvPr id="5" name="Subtitle 4"/>
          <p:cNvSpPr>
            <a:spLocks noGrp="1"/>
          </p:cNvSpPr>
          <p:nvPr>
            <p:ph type="subTitle" idx="1"/>
          </p:nvPr>
        </p:nvSpPr>
        <p:spPr>
          <a:xfrm>
            <a:off x="127000" y="3975100"/>
            <a:ext cx="9089188" cy="2810708"/>
          </a:xfrm>
        </p:spPr>
        <p:txBody>
          <a:bodyPr>
            <a:normAutofit/>
          </a:bodyPr>
          <a:lstStyle/>
          <a:p>
            <a:pPr>
              <a:spcBef>
                <a:spcPts val="600"/>
              </a:spcBef>
            </a:pPr>
            <a:r>
              <a:rPr lang="en-US" b="1" dirty="0">
                <a:solidFill>
                  <a:schemeClr val="tx2">
                    <a:lumMod val="50000"/>
                  </a:schemeClr>
                </a:solidFill>
              </a:rPr>
              <a:t>Carol McCoy, </a:t>
            </a:r>
          </a:p>
          <a:p>
            <a:pPr>
              <a:spcBef>
                <a:spcPts val="600"/>
              </a:spcBef>
            </a:pPr>
            <a:r>
              <a:rPr lang="en-US" b="1" dirty="0">
                <a:solidFill>
                  <a:schemeClr val="tx2">
                    <a:lumMod val="50000"/>
                  </a:schemeClr>
                </a:solidFill>
              </a:rPr>
              <a:t>	Chief, Air Resources Division, NPS</a:t>
            </a:r>
          </a:p>
          <a:p>
            <a:pPr>
              <a:spcBef>
                <a:spcPts val="600"/>
              </a:spcBef>
            </a:pPr>
            <a:r>
              <a:rPr lang="en-US" b="1" dirty="0">
                <a:solidFill>
                  <a:schemeClr val="tx2">
                    <a:lumMod val="50000"/>
                  </a:schemeClr>
                </a:solidFill>
              </a:rPr>
              <a:t>_________________________</a:t>
            </a:r>
          </a:p>
          <a:p>
            <a:pPr>
              <a:spcBef>
                <a:spcPts val="600"/>
              </a:spcBef>
            </a:pPr>
            <a:r>
              <a:rPr lang="en-US" b="1" dirty="0">
                <a:solidFill>
                  <a:schemeClr val="tx2">
                    <a:lumMod val="50000"/>
                  </a:schemeClr>
                </a:solidFill>
              </a:rPr>
              <a:t>September 11, 2019</a:t>
            </a:r>
          </a:p>
          <a:p>
            <a:pPr>
              <a:spcBef>
                <a:spcPts val="600"/>
              </a:spcBef>
            </a:pPr>
            <a:r>
              <a:rPr lang="en-US" b="1" dirty="0">
                <a:solidFill>
                  <a:schemeClr val="tx2">
                    <a:lumMod val="50000"/>
                  </a:schemeClr>
                </a:solidFill>
              </a:rPr>
              <a:t>Berkeley – University of California</a:t>
            </a:r>
          </a:p>
          <a:p>
            <a:pPr>
              <a:spcBef>
                <a:spcPts val="600"/>
              </a:spcBef>
            </a:pPr>
            <a:r>
              <a:rPr lang="en-US" b="1" dirty="0">
                <a:solidFill>
                  <a:schemeClr val="tx2">
                    <a:lumMod val="50000"/>
                  </a:schemeClr>
                </a:solidFill>
              </a:rPr>
              <a:t>          Institute for Parks, people, and Biodiversity</a:t>
            </a:r>
          </a:p>
          <a:p>
            <a:pPr>
              <a:spcBef>
                <a:spcPts val="600"/>
              </a:spcBef>
            </a:pPr>
            <a:endParaRPr lang="en-US" b="1" dirty="0">
              <a:solidFill>
                <a:schemeClr val="tx2">
                  <a:lumMod val="50000"/>
                </a:schemeClr>
              </a:solidFill>
            </a:endParaRPr>
          </a:p>
        </p:txBody>
      </p:sp>
      <p:sp>
        <p:nvSpPr>
          <p:cNvPr id="6" name="Title 3"/>
          <p:cNvSpPr txBox="1">
            <a:spLocks/>
          </p:cNvSpPr>
          <p:nvPr/>
        </p:nvSpPr>
        <p:spPr>
          <a:xfrm>
            <a:off x="294274" y="1688444"/>
            <a:ext cx="8825658" cy="3329581"/>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solidFill>
                <a:schemeClr val="tx2">
                  <a:lumMod val="25000"/>
                </a:schemeClr>
              </a:solidFill>
            </a:endParaRPr>
          </a:p>
        </p:txBody>
      </p:sp>
      <p:sp>
        <p:nvSpPr>
          <p:cNvPr id="9" name="TextBox 8">
            <a:extLst>
              <a:ext uri="{FF2B5EF4-FFF2-40B4-BE49-F238E27FC236}">
                <a16:creationId xmlns:a16="http://schemas.microsoft.com/office/drawing/2014/main" id="{08FEB3CF-3CF8-EC49-8ABE-CAC57F49E2DC}"/>
              </a:ext>
            </a:extLst>
          </p:cNvPr>
          <p:cNvSpPr txBox="1"/>
          <p:nvPr/>
        </p:nvSpPr>
        <p:spPr>
          <a:xfrm>
            <a:off x="3871059" y="3525822"/>
            <a:ext cx="1744388" cy="276999"/>
          </a:xfrm>
          <a:prstGeom prst="rect">
            <a:avLst/>
          </a:prstGeom>
          <a:noFill/>
        </p:spPr>
        <p:txBody>
          <a:bodyPr wrap="none" rtlCol="0">
            <a:spAutoFit/>
          </a:bodyPr>
          <a:lstStyle/>
          <a:p>
            <a:r>
              <a:rPr lang="zh-CN" altLang="en-US" sz="1200" dirty="0">
                <a:solidFill>
                  <a:schemeClr val="bg1"/>
                </a:solidFill>
              </a:rPr>
              <a:t>清洁的空气与国家公园</a:t>
            </a:r>
            <a:endParaRPr lang="en-US" sz="1200" dirty="0">
              <a:solidFill>
                <a:schemeClr val="bg1"/>
              </a:solidFill>
            </a:endParaRPr>
          </a:p>
        </p:txBody>
      </p:sp>
      <p:sp>
        <p:nvSpPr>
          <p:cNvPr id="10" name="TextBox 9">
            <a:extLst>
              <a:ext uri="{FF2B5EF4-FFF2-40B4-BE49-F238E27FC236}">
                <a16:creationId xmlns:a16="http://schemas.microsoft.com/office/drawing/2014/main" id="{92BCCA39-E0EE-1145-BB30-15E7893A11D8}"/>
              </a:ext>
            </a:extLst>
          </p:cNvPr>
          <p:cNvSpPr txBox="1"/>
          <p:nvPr/>
        </p:nvSpPr>
        <p:spPr>
          <a:xfrm>
            <a:off x="2605792" y="4688666"/>
            <a:ext cx="2728632" cy="276999"/>
          </a:xfrm>
          <a:prstGeom prst="rect">
            <a:avLst/>
          </a:prstGeom>
          <a:noFill/>
        </p:spPr>
        <p:txBody>
          <a:bodyPr wrap="none" rtlCol="0">
            <a:spAutoFit/>
          </a:bodyPr>
          <a:lstStyle/>
          <a:p>
            <a:r>
              <a:rPr lang="zh-CN" altLang="en-US" sz="1200" dirty="0">
                <a:solidFill>
                  <a:schemeClr val="bg1"/>
                </a:solidFill>
              </a:rPr>
              <a:t>卡罗尔</a:t>
            </a:r>
            <a:r>
              <a:rPr lang="en-US" altLang="zh-CN" sz="1200" dirty="0">
                <a:solidFill>
                  <a:schemeClr val="bg1"/>
                </a:solidFill>
              </a:rPr>
              <a:t>·</a:t>
            </a:r>
            <a:r>
              <a:rPr lang="zh-CN" altLang="en-US" sz="1200" dirty="0">
                <a:solidFill>
                  <a:schemeClr val="bg1"/>
                </a:solidFill>
              </a:rPr>
              <a:t>麦考伊，</a:t>
            </a:r>
            <a:r>
              <a:rPr lang="en-US" altLang="zh-CN" sz="1200" dirty="0">
                <a:solidFill>
                  <a:schemeClr val="bg1"/>
                </a:solidFill>
              </a:rPr>
              <a:t>NPS</a:t>
            </a:r>
            <a:r>
              <a:rPr lang="zh-CN" altLang="en-US" sz="1200" dirty="0">
                <a:solidFill>
                  <a:schemeClr val="bg1"/>
                </a:solidFill>
              </a:rPr>
              <a:t>空气资源部主任</a:t>
            </a:r>
            <a:endParaRPr lang="en-US" sz="1200" dirty="0">
              <a:solidFill>
                <a:schemeClr val="bg1"/>
              </a:solidFill>
            </a:endParaRPr>
          </a:p>
        </p:txBody>
      </p:sp>
    </p:spTree>
    <p:extLst>
      <p:ext uri="{BB962C8B-B14F-4D97-AF65-F5344CB8AC3E}">
        <p14:creationId xmlns:p14="http://schemas.microsoft.com/office/powerpoint/2010/main" val="2086767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Quality Basics</a:t>
            </a:r>
          </a:p>
        </p:txBody>
      </p:sp>
      <p:sp>
        <p:nvSpPr>
          <p:cNvPr id="5" name="Text Placeholder 4"/>
          <p:cNvSpPr>
            <a:spLocks noGrp="1"/>
          </p:cNvSpPr>
          <p:nvPr>
            <p:ph type="body" idx="1"/>
          </p:nvPr>
        </p:nvSpPr>
        <p:spPr>
          <a:xfrm>
            <a:off x="1154954" y="4777381"/>
            <a:ext cx="10030497" cy="860400"/>
          </a:xfrm>
        </p:spPr>
        <p:txBody>
          <a:bodyPr/>
          <a:lstStyle/>
          <a:p>
            <a:r>
              <a:rPr lang="en-US" dirty="0"/>
              <a:t>What is Air Pollution? Why does It Matter for Parks?</a:t>
            </a:r>
          </a:p>
        </p:txBody>
      </p:sp>
      <p:sp>
        <p:nvSpPr>
          <p:cNvPr id="6" name="TextBox 5">
            <a:extLst>
              <a:ext uri="{FF2B5EF4-FFF2-40B4-BE49-F238E27FC236}">
                <a16:creationId xmlns:a16="http://schemas.microsoft.com/office/drawing/2014/main" id="{185CD9D9-2778-2A41-A609-9C99D90FC461}"/>
              </a:ext>
            </a:extLst>
          </p:cNvPr>
          <p:cNvSpPr txBox="1"/>
          <p:nvPr/>
        </p:nvSpPr>
        <p:spPr>
          <a:xfrm>
            <a:off x="5462316" y="4361882"/>
            <a:ext cx="1415772" cy="276999"/>
          </a:xfrm>
          <a:prstGeom prst="rect">
            <a:avLst/>
          </a:prstGeom>
          <a:noFill/>
        </p:spPr>
        <p:txBody>
          <a:bodyPr wrap="none" rtlCol="0">
            <a:spAutoFit/>
          </a:bodyPr>
          <a:lstStyle/>
          <a:p>
            <a:r>
              <a:rPr lang="zh-CN" altLang="en-US" sz="1200" dirty="0"/>
              <a:t>空气质量基础知识</a:t>
            </a:r>
            <a:endParaRPr lang="en-US" sz="1200" dirty="0"/>
          </a:p>
        </p:txBody>
      </p:sp>
      <p:sp>
        <p:nvSpPr>
          <p:cNvPr id="7" name="TextBox 6">
            <a:extLst>
              <a:ext uri="{FF2B5EF4-FFF2-40B4-BE49-F238E27FC236}">
                <a16:creationId xmlns:a16="http://schemas.microsoft.com/office/drawing/2014/main" id="{3421450D-8C74-3649-A314-DF7E41788043}"/>
              </a:ext>
            </a:extLst>
          </p:cNvPr>
          <p:cNvSpPr txBox="1"/>
          <p:nvPr/>
        </p:nvSpPr>
        <p:spPr>
          <a:xfrm>
            <a:off x="1141764" y="5207581"/>
            <a:ext cx="2954655" cy="276999"/>
          </a:xfrm>
          <a:prstGeom prst="rect">
            <a:avLst/>
          </a:prstGeom>
          <a:noFill/>
        </p:spPr>
        <p:txBody>
          <a:bodyPr wrap="none" rtlCol="0">
            <a:spAutoFit/>
          </a:bodyPr>
          <a:lstStyle/>
          <a:p>
            <a:r>
              <a:rPr lang="zh-CN" altLang="en-US" sz="1200" dirty="0"/>
              <a:t>什么是空气污染？为什么和公园有关系？</a:t>
            </a:r>
            <a:endParaRPr lang="en-US" sz="1200" dirty="0"/>
          </a:p>
        </p:txBody>
      </p:sp>
    </p:spTree>
    <p:extLst>
      <p:ext uri="{BB962C8B-B14F-4D97-AF65-F5344CB8AC3E}">
        <p14:creationId xmlns:p14="http://schemas.microsoft.com/office/powerpoint/2010/main" val="1452751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48179" y="397933"/>
            <a:ext cx="5593821" cy="2311400"/>
          </a:xfrm>
          <a:prstGeom prst="cloud">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7-Point Star 4"/>
          <p:cNvSpPr/>
          <p:nvPr/>
        </p:nvSpPr>
        <p:spPr>
          <a:xfrm>
            <a:off x="1337733" y="3530600"/>
            <a:ext cx="211667" cy="220133"/>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7-Point Star 5"/>
          <p:cNvSpPr/>
          <p:nvPr/>
        </p:nvSpPr>
        <p:spPr>
          <a:xfrm>
            <a:off x="6019800" y="2480733"/>
            <a:ext cx="211667" cy="220133"/>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7-Point Star 6"/>
          <p:cNvSpPr/>
          <p:nvPr/>
        </p:nvSpPr>
        <p:spPr>
          <a:xfrm>
            <a:off x="397665" y="4748598"/>
            <a:ext cx="211667" cy="220133"/>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7-Point Star 7"/>
          <p:cNvSpPr/>
          <p:nvPr/>
        </p:nvSpPr>
        <p:spPr>
          <a:xfrm>
            <a:off x="10287900" y="2549983"/>
            <a:ext cx="211667" cy="220133"/>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7-Point Star 8"/>
          <p:cNvSpPr/>
          <p:nvPr/>
        </p:nvSpPr>
        <p:spPr>
          <a:xfrm>
            <a:off x="1624277" y="5666032"/>
            <a:ext cx="211667" cy="220133"/>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7-Point Star 9"/>
          <p:cNvSpPr/>
          <p:nvPr/>
        </p:nvSpPr>
        <p:spPr>
          <a:xfrm>
            <a:off x="4021666" y="4968731"/>
            <a:ext cx="211667" cy="220133"/>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ardrop 10"/>
          <p:cNvSpPr/>
          <p:nvPr/>
        </p:nvSpPr>
        <p:spPr>
          <a:xfrm>
            <a:off x="8015738" y="1490133"/>
            <a:ext cx="155045" cy="127000"/>
          </a:xfrm>
          <a:prstGeom prst="teardrop">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ardrop 11"/>
          <p:cNvSpPr/>
          <p:nvPr/>
        </p:nvSpPr>
        <p:spPr>
          <a:xfrm>
            <a:off x="1337733" y="6375399"/>
            <a:ext cx="155045" cy="127000"/>
          </a:xfrm>
          <a:prstGeom prst="teardrop">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ardrop 12"/>
          <p:cNvSpPr/>
          <p:nvPr/>
        </p:nvSpPr>
        <p:spPr>
          <a:xfrm>
            <a:off x="5356755" y="2302933"/>
            <a:ext cx="155045" cy="127000"/>
          </a:xfrm>
          <a:prstGeom prst="teardrop">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ardrop 14"/>
          <p:cNvSpPr/>
          <p:nvPr/>
        </p:nvSpPr>
        <p:spPr>
          <a:xfrm>
            <a:off x="1166544" y="404952"/>
            <a:ext cx="155045" cy="127000"/>
          </a:xfrm>
          <a:prstGeom prst="teardrop">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ardrop 15"/>
          <p:cNvSpPr/>
          <p:nvPr/>
        </p:nvSpPr>
        <p:spPr>
          <a:xfrm>
            <a:off x="1652589" y="4841731"/>
            <a:ext cx="155045" cy="127000"/>
          </a:xfrm>
          <a:prstGeom prst="teardrop">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p:cNvSpPr/>
          <p:nvPr/>
        </p:nvSpPr>
        <p:spPr>
          <a:xfrm>
            <a:off x="7543800" y="1312333"/>
            <a:ext cx="254000" cy="152400"/>
          </a:xfrm>
          <a:prstGeom prst="cloud">
            <a:avLst/>
          </a:prstGeom>
          <a:solidFill>
            <a:schemeClr val="tx1">
              <a:alpha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7-Point Star 23"/>
          <p:cNvSpPr/>
          <p:nvPr/>
        </p:nvSpPr>
        <p:spPr>
          <a:xfrm>
            <a:off x="331523" y="601131"/>
            <a:ext cx="211667" cy="220133"/>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p:cNvSpPr/>
          <p:nvPr/>
        </p:nvSpPr>
        <p:spPr>
          <a:xfrm>
            <a:off x="849311" y="5384800"/>
            <a:ext cx="254000" cy="152400"/>
          </a:xfrm>
          <a:prstGeom prst="cloud">
            <a:avLst/>
          </a:prstGeom>
          <a:solidFill>
            <a:schemeClr val="tx1">
              <a:alpha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p:cNvSpPr/>
          <p:nvPr/>
        </p:nvSpPr>
        <p:spPr>
          <a:xfrm>
            <a:off x="849311" y="3210700"/>
            <a:ext cx="254000" cy="152400"/>
          </a:xfrm>
          <a:prstGeom prst="cloud">
            <a:avLst/>
          </a:prstGeom>
          <a:solidFill>
            <a:schemeClr val="tx1">
              <a:alpha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p:cNvSpPr/>
          <p:nvPr/>
        </p:nvSpPr>
        <p:spPr>
          <a:xfrm>
            <a:off x="8390467" y="2693916"/>
            <a:ext cx="254000" cy="152400"/>
          </a:xfrm>
          <a:prstGeom prst="cloud">
            <a:avLst/>
          </a:prstGeom>
          <a:solidFill>
            <a:schemeClr val="tx1">
              <a:alpha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p:cNvSpPr/>
          <p:nvPr/>
        </p:nvSpPr>
        <p:spPr>
          <a:xfrm>
            <a:off x="3266016" y="5699899"/>
            <a:ext cx="254000" cy="152400"/>
          </a:xfrm>
          <a:prstGeom prst="cloud">
            <a:avLst/>
          </a:prstGeom>
          <a:solidFill>
            <a:schemeClr val="tx1">
              <a:alpha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a:off x="9976911" y="2277533"/>
            <a:ext cx="254000" cy="152400"/>
          </a:xfrm>
          <a:prstGeom prst="cloud">
            <a:avLst/>
          </a:prstGeom>
          <a:solidFill>
            <a:schemeClr val="tx1">
              <a:alpha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p:cNvSpPr/>
          <p:nvPr/>
        </p:nvSpPr>
        <p:spPr>
          <a:xfrm>
            <a:off x="708022" y="130758"/>
            <a:ext cx="254000" cy="152400"/>
          </a:xfrm>
          <a:prstGeom prst="cloud">
            <a:avLst/>
          </a:prstGeom>
          <a:solidFill>
            <a:schemeClr val="tx1">
              <a:alpha val="5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ardrop 30"/>
          <p:cNvSpPr/>
          <p:nvPr/>
        </p:nvSpPr>
        <p:spPr>
          <a:xfrm>
            <a:off x="4415367" y="5188864"/>
            <a:ext cx="155045" cy="127000"/>
          </a:xfrm>
          <a:prstGeom prst="teardrop">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ardrop 31"/>
          <p:cNvSpPr/>
          <p:nvPr/>
        </p:nvSpPr>
        <p:spPr>
          <a:xfrm>
            <a:off x="5753550" y="286440"/>
            <a:ext cx="155045" cy="127000"/>
          </a:xfrm>
          <a:prstGeom prst="teardrop">
            <a:avLst/>
          </a:prstGeom>
          <a:solidFill>
            <a:schemeClr val="tx2">
              <a:lumMod val="9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p:cNvSpPr txBox="1">
            <a:spLocks/>
          </p:cNvSpPr>
          <p:nvPr/>
        </p:nvSpPr>
        <p:spPr>
          <a:xfrm>
            <a:off x="1094844" y="1104652"/>
            <a:ext cx="9404723" cy="140053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i="1">
                <a:solidFill>
                  <a:schemeClr val="bg1">
                    <a:lumMod val="50000"/>
                    <a:lumOff val="50000"/>
                  </a:schemeClr>
                </a:solidFill>
              </a:rPr>
              <a:t>Air Pollution</a:t>
            </a:r>
            <a:endParaRPr lang="en-US" sz="4800" b="1" i="1" dirty="0">
              <a:solidFill>
                <a:schemeClr val="bg1">
                  <a:lumMod val="50000"/>
                  <a:lumOff val="50000"/>
                </a:schemeClr>
              </a:solidFill>
            </a:endParaRPr>
          </a:p>
        </p:txBody>
      </p:sp>
      <p:sp>
        <p:nvSpPr>
          <p:cNvPr id="34" name="Content Placeholder 2"/>
          <p:cNvSpPr txBox="1">
            <a:spLocks/>
          </p:cNvSpPr>
          <p:nvPr/>
        </p:nvSpPr>
        <p:spPr>
          <a:xfrm>
            <a:off x="2220912" y="3211901"/>
            <a:ext cx="8946541" cy="2946399"/>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2800" dirty="0">
                <a:latin typeface="Bookman Old Style" panose="02050604050505020204" pitchFamily="18" charset="0"/>
              </a:rPr>
              <a:t>Gasses, liquids, or particles in the air that can have serious effects on human health, wildlife, vegetation, lakes, streams, soils, and clarity of the air (i.e., “visibility”)</a:t>
            </a:r>
          </a:p>
        </p:txBody>
      </p:sp>
      <p:sp>
        <p:nvSpPr>
          <p:cNvPr id="35" name="TextBox 34">
            <a:extLst>
              <a:ext uri="{FF2B5EF4-FFF2-40B4-BE49-F238E27FC236}">
                <a16:creationId xmlns:a16="http://schemas.microsoft.com/office/drawing/2014/main" id="{34785E6D-D7EC-F94E-BD00-7708B9763081}"/>
              </a:ext>
            </a:extLst>
          </p:cNvPr>
          <p:cNvSpPr txBox="1"/>
          <p:nvPr/>
        </p:nvSpPr>
        <p:spPr>
          <a:xfrm>
            <a:off x="2305121" y="5235696"/>
            <a:ext cx="7852692" cy="461665"/>
          </a:xfrm>
          <a:prstGeom prst="rect">
            <a:avLst/>
          </a:prstGeom>
          <a:noFill/>
        </p:spPr>
        <p:txBody>
          <a:bodyPr wrap="square" rtlCol="0">
            <a:spAutoFit/>
          </a:bodyPr>
          <a:lstStyle/>
          <a:p>
            <a:r>
              <a:rPr lang="zh-CN" altLang="en-US" sz="1200" dirty="0"/>
              <a:t>空气污染： 空气中可能对人类健康、野生动物、植被、湖泊、溪流、土壤和空气清晰度</a:t>
            </a:r>
            <a:r>
              <a:rPr lang="en-US" altLang="zh-CN" sz="1200" dirty="0"/>
              <a:t>(</a:t>
            </a:r>
            <a:r>
              <a:rPr lang="zh-CN" altLang="en-US" sz="1200" dirty="0"/>
              <a:t>即“能见度”</a:t>
            </a:r>
            <a:r>
              <a:rPr lang="en-US" altLang="zh-CN" sz="1200" dirty="0"/>
              <a:t>)</a:t>
            </a:r>
            <a:r>
              <a:rPr lang="zh-CN" altLang="en-US" sz="1200" dirty="0"/>
              <a:t>有严重影响的气体、液体或颗粒。</a:t>
            </a:r>
            <a:endParaRPr lang="en-US" sz="1200" dirty="0"/>
          </a:p>
        </p:txBody>
      </p:sp>
    </p:spTree>
    <p:extLst>
      <p:ext uri="{BB962C8B-B14F-4D97-AF65-F5344CB8AC3E}">
        <p14:creationId xmlns:p14="http://schemas.microsoft.com/office/powerpoint/2010/main" val="2366074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032" y="125235"/>
            <a:ext cx="9628632" cy="6583680"/>
          </a:xfrm>
          <a:prstGeom prst="rect">
            <a:avLst/>
          </a:prstGeom>
        </p:spPr>
      </p:pic>
    </p:spTree>
    <p:extLst>
      <p:ext uri="{BB962C8B-B14F-4D97-AF65-F5344CB8AC3E}">
        <p14:creationId xmlns:p14="http://schemas.microsoft.com/office/powerpoint/2010/main" val="1353916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4542" y="294264"/>
            <a:ext cx="9585960" cy="6348984"/>
          </a:xfrm>
          <a:prstGeom prst="rect">
            <a:avLst/>
          </a:prstGeom>
        </p:spPr>
      </p:pic>
    </p:spTree>
    <p:extLst>
      <p:ext uri="{BB962C8B-B14F-4D97-AF65-F5344CB8AC3E}">
        <p14:creationId xmlns:p14="http://schemas.microsoft.com/office/powerpoint/2010/main" val="10958101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agram of factors impacting the ability to see scenic vistas."/>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06494" y="10510"/>
            <a:ext cx="8554330" cy="6821214"/>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p:cNvSpPr/>
          <p:nvPr/>
        </p:nvSpPr>
        <p:spPr>
          <a:xfrm>
            <a:off x="-2" y="219460"/>
            <a:ext cx="4665135"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4"/>
          <p:cNvSpPr>
            <a:spLocks noGrp="1"/>
          </p:cNvSpPr>
          <p:nvPr>
            <p:ph type="title" idx="4294967295"/>
          </p:nvPr>
        </p:nvSpPr>
        <p:spPr>
          <a:xfrm>
            <a:off x="0" y="207963"/>
            <a:ext cx="4665663" cy="1158875"/>
          </a:xfrm>
        </p:spPr>
        <p:txBody>
          <a:bodyPr>
            <a:noAutofit/>
          </a:bodyPr>
          <a:lstStyle/>
          <a:p>
            <a:r>
              <a:rPr lang="en-US" sz="3600" dirty="0"/>
              <a:t>Haze limits visibility</a:t>
            </a:r>
          </a:p>
        </p:txBody>
      </p:sp>
      <p:sp>
        <p:nvSpPr>
          <p:cNvPr id="7" name="TextBox 6">
            <a:extLst>
              <a:ext uri="{FF2B5EF4-FFF2-40B4-BE49-F238E27FC236}">
                <a16:creationId xmlns:a16="http://schemas.microsoft.com/office/drawing/2014/main" id="{BA2B8E09-4B0F-1349-ABDA-66B3807E0D79}"/>
              </a:ext>
            </a:extLst>
          </p:cNvPr>
          <p:cNvSpPr txBox="1"/>
          <p:nvPr/>
        </p:nvSpPr>
        <p:spPr>
          <a:xfrm>
            <a:off x="0" y="982086"/>
            <a:ext cx="7852692" cy="276999"/>
          </a:xfrm>
          <a:prstGeom prst="rect">
            <a:avLst/>
          </a:prstGeom>
          <a:noFill/>
        </p:spPr>
        <p:txBody>
          <a:bodyPr wrap="square" rtlCol="0">
            <a:spAutoFit/>
          </a:bodyPr>
          <a:lstStyle/>
          <a:p>
            <a:r>
              <a:rPr lang="zh-CN" altLang="en-US" sz="1200" dirty="0"/>
              <a:t>雾霾影响能见度</a:t>
            </a:r>
            <a:endParaRPr lang="en-US" sz="1200" dirty="0"/>
          </a:p>
        </p:txBody>
      </p:sp>
    </p:spTree>
    <p:extLst>
      <p:ext uri="{BB962C8B-B14F-4D97-AF65-F5344CB8AC3E}">
        <p14:creationId xmlns:p14="http://schemas.microsoft.com/office/powerpoint/2010/main" val="3107718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0"/>
            <a:ext cx="12195423" cy="6858000"/>
            <a:chOff x="908304" y="130751"/>
            <a:chExt cx="11283696" cy="6345297"/>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8304" y="130751"/>
              <a:ext cx="5641848" cy="3172968"/>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0152" y="130751"/>
              <a:ext cx="5641848" cy="3172968"/>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8304" y="3303080"/>
              <a:ext cx="5641848" cy="3172968"/>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50152" y="3303080"/>
              <a:ext cx="5641848" cy="3172968"/>
            </a:xfrm>
            <a:prstGeom prst="rect">
              <a:avLst/>
            </a:prstGeom>
          </p:spPr>
        </p:pic>
      </p:grpSp>
      <p:sp>
        <p:nvSpPr>
          <p:cNvPr id="11" name="Pentagon 10"/>
          <p:cNvSpPr/>
          <p:nvPr/>
        </p:nvSpPr>
        <p:spPr>
          <a:xfrm>
            <a:off x="-7193558" y="-3019040"/>
            <a:ext cx="4665135"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itle 4"/>
          <p:cNvSpPr txBox="1">
            <a:spLocks/>
          </p:cNvSpPr>
          <p:nvPr/>
        </p:nvSpPr>
        <p:spPr>
          <a:xfrm>
            <a:off x="-7193556" y="-3049997"/>
            <a:ext cx="4665133" cy="1158792"/>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Haze Effects</a:t>
            </a:r>
          </a:p>
        </p:txBody>
      </p:sp>
      <p:sp>
        <p:nvSpPr>
          <p:cNvPr id="14" name="Text Placeholder 2"/>
          <p:cNvSpPr txBox="1">
            <a:spLocks/>
          </p:cNvSpPr>
          <p:nvPr/>
        </p:nvSpPr>
        <p:spPr>
          <a:xfrm>
            <a:off x="-57342" y="6487397"/>
            <a:ext cx="8825658" cy="8604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accent5">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dirty="0">
                <a:solidFill>
                  <a:schemeClr val="bg1"/>
                </a:solidFill>
                <a:effectLst>
                  <a:outerShdw blurRad="38100" dist="38100" dir="2700000" algn="tl">
                    <a:srgbClr val="000000">
                      <a:alpha val="43137"/>
                    </a:srgbClr>
                  </a:outerShdw>
                </a:effectLst>
              </a:rPr>
              <a:t>Glacier National Park – Montana, USA</a:t>
            </a:r>
          </a:p>
        </p:txBody>
      </p:sp>
      <p:sp>
        <p:nvSpPr>
          <p:cNvPr id="10" name="TextBox 9">
            <a:extLst>
              <a:ext uri="{FF2B5EF4-FFF2-40B4-BE49-F238E27FC236}">
                <a16:creationId xmlns:a16="http://schemas.microsoft.com/office/drawing/2014/main" id="{05B37D94-9642-8D41-A3BE-DAA7BD359535}"/>
              </a:ext>
            </a:extLst>
          </p:cNvPr>
          <p:cNvSpPr txBox="1"/>
          <p:nvPr/>
        </p:nvSpPr>
        <p:spPr>
          <a:xfrm>
            <a:off x="-32084" y="6210398"/>
            <a:ext cx="7852692" cy="276999"/>
          </a:xfrm>
          <a:prstGeom prst="rect">
            <a:avLst/>
          </a:prstGeom>
          <a:noFill/>
        </p:spPr>
        <p:txBody>
          <a:bodyPr wrap="square" rtlCol="0">
            <a:spAutoFit/>
          </a:bodyPr>
          <a:lstStyle/>
          <a:p>
            <a:r>
              <a:rPr lang="zh-CN" altLang="en-US" sz="1200" dirty="0"/>
              <a:t>美国蒙大拿州冰川国家公园</a:t>
            </a:r>
            <a:endParaRPr lang="en-US" sz="1200" dirty="0"/>
          </a:p>
        </p:txBody>
      </p:sp>
    </p:spTree>
    <p:extLst>
      <p:ext uri="{BB962C8B-B14F-4D97-AF65-F5344CB8AC3E}">
        <p14:creationId xmlns:p14="http://schemas.microsoft.com/office/powerpoint/2010/main" val="2910960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WorkingSpace\Web_Graphics\BannerChoices\DSCF3554.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9525"/>
            <a:ext cx="12192000" cy="686752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Pentagon 5"/>
          <p:cNvSpPr/>
          <p:nvPr/>
        </p:nvSpPr>
        <p:spPr>
          <a:xfrm>
            <a:off x="-2" y="219460"/>
            <a:ext cx="7000877"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4"/>
          <p:cNvSpPr>
            <a:spLocks noGrp="1"/>
          </p:cNvSpPr>
          <p:nvPr>
            <p:ph type="title"/>
          </p:nvPr>
        </p:nvSpPr>
        <p:spPr>
          <a:xfrm>
            <a:off x="1624442" y="219460"/>
            <a:ext cx="5848350" cy="1158792"/>
          </a:xfrm>
        </p:spPr>
        <p:txBody>
          <a:bodyPr>
            <a:noAutofit/>
          </a:bodyPr>
          <a:lstStyle/>
          <a:p>
            <a:r>
              <a:rPr lang="en-US" sz="3600" dirty="0"/>
              <a:t>Human Health Effects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957" y="258748"/>
            <a:ext cx="557643" cy="557643"/>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42" y="263511"/>
            <a:ext cx="567168" cy="567168"/>
          </a:xfrm>
          <a:prstGeom prst="rect">
            <a:avLst/>
          </a:prstGeom>
        </p:spPr>
      </p:pic>
      <p:sp>
        <p:nvSpPr>
          <p:cNvPr id="12" name="Text Placeholder 2"/>
          <p:cNvSpPr txBox="1">
            <a:spLocks/>
          </p:cNvSpPr>
          <p:nvPr/>
        </p:nvSpPr>
        <p:spPr>
          <a:xfrm>
            <a:off x="-57342" y="6487397"/>
            <a:ext cx="8825658" cy="8604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accent5">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dirty="0">
                <a:effectLst>
                  <a:outerShdw blurRad="38100" dist="38100" dir="2700000" algn="tl">
                    <a:srgbClr val="000000">
                      <a:alpha val="43137"/>
                    </a:srgbClr>
                  </a:outerShdw>
                </a:effectLst>
              </a:rPr>
              <a:t>Blue Ridge Parkway – North Carolina, USA</a:t>
            </a:r>
          </a:p>
        </p:txBody>
      </p:sp>
      <p:sp>
        <p:nvSpPr>
          <p:cNvPr id="9" name="TextBox 8">
            <a:extLst>
              <a:ext uri="{FF2B5EF4-FFF2-40B4-BE49-F238E27FC236}">
                <a16:creationId xmlns:a16="http://schemas.microsoft.com/office/drawing/2014/main" id="{4E653BB5-20F1-5D42-8E26-A6AE7733F521}"/>
              </a:ext>
            </a:extLst>
          </p:cNvPr>
          <p:cNvSpPr txBox="1"/>
          <p:nvPr/>
        </p:nvSpPr>
        <p:spPr>
          <a:xfrm>
            <a:off x="4175137" y="849293"/>
            <a:ext cx="7852692" cy="276999"/>
          </a:xfrm>
          <a:prstGeom prst="rect">
            <a:avLst/>
          </a:prstGeom>
          <a:noFill/>
        </p:spPr>
        <p:txBody>
          <a:bodyPr wrap="square" rtlCol="0">
            <a:spAutoFit/>
          </a:bodyPr>
          <a:lstStyle/>
          <a:p>
            <a:r>
              <a:rPr lang="zh-CN" altLang="en-US" sz="1200" dirty="0"/>
              <a:t>对人健康的影响</a:t>
            </a:r>
            <a:endParaRPr lang="en-US" sz="1200" dirty="0"/>
          </a:p>
        </p:txBody>
      </p:sp>
      <p:sp>
        <p:nvSpPr>
          <p:cNvPr id="10" name="TextBox 9">
            <a:extLst>
              <a:ext uri="{FF2B5EF4-FFF2-40B4-BE49-F238E27FC236}">
                <a16:creationId xmlns:a16="http://schemas.microsoft.com/office/drawing/2014/main" id="{59875EB3-CA47-AB4D-AB25-68E24A7E2A0C}"/>
              </a:ext>
            </a:extLst>
          </p:cNvPr>
          <p:cNvSpPr txBox="1"/>
          <p:nvPr/>
        </p:nvSpPr>
        <p:spPr>
          <a:xfrm>
            <a:off x="6096000" y="6543263"/>
            <a:ext cx="7852692" cy="276999"/>
          </a:xfrm>
          <a:prstGeom prst="rect">
            <a:avLst/>
          </a:prstGeom>
          <a:noFill/>
        </p:spPr>
        <p:txBody>
          <a:bodyPr wrap="square" rtlCol="0">
            <a:spAutoFit/>
          </a:bodyPr>
          <a:lstStyle/>
          <a:p>
            <a:r>
              <a:rPr lang="zh-CN" altLang="en-US" sz="1200" dirty="0"/>
              <a:t>美国北卡罗来纳州蓝岭公路</a:t>
            </a:r>
            <a:endParaRPr lang="en-US" sz="1200" dirty="0"/>
          </a:p>
        </p:txBody>
      </p:sp>
    </p:spTree>
    <p:extLst>
      <p:ext uri="{BB962C8B-B14F-4D97-AF65-F5344CB8AC3E}">
        <p14:creationId xmlns:p14="http://schemas.microsoft.com/office/powerpoint/2010/main" val="1188893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 y="219460"/>
            <a:ext cx="4267202"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le 4"/>
          <p:cNvSpPr txBox="1">
            <a:spLocks/>
          </p:cNvSpPr>
          <p:nvPr/>
        </p:nvSpPr>
        <p:spPr>
          <a:xfrm>
            <a:off x="0" y="219460"/>
            <a:ext cx="5848350" cy="1158792"/>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Effects on Nature</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1" y="1209675"/>
            <a:ext cx="3657600" cy="487680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4326" y="600075"/>
            <a:ext cx="6309360" cy="5486400"/>
          </a:xfrm>
          <a:prstGeom prst="rect">
            <a:avLst/>
          </a:prstGeom>
        </p:spPr>
      </p:pic>
      <p:sp>
        <p:nvSpPr>
          <p:cNvPr id="6" name="TextBox 5">
            <a:extLst>
              <a:ext uri="{FF2B5EF4-FFF2-40B4-BE49-F238E27FC236}">
                <a16:creationId xmlns:a16="http://schemas.microsoft.com/office/drawing/2014/main" id="{EBC49CB2-8A3B-BE48-A138-6630946A93C7}"/>
              </a:ext>
            </a:extLst>
          </p:cNvPr>
          <p:cNvSpPr txBox="1"/>
          <p:nvPr/>
        </p:nvSpPr>
        <p:spPr>
          <a:xfrm>
            <a:off x="-23686" y="916634"/>
            <a:ext cx="7852692" cy="276999"/>
          </a:xfrm>
          <a:prstGeom prst="rect">
            <a:avLst/>
          </a:prstGeom>
          <a:noFill/>
        </p:spPr>
        <p:txBody>
          <a:bodyPr wrap="square" rtlCol="0">
            <a:spAutoFit/>
          </a:bodyPr>
          <a:lstStyle/>
          <a:p>
            <a:r>
              <a:rPr lang="zh-CN" altLang="en-US" sz="1200" dirty="0"/>
              <a:t>对自然的影响</a:t>
            </a:r>
            <a:endParaRPr lang="en-US" sz="1200" dirty="0"/>
          </a:p>
        </p:txBody>
      </p:sp>
    </p:spTree>
    <p:extLst>
      <p:ext uri="{BB962C8B-B14F-4D97-AF65-F5344CB8AC3E}">
        <p14:creationId xmlns:p14="http://schemas.microsoft.com/office/powerpoint/2010/main" val="243468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257300" y="152399"/>
            <a:ext cx="9494650" cy="655320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descr="Graph describing the interaction between nitrogen sensitivity and nitrogen deposition load. As nitrogen deposition increases, changes in lichen species, alpine lake and alpine plant species composition occur, as well as changes to tree growth and surviv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3747" y="1248232"/>
            <a:ext cx="8185044" cy="5172949"/>
          </a:xfrm>
          <a:prstGeom prst="rect">
            <a:avLst/>
          </a:prstGeom>
          <a:noFill/>
          <a:extLst>
            <a:ext uri="{909E8E84-426E-40DD-AFC4-6F175D3DCCD1}">
              <a14:hiddenFill xmlns:a14="http://schemas.microsoft.com/office/drawing/2010/main">
                <a:solidFill>
                  <a:srgbClr val="FFFFFF"/>
                </a:solidFill>
              </a14:hiddenFill>
            </a:ext>
          </a:extLst>
        </p:spPr>
      </p:pic>
      <p:sp>
        <p:nvSpPr>
          <p:cNvPr id="4" name="Pentagon 3"/>
          <p:cNvSpPr/>
          <p:nvPr/>
        </p:nvSpPr>
        <p:spPr>
          <a:xfrm>
            <a:off x="-1" y="219460"/>
            <a:ext cx="4267202"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4"/>
          <p:cNvSpPr>
            <a:spLocks noGrp="1"/>
          </p:cNvSpPr>
          <p:nvPr>
            <p:ph type="title" idx="4294967295"/>
          </p:nvPr>
        </p:nvSpPr>
        <p:spPr>
          <a:xfrm>
            <a:off x="0" y="219075"/>
            <a:ext cx="5848350" cy="1158875"/>
          </a:xfrm>
        </p:spPr>
        <p:txBody>
          <a:bodyPr>
            <a:noAutofit/>
          </a:bodyPr>
          <a:lstStyle/>
          <a:p>
            <a:r>
              <a:rPr lang="en-US" sz="3600" dirty="0">
                <a:solidFill>
                  <a:schemeClr val="tx1"/>
                </a:solidFill>
              </a:rPr>
              <a:t>Effects on Nature</a:t>
            </a:r>
          </a:p>
        </p:txBody>
      </p:sp>
      <p:sp>
        <p:nvSpPr>
          <p:cNvPr id="6" name="TextBox 5">
            <a:extLst>
              <a:ext uri="{FF2B5EF4-FFF2-40B4-BE49-F238E27FC236}">
                <a16:creationId xmlns:a16="http://schemas.microsoft.com/office/drawing/2014/main" id="{2EFE2012-DA5D-6C43-8572-4F793232EDA9}"/>
              </a:ext>
            </a:extLst>
          </p:cNvPr>
          <p:cNvSpPr txBox="1"/>
          <p:nvPr/>
        </p:nvSpPr>
        <p:spPr>
          <a:xfrm>
            <a:off x="-23686" y="916634"/>
            <a:ext cx="7852692" cy="276999"/>
          </a:xfrm>
          <a:prstGeom prst="rect">
            <a:avLst/>
          </a:prstGeom>
          <a:noFill/>
        </p:spPr>
        <p:txBody>
          <a:bodyPr wrap="square" rtlCol="0">
            <a:spAutoFit/>
          </a:bodyPr>
          <a:lstStyle/>
          <a:p>
            <a:r>
              <a:rPr lang="zh-CN" altLang="en-US" sz="1200" dirty="0"/>
              <a:t>对自然的影响</a:t>
            </a:r>
            <a:endParaRPr lang="en-US" sz="1200" dirty="0"/>
          </a:p>
        </p:txBody>
      </p:sp>
    </p:spTree>
    <p:extLst>
      <p:ext uri="{BB962C8B-B14F-4D97-AF65-F5344CB8AC3E}">
        <p14:creationId xmlns:p14="http://schemas.microsoft.com/office/powerpoint/2010/main" val="1836301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NPS Responsibilities &amp; Actions</a:t>
            </a:r>
          </a:p>
        </p:txBody>
      </p:sp>
      <p:sp>
        <p:nvSpPr>
          <p:cNvPr id="5" name="Text Placeholder 4"/>
          <p:cNvSpPr>
            <a:spLocks noGrp="1"/>
          </p:cNvSpPr>
          <p:nvPr>
            <p:ph type="body" idx="1"/>
          </p:nvPr>
        </p:nvSpPr>
        <p:spPr/>
        <p:txBody>
          <a:bodyPr/>
          <a:lstStyle/>
          <a:p>
            <a:r>
              <a:rPr lang="en-US" dirty="0"/>
              <a:t>Legal Authorities and Our Programs for Clean Air</a:t>
            </a:r>
          </a:p>
        </p:txBody>
      </p:sp>
      <p:sp>
        <p:nvSpPr>
          <p:cNvPr id="4" name="TextBox 3">
            <a:extLst>
              <a:ext uri="{FF2B5EF4-FFF2-40B4-BE49-F238E27FC236}">
                <a16:creationId xmlns:a16="http://schemas.microsoft.com/office/drawing/2014/main" id="{CAA38FFA-4785-C34C-8BB7-F1A335D2F937}"/>
              </a:ext>
            </a:extLst>
          </p:cNvPr>
          <p:cNvSpPr txBox="1"/>
          <p:nvPr/>
        </p:nvSpPr>
        <p:spPr>
          <a:xfrm>
            <a:off x="1154955" y="3819556"/>
            <a:ext cx="1723549" cy="276999"/>
          </a:xfrm>
          <a:prstGeom prst="rect">
            <a:avLst/>
          </a:prstGeom>
          <a:noFill/>
        </p:spPr>
        <p:txBody>
          <a:bodyPr wrap="none" rtlCol="0">
            <a:spAutoFit/>
          </a:bodyPr>
          <a:lstStyle/>
          <a:p>
            <a:r>
              <a:rPr lang="zh-CN" altLang="en-US" sz="1200" dirty="0"/>
              <a:t>国家公园的责任与行动</a:t>
            </a:r>
            <a:endParaRPr lang="en-US" sz="1200" dirty="0"/>
          </a:p>
        </p:txBody>
      </p:sp>
      <p:sp>
        <p:nvSpPr>
          <p:cNvPr id="6" name="TextBox 5">
            <a:extLst>
              <a:ext uri="{FF2B5EF4-FFF2-40B4-BE49-F238E27FC236}">
                <a16:creationId xmlns:a16="http://schemas.microsoft.com/office/drawing/2014/main" id="{551FF634-A573-2B48-9724-B287AC5526DE}"/>
              </a:ext>
            </a:extLst>
          </p:cNvPr>
          <p:cNvSpPr txBox="1"/>
          <p:nvPr/>
        </p:nvSpPr>
        <p:spPr>
          <a:xfrm>
            <a:off x="1154954" y="5207581"/>
            <a:ext cx="2339102" cy="276999"/>
          </a:xfrm>
          <a:prstGeom prst="rect">
            <a:avLst/>
          </a:prstGeom>
          <a:noFill/>
        </p:spPr>
        <p:txBody>
          <a:bodyPr wrap="none" rtlCol="0">
            <a:spAutoFit/>
          </a:bodyPr>
          <a:lstStyle/>
          <a:p>
            <a:r>
              <a:rPr lang="zh-CN" altLang="en-US" sz="1200" dirty="0"/>
              <a:t>法定机构和我们的清洁空气项目</a:t>
            </a:r>
            <a:endParaRPr lang="en-US" sz="1200" dirty="0"/>
          </a:p>
        </p:txBody>
      </p:sp>
    </p:spTree>
    <p:extLst>
      <p:ext uri="{BB962C8B-B14F-4D97-AF65-F5344CB8AC3E}">
        <p14:creationId xmlns:p14="http://schemas.microsoft.com/office/powerpoint/2010/main" val="779908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805354" y="874332"/>
            <a:ext cx="8932602" cy="5761599"/>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514350" indent="-514350">
              <a:buFont typeface="+mj-lt"/>
              <a:buAutoNum type="arabicPeriod"/>
            </a:pPr>
            <a:r>
              <a:rPr lang="en-US" sz="2800" dirty="0"/>
              <a:t>Air Quality Basics</a:t>
            </a:r>
          </a:p>
          <a:p>
            <a:pPr lvl="2"/>
            <a:r>
              <a:rPr lang="en-US" sz="2000" i="1" dirty="0"/>
              <a:t>Sources of Air Pollution</a:t>
            </a:r>
          </a:p>
          <a:p>
            <a:pPr lvl="2"/>
            <a:r>
              <a:rPr lang="en-US" sz="2000" i="1" dirty="0"/>
              <a:t>Impacts on Parks </a:t>
            </a:r>
          </a:p>
          <a:p>
            <a:pPr marL="514350" indent="-514350">
              <a:buFont typeface="+mj-lt"/>
              <a:buAutoNum type="arabicPeriod"/>
            </a:pPr>
            <a:r>
              <a:rPr lang="en-US" sz="2800" dirty="0"/>
              <a:t>Mandates</a:t>
            </a:r>
          </a:p>
          <a:p>
            <a:pPr lvl="2"/>
            <a:r>
              <a:rPr lang="en-US" sz="2000" i="1" dirty="0"/>
              <a:t>Clean Air Responsibilities</a:t>
            </a:r>
          </a:p>
          <a:p>
            <a:pPr lvl="2"/>
            <a:r>
              <a:rPr lang="en-US" sz="2000" i="1" dirty="0"/>
              <a:t>Clean Air Actions</a:t>
            </a:r>
          </a:p>
          <a:p>
            <a:pPr marL="514350" indent="-514350">
              <a:spcBef>
                <a:spcPts val="1600"/>
              </a:spcBef>
              <a:buFont typeface="+mj-lt"/>
              <a:buAutoNum type="arabicPeriod"/>
            </a:pPr>
            <a:r>
              <a:rPr lang="en-US" sz="2800" dirty="0"/>
              <a:t>Air Quality in Parks </a:t>
            </a:r>
          </a:p>
          <a:p>
            <a:pPr lvl="2">
              <a:spcBef>
                <a:spcPts val="1600"/>
              </a:spcBef>
            </a:pPr>
            <a:r>
              <a:rPr lang="en-US" sz="2000" i="1" dirty="0"/>
              <a:t> Air Clarity, Ozone, Nitrogen &amp; Sulfur Deposition, Mercury</a:t>
            </a:r>
          </a:p>
          <a:p>
            <a:pPr marL="514350" indent="-514350">
              <a:spcBef>
                <a:spcPts val="1600"/>
              </a:spcBef>
              <a:buFont typeface="+mj-lt"/>
              <a:buAutoNum type="arabicPeriod"/>
            </a:pPr>
            <a:r>
              <a:rPr lang="en-US" sz="2800" dirty="0"/>
              <a:t>Partnership Opportunities</a:t>
            </a:r>
          </a:p>
          <a:p>
            <a:pPr marL="514350" indent="-514350">
              <a:spcBef>
                <a:spcPts val="1600"/>
              </a:spcBef>
              <a:buFont typeface="+mj-lt"/>
              <a:buAutoNum type="arabicPeriod"/>
            </a:pPr>
            <a:r>
              <a:rPr lang="en-US" sz="2800" dirty="0"/>
              <a:t>Brief Overview on Water Resources &amp; Parks </a:t>
            </a:r>
          </a:p>
        </p:txBody>
      </p:sp>
      <p:sp>
        <p:nvSpPr>
          <p:cNvPr id="9" name="Pentagon 8"/>
          <p:cNvSpPr/>
          <p:nvPr/>
        </p:nvSpPr>
        <p:spPr>
          <a:xfrm>
            <a:off x="-1" y="219460"/>
            <a:ext cx="2752929"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itle 4"/>
          <p:cNvSpPr txBox="1">
            <a:spLocks/>
          </p:cNvSpPr>
          <p:nvPr/>
        </p:nvSpPr>
        <p:spPr>
          <a:xfrm>
            <a:off x="87552" y="219460"/>
            <a:ext cx="2558374" cy="1158792"/>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Topics</a:t>
            </a:r>
          </a:p>
        </p:txBody>
      </p:sp>
      <p:sp>
        <p:nvSpPr>
          <p:cNvPr id="5" name="TextBox 4">
            <a:extLst>
              <a:ext uri="{FF2B5EF4-FFF2-40B4-BE49-F238E27FC236}">
                <a16:creationId xmlns:a16="http://schemas.microsoft.com/office/drawing/2014/main" id="{7C14AAAC-D134-D548-A217-DE78E18FA714}"/>
              </a:ext>
            </a:extLst>
          </p:cNvPr>
          <p:cNvSpPr txBox="1"/>
          <p:nvPr/>
        </p:nvSpPr>
        <p:spPr>
          <a:xfrm>
            <a:off x="5528599" y="1013328"/>
            <a:ext cx="1415772" cy="276999"/>
          </a:xfrm>
          <a:prstGeom prst="rect">
            <a:avLst/>
          </a:prstGeom>
          <a:noFill/>
        </p:spPr>
        <p:txBody>
          <a:bodyPr wrap="none" rtlCol="0">
            <a:spAutoFit/>
          </a:bodyPr>
          <a:lstStyle/>
          <a:p>
            <a:r>
              <a:rPr lang="zh-CN" altLang="en-US" sz="1200" dirty="0"/>
              <a:t>空气质量基础认识</a:t>
            </a:r>
            <a:endParaRPr lang="en-US" sz="1200" dirty="0"/>
          </a:p>
        </p:txBody>
      </p:sp>
      <p:sp>
        <p:nvSpPr>
          <p:cNvPr id="6" name="TextBox 5">
            <a:extLst>
              <a:ext uri="{FF2B5EF4-FFF2-40B4-BE49-F238E27FC236}">
                <a16:creationId xmlns:a16="http://schemas.microsoft.com/office/drawing/2014/main" id="{383EB793-D5FD-4A4B-A60F-33A751D5929D}"/>
              </a:ext>
            </a:extLst>
          </p:cNvPr>
          <p:cNvSpPr txBox="1"/>
          <p:nvPr/>
        </p:nvSpPr>
        <p:spPr>
          <a:xfrm>
            <a:off x="5944767" y="1499834"/>
            <a:ext cx="954107" cy="276999"/>
          </a:xfrm>
          <a:prstGeom prst="rect">
            <a:avLst/>
          </a:prstGeom>
          <a:noFill/>
        </p:spPr>
        <p:txBody>
          <a:bodyPr wrap="none" rtlCol="0">
            <a:spAutoFit/>
          </a:bodyPr>
          <a:lstStyle/>
          <a:p>
            <a:r>
              <a:rPr lang="zh-CN" altLang="en-US" sz="1200" dirty="0"/>
              <a:t>空气污染源</a:t>
            </a:r>
            <a:endParaRPr lang="en-US" sz="1200" dirty="0"/>
          </a:p>
        </p:txBody>
      </p:sp>
      <p:sp>
        <p:nvSpPr>
          <p:cNvPr id="7" name="TextBox 6">
            <a:extLst>
              <a:ext uri="{FF2B5EF4-FFF2-40B4-BE49-F238E27FC236}">
                <a16:creationId xmlns:a16="http://schemas.microsoft.com/office/drawing/2014/main" id="{115482BD-A0BD-E746-AEBF-D33BB392E580}"/>
              </a:ext>
            </a:extLst>
          </p:cNvPr>
          <p:cNvSpPr txBox="1"/>
          <p:nvPr/>
        </p:nvSpPr>
        <p:spPr>
          <a:xfrm>
            <a:off x="5944766" y="1847840"/>
            <a:ext cx="1107996" cy="276999"/>
          </a:xfrm>
          <a:prstGeom prst="rect">
            <a:avLst/>
          </a:prstGeom>
          <a:noFill/>
        </p:spPr>
        <p:txBody>
          <a:bodyPr wrap="none" rtlCol="0">
            <a:spAutoFit/>
          </a:bodyPr>
          <a:lstStyle/>
          <a:p>
            <a:r>
              <a:rPr lang="zh-CN" altLang="en-US" sz="1200" dirty="0"/>
              <a:t>对公园的影响</a:t>
            </a:r>
            <a:endParaRPr lang="en-US" sz="1200" dirty="0"/>
          </a:p>
        </p:txBody>
      </p:sp>
      <p:sp>
        <p:nvSpPr>
          <p:cNvPr id="11" name="TextBox 10">
            <a:extLst>
              <a:ext uri="{FF2B5EF4-FFF2-40B4-BE49-F238E27FC236}">
                <a16:creationId xmlns:a16="http://schemas.microsoft.com/office/drawing/2014/main" id="{D0F01F74-436F-7B4E-9E63-A3A26FF4053E}"/>
              </a:ext>
            </a:extLst>
          </p:cNvPr>
          <p:cNvSpPr txBox="1"/>
          <p:nvPr/>
        </p:nvSpPr>
        <p:spPr>
          <a:xfrm>
            <a:off x="4285950" y="2439856"/>
            <a:ext cx="800219" cy="276999"/>
          </a:xfrm>
          <a:prstGeom prst="rect">
            <a:avLst/>
          </a:prstGeom>
          <a:noFill/>
        </p:spPr>
        <p:txBody>
          <a:bodyPr wrap="none" rtlCol="0">
            <a:spAutoFit/>
          </a:bodyPr>
          <a:lstStyle/>
          <a:p>
            <a:r>
              <a:rPr lang="zh-CN" altLang="en-US" sz="1200" dirty="0"/>
              <a:t>强制执行</a:t>
            </a:r>
            <a:endParaRPr lang="en-US" sz="1200" dirty="0"/>
          </a:p>
        </p:txBody>
      </p:sp>
      <p:sp>
        <p:nvSpPr>
          <p:cNvPr id="12" name="TextBox 11">
            <a:extLst>
              <a:ext uri="{FF2B5EF4-FFF2-40B4-BE49-F238E27FC236}">
                <a16:creationId xmlns:a16="http://schemas.microsoft.com/office/drawing/2014/main" id="{A65CE8BB-3422-F84D-92A5-F8853C5F2D47}"/>
              </a:ext>
            </a:extLst>
          </p:cNvPr>
          <p:cNvSpPr txBox="1"/>
          <p:nvPr/>
        </p:nvSpPr>
        <p:spPr>
          <a:xfrm>
            <a:off x="6144152" y="2924677"/>
            <a:ext cx="1261884" cy="276999"/>
          </a:xfrm>
          <a:prstGeom prst="rect">
            <a:avLst/>
          </a:prstGeom>
          <a:noFill/>
        </p:spPr>
        <p:txBody>
          <a:bodyPr wrap="none" rtlCol="0">
            <a:spAutoFit/>
          </a:bodyPr>
          <a:lstStyle/>
          <a:p>
            <a:r>
              <a:rPr lang="zh-CN" altLang="en-US" sz="1200" dirty="0"/>
              <a:t>空气清洁的责任</a:t>
            </a:r>
            <a:endParaRPr lang="en-US" sz="1200" dirty="0"/>
          </a:p>
        </p:txBody>
      </p:sp>
      <p:sp>
        <p:nvSpPr>
          <p:cNvPr id="13" name="TextBox 12">
            <a:extLst>
              <a:ext uri="{FF2B5EF4-FFF2-40B4-BE49-F238E27FC236}">
                <a16:creationId xmlns:a16="http://schemas.microsoft.com/office/drawing/2014/main" id="{1D3BED51-D999-D949-A7F9-B9E18259416E}"/>
              </a:ext>
            </a:extLst>
          </p:cNvPr>
          <p:cNvSpPr txBox="1"/>
          <p:nvPr/>
        </p:nvSpPr>
        <p:spPr>
          <a:xfrm>
            <a:off x="5241284" y="3355461"/>
            <a:ext cx="1261884" cy="276999"/>
          </a:xfrm>
          <a:prstGeom prst="rect">
            <a:avLst/>
          </a:prstGeom>
          <a:noFill/>
        </p:spPr>
        <p:txBody>
          <a:bodyPr wrap="none" rtlCol="0">
            <a:spAutoFit/>
          </a:bodyPr>
          <a:lstStyle/>
          <a:p>
            <a:r>
              <a:rPr lang="zh-CN" altLang="en-US" sz="1200" dirty="0"/>
              <a:t>空气清洁的行动</a:t>
            </a:r>
            <a:endParaRPr lang="en-US" sz="1200" dirty="0"/>
          </a:p>
        </p:txBody>
      </p:sp>
      <p:sp>
        <p:nvSpPr>
          <p:cNvPr id="14" name="TextBox 13">
            <a:extLst>
              <a:ext uri="{FF2B5EF4-FFF2-40B4-BE49-F238E27FC236}">
                <a16:creationId xmlns:a16="http://schemas.microsoft.com/office/drawing/2014/main" id="{A9D013A4-24AD-5444-8D51-A8E494038284}"/>
              </a:ext>
            </a:extLst>
          </p:cNvPr>
          <p:cNvSpPr txBox="1"/>
          <p:nvPr/>
        </p:nvSpPr>
        <p:spPr>
          <a:xfrm>
            <a:off x="5582648" y="3940365"/>
            <a:ext cx="1415772" cy="276999"/>
          </a:xfrm>
          <a:prstGeom prst="rect">
            <a:avLst/>
          </a:prstGeom>
          <a:noFill/>
        </p:spPr>
        <p:txBody>
          <a:bodyPr wrap="none" rtlCol="0">
            <a:spAutoFit/>
          </a:bodyPr>
          <a:lstStyle/>
          <a:p>
            <a:r>
              <a:rPr lang="zh-CN" altLang="en-US" sz="1200" dirty="0"/>
              <a:t>公园内的空气质量</a:t>
            </a:r>
            <a:endParaRPr lang="en-US" sz="1200" dirty="0"/>
          </a:p>
        </p:txBody>
      </p:sp>
      <p:sp>
        <p:nvSpPr>
          <p:cNvPr id="15" name="TextBox 14">
            <a:extLst>
              <a:ext uri="{FF2B5EF4-FFF2-40B4-BE49-F238E27FC236}">
                <a16:creationId xmlns:a16="http://schemas.microsoft.com/office/drawing/2014/main" id="{5A505216-DE66-CD4A-90F1-6A918BBBB805}"/>
              </a:ext>
            </a:extLst>
          </p:cNvPr>
          <p:cNvSpPr txBox="1"/>
          <p:nvPr/>
        </p:nvSpPr>
        <p:spPr>
          <a:xfrm>
            <a:off x="7866849" y="4217364"/>
            <a:ext cx="2800767" cy="276999"/>
          </a:xfrm>
          <a:prstGeom prst="rect">
            <a:avLst/>
          </a:prstGeom>
          <a:noFill/>
        </p:spPr>
        <p:txBody>
          <a:bodyPr wrap="none" rtlCol="0">
            <a:spAutoFit/>
          </a:bodyPr>
          <a:lstStyle/>
          <a:p>
            <a:r>
              <a:rPr lang="zh-CN" altLang="en-US" sz="1200" dirty="0"/>
              <a:t>空气清晰度、臭氧、氮和硫的沉积、汞</a:t>
            </a:r>
            <a:endParaRPr lang="en-US" sz="1200" dirty="0"/>
          </a:p>
        </p:txBody>
      </p:sp>
      <p:sp>
        <p:nvSpPr>
          <p:cNvPr id="16" name="TextBox 15">
            <a:extLst>
              <a:ext uri="{FF2B5EF4-FFF2-40B4-BE49-F238E27FC236}">
                <a16:creationId xmlns:a16="http://schemas.microsoft.com/office/drawing/2014/main" id="{454A6684-5463-EA4D-9E8B-FECA56BA52E5}"/>
              </a:ext>
            </a:extLst>
          </p:cNvPr>
          <p:cNvSpPr txBox="1"/>
          <p:nvPr/>
        </p:nvSpPr>
        <p:spPr>
          <a:xfrm>
            <a:off x="6898874" y="5076366"/>
            <a:ext cx="816249" cy="276999"/>
          </a:xfrm>
          <a:prstGeom prst="rect">
            <a:avLst/>
          </a:prstGeom>
          <a:noFill/>
        </p:spPr>
        <p:txBody>
          <a:bodyPr wrap="none" rtlCol="0">
            <a:spAutoFit/>
          </a:bodyPr>
          <a:lstStyle/>
          <a:p>
            <a:r>
              <a:rPr lang="zh-CN" altLang="en-US" sz="1200" dirty="0"/>
              <a:t>合作机会</a:t>
            </a:r>
            <a:endParaRPr lang="en-US" sz="1200" dirty="0"/>
          </a:p>
        </p:txBody>
      </p:sp>
      <p:sp>
        <p:nvSpPr>
          <p:cNvPr id="18" name="TextBox 17">
            <a:extLst>
              <a:ext uri="{FF2B5EF4-FFF2-40B4-BE49-F238E27FC236}">
                <a16:creationId xmlns:a16="http://schemas.microsoft.com/office/drawing/2014/main" id="{6C6A0047-322D-DD4A-9939-8A2028812752}"/>
              </a:ext>
            </a:extLst>
          </p:cNvPr>
          <p:cNvSpPr txBox="1"/>
          <p:nvPr/>
        </p:nvSpPr>
        <p:spPr>
          <a:xfrm>
            <a:off x="8005604" y="6008082"/>
            <a:ext cx="1898277" cy="276999"/>
          </a:xfrm>
          <a:prstGeom prst="rect">
            <a:avLst/>
          </a:prstGeom>
          <a:noFill/>
        </p:spPr>
        <p:txBody>
          <a:bodyPr wrap="none" rtlCol="0">
            <a:spAutoFit/>
          </a:bodyPr>
          <a:lstStyle/>
          <a:p>
            <a:r>
              <a:rPr lang="zh-CN" altLang="en-US" sz="1200" dirty="0"/>
              <a:t>水资源与公园的简要概述</a:t>
            </a:r>
            <a:endParaRPr lang="en-US" sz="1200" dirty="0"/>
          </a:p>
        </p:txBody>
      </p:sp>
    </p:spTree>
    <p:extLst>
      <p:ext uri="{BB962C8B-B14F-4D97-AF65-F5344CB8AC3E}">
        <p14:creationId xmlns:p14="http://schemas.microsoft.com/office/powerpoint/2010/main" val="2942338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email">
            <a:extLst>
              <a:ext uri="{28A0092B-C50C-407E-A947-70E740481C1C}">
                <a14:useLocalDpi xmlns:a14="http://schemas.microsoft.com/office/drawing/2010/main"/>
              </a:ext>
            </a:extLst>
          </a:blip>
          <a:srcRect l="-33" t="-265" b="-510"/>
          <a:stretch/>
        </p:blipFill>
        <p:spPr>
          <a:xfrm>
            <a:off x="-231888" y="0"/>
            <a:ext cx="12423888" cy="6974958"/>
          </a:xfrm>
          <a:prstGeom prst="rect">
            <a:avLst/>
          </a:prstGeom>
        </p:spPr>
      </p:pic>
      <p:pic>
        <p:nvPicPr>
          <p:cNvPr id="8" name="Picture 5" descr="N:\ARD\Programs\Education and Outreach - M.Ransmeier\eLearning\WorkingReview\images\1.9.4_1970_nixoncaa197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99907" y="724961"/>
            <a:ext cx="2666604"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6" descr="N:\ARD\Programs\Education and Outreach - M.Ransmeier\eLearning\WorkingReview\images\1.9.5_1977_Jimmy_Carter_working_at_his_desk_-_NARA_-_17361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7477" y="3735149"/>
            <a:ext cx="2700305"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7" descr="N:\ARD\Programs\Education and Outreach - M.Ransmeier\eLearning\WorkingReview\images\1.9.6_1990_caaa-signing.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19099" y="3784760"/>
            <a:ext cx="2727912" cy="1832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2" descr="http://cbsnews1.cbsistatic.com/hub/i/r/2013/09/07/bed6ed03-20fe-11e3-9283-005056850598/thumbnail/620x350/270063689f9d12a9155cf226e4f5fac5/WoodrowWilson_02t.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47002" y="699562"/>
            <a:ext cx="277679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TextBox 13"/>
          <p:cNvSpPr txBox="1"/>
          <p:nvPr/>
        </p:nvSpPr>
        <p:spPr>
          <a:xfrm>
            <a:off x="0" y="5596444"/>
            <a:ext cx="3345690" cy="369332"/>
          </a:xfrm>
          <a:prstGeom prst="rect">
            <a:avLst/>
          </a:prstGeom>
          <a:solidFill>
            <a:schemeClr val="accent6">
              <a:lumMod val="50000"/>
            </a:schemeClr>
          </a:solidFill>
        </p:spPr>
        <p:txBody>
          <a:bodyPr wrap="square" rtlCol="0">
            <a:spAutoFit/>
          </a:bodyPr>
          <a:lstStyle/>
          <a:p>
            <a:r>
              <a:rPr lang="en-US" b="1" dirty="0">
                <a:solidFill>
                  <a:srgbClr val="FFFFFF"/>
                </a:solidFill>
                <a:effectLst>
                  <a:outerShdw blurRad="38100" dist="38100" dir="2700000" algn="tl">
                    <a:srgbClr val="000000">
                      <a:alpha val="43137"/>
                    </a:srgbClr>
                  </a:outerShdw>
                </a:effectLst>
                <a:latin typeface="Calibri"/>
              </a:rPr>
              <a:t>1977  Clean Air Act Amendments</a:t>
            </a:r>
          </a:p>
        </p:txBody>
      </p:sp>
      <p:sp>
        <p:nvSpPr>
          <p:cNvPr id="16" name="TextBox 15"/>
          <p:cNvSpPr txBox="1"/>
          <p:nvPr/>
        </p:nvSpPr>
        <p:spPr>
          <a:xfrm>
            <a:off x="7612308" y="2528362"/>
            <a:ext cx="2180493" cy="369332"/>
          </a:xfrm>
          <a:prstGeom prst="rect">
            <a:avLst/>
          </a:prstGeom>
          <a:solidFill>
            <a:schemeClr val="accent6">
              <a:lumMod val="50000"/>
            </a:schemeClr>
          </a:solidFill>
        </p:spPr>
        <p:txBody>
          <a:bodyPr wrap="square" rtlCol="0">
            <a:spAutoFit/>
          </a:bodyPr>
          <a:lstStyle/>
          <a:p>
            <a:r>
              <a:rPr lang="en-US" b="1" dirty="0">
                <a:solidFill>
                  <a:srgbClr val="FFFFFF"/>
                </a:solidFill>
                <a:effectLst>
                  <a:outerShdw blurRad="38100" dist="38100" dir="2700000" algn="tl">
                    <a:srgbClr val="000000">
                      <a:alpha val="43137"/>
                    </a:srgbClr>
                  </a:outerShdw>
                </a:effectLst>
                <a:latin typeface="Calibri"/>
              </a:rPr>
              <a:t> 1970 Clean Air Act</a:t>
            </a:r>
          </a:p>
        </p:txBody>
      </p:sp>
      <p:sp>
        <p:nvSpPr>
          <p:cNvPr id="17" name="TextBox 16"/>
          <p:cNvSpPr txBox="1"/>
          <p:nvPr/>
        </p:nvSpPr>
        <p:spPr>
          <a:xfrm>
            <a:off x="8327659" y="5617429"/>
            <a:ext cx="3294824" cy="369332"/>
          </a:xfrm>
          <a:prstGeom prst="rect">
            <a:avLst/>
          </a:prstGeom>
          <a:solidFill>
            <a:schemeClr val="accent6">
              <a:lumMod val="50000"/>
            </a:schemeClr>
          </a:solidFill>
        </p:spPr>
        <p:txBody>
          <a:bodyPr wrap="square" rtlCol="0">
            <a:spAutoFit/>
          </a:bodyPr>
          <a:lstStyle/>
          <a:p>
            <a:r>
              <a:rPr lang="en-US" b="1" dirty="0">
                <a:solidFill>
                  <a:srgbClr val="FFFFFF"/>
                </a:solidFill>
                <a:effectLst>
                  <a:outerShdw blurRad="38100" dist="38100" dir="2700000" algn="tl">
                    <a:srgbClr val="000000">
                      <a:alpha val="43137"/>
                    </a:srgbClr>
                  </a:outerShdw>
                </a:effectLst>
                <a:latin typeface="Calibri"/>
              </a:rPr>
              <a:t>1990 Clean Air Act Amendments</a:t>
            </a:r>
          </a:p>
        </p:txBody>
      </p:sp>
      <p:sp>
        <p:nvSpPr>
          <p:cNvPr id="18" name="TextBox 17"/>
          <p:cNvSpPr txBox="1"/>
          <p:nvPr/>
        </p:nvSpPr>
        <p:spPr>
          <a:xfrm>
            <a:off x="377477" y="2324140"/>
            <a:ext cx="2330217" cy="369332"/>
          </a:xfrm>
          <a:prstGeom prst="rect">
            <a:avLst/>
          </a:prstGeom>
          <a:solidFill>
            <a:schemeClr val="accent6">
              <a:lumMod val="50000"/>
            </a:schemeClr>
          </a:solidFill>
        </p:spPr>
        <p:txBody>
          <a:bodyPr wrap="square" rtlCol="0">
            <a:spAutoFit/>
          </a:bodyPr>
          <a:lstStyle/>
          <a:p>
            <a:r>
              <a:rPr lang="en-US" b="1" dirty="0">
                <a:solidFill>
                  <a:srgbClr val="FFFFFF"/>
                </a:solidFill>
                <a:effectLst>
                  <a:outerShdw blurRad="38100" dist="38100" dir="2700000" algn="tl">
                    <a:srgbClr val="000000">
                      <a:alpha val="43137"/>
                    </a:srgbClr>
                  </a:outerShdw>
                </a:effectLst>
                <a:latin typeface="Calibri"/>
              </a:rPr>
              <a:t>1916 NPS Organic Act</a:t>
            </a:r>
          </a:p>
        </p:txBody>
      </p:sp>
      <p:sp>
        <p:nvSpPr>
          <p:cNvPr id="11" name="TextBox 10">
            <a:extLst>
              <a:ext uri="{FF2B5EF4-FFF2-40B4-BE49-F238E27FC236}">
                <a16:creationId xmlns:a16="http://schemas.microsoft.com/office/drawing/2014/main" id="{4CF6F9D7-93F8-9844-A9F9-34422D5CC70A}"/>
              </a:ext>
            </a:extLst>
          </p:cNvPr>
          <p:cNvSpPr txBox="1"/>
          <p:nvPr/>
        </p:nvSpPr>
        <p:spPr>
          <a:xfrm>
            <a:off x="368592" y="2725967"/>
            <a:ext cx="2260555" cy="276999"/>
          </a:xfrm>
          <a:prstGeom prst="rect">
            <a:avLst/>
          </a:prstGeom>
          <a:noFill/>
        </p:spPr>
        <p:txBody>
          <a:bodyPr wrap="none" rtlCol="0">
            <a:spAutoFit/>
          </a:bodyPr>
          <a:lstStyle/>
          <a:p>
            <a:r>
              <a:rPr lang="en-US" altLang="zh-CN" sz="1200" dirty="0"/>
              <a:t>1916</a:t>
            </a:r>
            <a:r>
              <a:rPr lang="zh-CN" altLang="en-US" sz="1200" dirty="0"/>
              <a:t>年 国家公园管理局组织法</a:t>
            </a:r>
            <a:endParaRPr lang="en-US" sz="1200" dirty="0"/>
          </a:p>
        </p:txBody>
      </p:sp>
      <p:sp>
        <p:nvSpPr>
          <p:cNvPr id="13" name="TextBox 12">
            <a:extLst>
              <a:ext uri="{FF2B5EF4-FFF2-40B4-BE49-F238E27FC236}">
                <a16:creationId xmlns:a16="http://schemas.microsoft.com/office/drawing/2014/main" id="{2CCB6194-1B79-0F41-BEB1-001F5427FD08}"/>
              </a:ext>
            </a:extLst>
          </p:cNvPr>
          <p:cNvSpPr txBox="1"/>
          <p:nvPr/>
        </p:nvSpPr>
        <p:spPr>
          <a:xfrm>
            <a:off x="7602931" y="2892261"/>
            <a:ext cx="1688283" cy="276999"/>
          </a:xfrm>
          <a:prstGeom prst="rect">
            <a:avLst/>
          </a:prstGeom>
          <a:noFill/>
        </p:spPr>
        <p:txBody>
          <a:bodyPr wrap="none" rtlCol="0">
            <a:spAutoFit/>
          </a:bodyPr>
          <a:lstStyle/>
          <a:p>
            <a:r>
              <a:rPr lang="en-US" altLang="zh-CN" sz="1200" dirty="0"/>
              <a:t>1970</a:t>
            </a:r>
            <a:r>
              <a:rPr lang="zh-CN" altLang="en-US" sz="1200" dirty="0"/>
              <a:t>年 清洁空气法案 </a:t>
            </a:r>
            <a:endParaRPr lang="en-US" sz="1200" dirty="0"/>
          </a:p>
        </p:txBody>
      </p:sp>
      <p:sp>
        <p:nvSpPr>
          <p:cNvPr id="15" name="TextBox 14">
            <a:extLst>
              <a:ext uri="{FF2B5EF4-FFF2-40B4-BE49-F238E27FC236}">
                <a16:creationId xmlns:a16="http://schemas.microsoft.com/office/drawing/2014/main" id="{FAFF6280-4DC1-D349-8185-14F2C06CAB99}"/>
              </a:ext>
            </a:extLst>
          </p:cNvPr>
          <p:cNvSpPr txBox="1"/>
          <p:nvPr/>
        </p:nvSpPr>
        <p:spPr>
          <a:xfrm>
            <a:off x="42560" y="6013222"/>
            <a:ext cx="1885453" cy="276999"/>
          </a:xfrm>
          <a:prstGeom prst="rect">
            <a:avLst/>
          </a:prstGeom>
          <a:noFill/>
        </p:spPr>
        <p:txBody>
          <a:bodyPr wrap="none" rtlCol="0">
            <a:spAutoFit/>
          </a:bodyPr>
          <a:lstStyle/>
          <a:p>
            <a:r>
              <a:rPr lang="en-US" altLang="zh-CN" sz="1200" dirty="0"/>
              <a:t>1977</a:t>
            </a:r>
            <a:r>
              <a:rPr lang="zh-CN" altLang="en-US" sz="1200" dirty="0"/>
              <a:t>年 清洁空气修正案 </a:t>
            </a:r>
            <a:endParaRPr lang="en-US" sz="1200" dirty="0"/>
          </a:p>
        </p:txBody>
      </p:sp>
      <p:sp>
        <p:nvSpPr>
          <p:cNvPr id="21" name="TextBox 20">
            <a:extLst>
              <a:ext uri="{FF2B5EF4-FFF2-40B4-BE49-F238E27FC236}">
                <a16:creationId xmlns:a16="http://schemas.microsoft.com/office/drawing/2014/main" id="{6A380842-A74A-7B4E-8526-080145BB94DA}"/>
              </a:ext>
            </a:extLst>
          </p:cNvPr>
          <p:cNvSpPr txBox="1"/>
          <p:nvPr/>
        </p:nvSpPr>
        <p:spPr>
          <a:xfrm>
            <a:off x="8327659" y="6062345"/>
            <a:ext cx="1885453" cy="276999"/>
          </a:xfrm>
          <a:prstGeom prst="rect">
            <a:avLst/>
          </a:prstGeom>
          <a:noFill/>
        </p:spPr>
        <p:txBody>
          <a:bodyPr wrap="none" rtlCol="0">
            <a:spAutoFit/>
          </a:bodyPr>
          <a:lstStyle/>
          <a:p>
            <a:r>
              <a:rPr lang="en-US" altLang="zh-CN" sz="1200" dirty="0"/>
              <a:t>1977</a:t>
            </a:r>
            <a:r>
              <a:rPr lang="zh-CN" altLang="en-US" sz="1200" dirty="0"/>
              <a:t>年 清洁空气修正案 </a:t>
            </a:r>
            <a:endParaRPr lang="en-US" sz="1200" dirty="0"/>
          </a:p>
        </p:txBody>
      </p:sp>
    </p:spTree>
    <p:extLst>
      <p:ext uri="{BB962C8B-B14F-4D97-AF65-F5344CB8AC3E}">
        <p14:creationId xmlns:p14="http://schemas.microsoft.com/office/powerpoint/2010/main" val="877637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265" y="-4376"/>
            <a:ext cx="12230173" cy="686237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49194" y="4010025"/>
            <a:ext cx="2090406" cy="2724150"/>
          </a:xfrm>
          <a:prstGeom prst="rect">
            <a:avLst/>
          </a:prstGeom>
        </p:spPr>
      </p:pic>
    </p:spTree>
    <p:extLst>
      <p:ext uri="{BB962C8B-B14F-4D97-AF65-F5344CB8AC3E}">
        <p14:creationId xmlns:p14="http://schemas.microsoft.com/office/powerpoint/2010/main" val="656191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9109" y="0"/>
            <a:ext cx="9653835" cy="6858000"/>
          </a:xfrm>
          <a:prstGeom prst="rect">
            <a:avLst/>
          </a:prstGeom>
        </p:spPr>
      </p:pic>
      <p:sp>
        <p:nvSpPr>
          <p:cNvPr id="17" name="Pentagon 16"/>
          <p:cNvSpPr/>
          <p:nvPr/>
        </p:nvSpPr>
        <p:spPr>
          <a:xfrm>
            <a:off x="-1" y="219460"/>
            <a:ext cx="3224464"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itle 4"/>
          <p:cNvSpPr>
            <a:spLocks noGrp="1"/>
          </p:cNvSpPr>
          <p:nvPr>
            <p:ph type="title"/>
          </p:nvPr>
        </p:nvSpPr>
        <p:spPr>
          <a:xfrm>
            <a:off x="96252" y="187376"/>
            <a:ext cx="5848350" cy="1158792"/>
          </a:xfrm>
        </p:spPr>
        <p:txBody>
          <a:bodyPr>
            <a:noAutofit/>
          </a:bodyPr>
          <a:lstStyle/>
          <a:p>
            <a:r>
              <a:rPr lang="en-US" sz="3600" dirty="0"/>
              <a:t>Monitoring</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531" y="3702071"/>
            <a:ext cx="432816" cy="2298201"/>
          </a:xfrm>
          <a:prstGeom prst="rect">
            <a:avLst/>
          </a:prstGeom>
        </p:spPr>
      </p:pic>
      <p:sp>
        <p:nvSpPr>
          <p:cNvPr id="5" name="TextBox 4"/>
          <p:cNvSpPr txBox="1"/>
          <p:nvPr/>
        </p:nvSpPr>
        <p:spPr>
          <a:xfrm>
            <a:off x="539403" y="3691949"/>
            <a:ext cx="2235720" cy="2398092"/>
          </a:xfrm>
          <a:prstGeom prst="rect">
            <a:avLst/>
          </a:prstGeom>
          <a:noFill/>
        </p:spPr>
        <p:txBody>
          <a:bodyPr wrap="square" rtlCol="0">
            <a:spAutoFit/>
          </a:bodyPr>
          <a:lstStyle/>
          <a:p>
            <a:pPr>
              <a:spcBef>
                <a:spcPts val="100"/>
              </a:spcBef>
            </a:pPr>
            <a:r>
              <a:rPr lang="en-US" dirty="0"/>
              <a:t>Visibility (Filters)</a:t>
            </a:r>
          </a:p>
          <a:p>
            <a:pPr>
              <a:spcBef>
                <a:spcPts val="100"/>
              </a:spcBef>
            </a:pPr>
            <a:r>
              <a:rPr lang="en-US" dirty="0"/>
              <a:t>Visibility (Optical)</a:t>
            </a:r>
          </a:p>
          <a:p>
            <a:pPr>
              <a:spcBef>
                <a:spcPts val="100"/>
              </a:spcBef>
            </a:pPr>
            <a:r>
              <a:rPr lang="en-US" dirty="0"/>
              <a:t>Ozone</a:t>
            </a:r>
          </a:p>
          <a:p>
            <a:pPr>
              <a:spcBef>
                <a:spcPts val="100"/>
              </a:spcBef>
            </a:pPr>
            <a:r>
              <a:rPr lang="en-US" dirty="0"/>
              <a:t>Ozone (Portable)</a:t>
            </a:r>
          </a:p>
          <a:p>
            <a:pPr>
              <a:spcBef>
                <a:spcPts val="100"/>
              </a:spcBef>
            </a:pPr>
            <a:r>
              <a:rPr lang="en-US" dirty="0"/>
              <a:t>Deposition (Dry)</a:t>
            </a:r>
          </a:p>
          <a:p>
            <a:pPr>
              <a:spcBef>
                <a:spcPts val="100"/>
              </a:spcBef>
            </a:pPr>
            <a:r>
              <a:rPr lang="en-US" dirty="0"/>
              <a:t>Deposition (Wet)</a:t>
            </a:r>
          </a:p>
          <a:p>
            <a:pPr>
              <a:spcBef>
                <a:spcPts val="100"/>
              </a:spcBef>
            </a:pPr>
            <a:r>
              <a:rPr lang="en-US" dirty="0"/>
              <a:t>Mercury </a:t>
            </a:r>
          </a:p>
          <a:p>
            <a:pPr>
              <a:spcBef>
                <a:spcPts val="100"/>
              </a:spcBef>
            </a:pPr>
            <a:r>
              <a:rPr lang="en-US" dirty="0"/>
              <a:t>Ammonia</a:t>
            </a:r>
          </a:p>
        </p:txBody>
      </p:sp>
      <p:sp>
        <p:nvSpPr>
          <p:cNvPr id="7" name="TextBox 6">
            <a:extLst>
              <a:ext uri="{FF2B5EF4-FFF2-40B4-BE49-F238E27FC236}">
                <a16:creationId xmlns:a16="http://schemas.microsoft.com/office/drawing/2014/main" id="{2DEA650C-6DBC-A645-8FFB-9F2B26EF3553}"/>
              </a:ext>
            </a:extLst>
          </p:cNvPr>
          <p:cNvSpPr txBox="1"/>
          <p:nvPr/>
        </p:nvSpPr>
        <p:spPr>
          <a:xfrm>
            <a:off x="147531" y="940936"/>
            <a:ext cx="492443" cy="276999"/>
          </a:xfrm>
          <a:prstGeom prst="rect">
            <a:avLst/>
          </a:prstGeom>
          <a:noFill/>
        </p:spPr>
        <p:txBody>
          <a:bodyPr wrap="none" rtlCol="0">
            <a:spAutoFit/>
          </a:bodyPr>
          <a:lstStyle/>
          <a:p>
            <a:r>
              <a:rPr lang="zh-CN" altLang="en-US" sz="1200" dirty="0"/>
              <a:t>监控</a:t>
            </a:r>
            <a:endParaRPr lang="en-US" sz="1200" dirty="0"/>
          </a:p>
        </p:txBody>
      </p:sp>
      <p:sp>
        <p:nvSpPr>
          <p:cNvPr id="8" name="TextBox 7">
            <a:extLst>
              <a:ext uri="{FF2B5EF4-FFF2-40B4-BE49-F238E27FC236}">
                <a16:creationId xmlns:a16="http://schemas.microsoft.com/office/drawing/2014/main" id="{304CFD04-C884-8441-A4F7-0E9742AA15FE}"/>
              </a:ext>
            </a:extLst>
          </p:cNvPr>
          <p:cNvSpPr txBox="1"/>
          <p:nvPr/>
        </p:nvSpPr>
        <p:spPr>
          <a:xfrm>
            <a:off x="2519482" y="3783962"/>
            <a:ext cx="1691722" cy="2308324"/>
          </a:xfrm>
          <a:prstGeom prst="rect">
            <a:avLst/>
          </a:prstGeom>
          <a:noFill/>
        </p:spPr>
        <p:txBody>
          <a:bodyPr wrap="square" rtlCol="0">
            <a:spAutoFit/>
          </a:bodyPr>
          <a:lstStyle/>
          <a:p>
            <a:r>
              <a:rPr lang="zh-CN" altLang="en-US" dirty="0"/>
              <a:t>能见</a:t>
            </a:r>
            <a:r>
              <a:rPr lang="en-US" altLang="zh-CN" dirty="0"/>
              <a:t>(</a:t>
            </a:r>
            <a:r>
              <a:rPr lang="zh-CN" altLang="en-US" dirty="0"/>
              <a:t>过滤</a:t>
            </a:r>
            <a:r>
              <a:rPr lang="en-US" altLang="zh-CN" dirty="0"/>
              <a:t>)</a:t>
            </a:r>
          </a:p>
          <a:p>
            <a:r>
              <a:rPr lang="zh-CN" altLang="en-US" dirty="0"/>
              <a:t>能见度</a:t>
            </a:r>
            <a:r>
              <a:rPr lang="en-US" altLang="zh-CN" dirty="0"/>
              <a:t>(</a:t>
            </a:r>
            <a:r>
              <a:rPr lang="zh-CN" altLang="en-US" dirty="0"/>
              <a:t>光学</a:t>
            </a:r>
            <a:r>
              <a:rPr lang="en-US" altLang="zh-CN" dirty="0"/>
              <a:t>)</a:t>
            </a:r>
          </a:p>
          <a:p>
            <a:r>
              <a:rPr lang="zh-CN" altLang="en-US" dirty="0"/>
              <a:t>臭氧</a:t>
            </a:r>
            <a:endParaRPr lang="en-US" altLang="zh-CN" dirty="0"/>
          </a:p>
          <a:p>
            <a:r>
              <a:rPr lang="zh-CN" altLang="en-US" dirty="0"/>
              <a:t>臭氧</a:t>
            </a:r>
            <a:r>
              <a:rPr lang="en-US" altLang="zh-CN" dirty="0"/>
              <a:t>(</a:t>
            </a:r>
            <a:r>
              <a:rPr lang="zh-CN" altLang="en-US" dirty="0"/>
              <a:t>便携式</a:t>
            </a:r>
            <a:r>
              <a:rPr lang="en-US" altLang="zh-CN" dirty="0"/>
              <a:t>)</a:t>
            </a:r>
          </a:p>
          <a:p>
            <a:r>
              <a:rPr lang="zh-CN" altLang="en-US" dirty="0"/>
              <a:t>沉积</a:t>
            </a:r>
            <a:r>
              <a:rPr lang="en-US" altLang="zh-CN" dirty="0"/>
              <a:t>(</a:t>
            </a:r>
            <a:r>
              <a:rPr lang="zh-CN" altLang="en-US" dirty="0"/>
              <a:t>干</a:t>
            </a:r>
            <a:r>
              <a:rPr lang="en-US" altLang="zh-CN" dirty="0"/>
              <a:t>)</a:t>
            </a:r>
          </a:p>
          <a:p>
            <a:r>
              <a:rPr lang="zh-CN" altLang="en-US" dirty="0"/>
              <a:t>沉积</a:t>
            </a:r>
            <a:r>
              <a:rPr lang="en-US" altLang="zh-CN" dirty="0"/>
              <a:t>(</a:t>
            </a:r>
            <a:r>
              <a:rPr lang="zh-CN" altLang="en-US" dirty="0"/>
              <a:t>湿</a:t>
            </a:r>
            <a:r>
              <a:rPr lang="en-US" altLang="zh-CN" dirty="0"/>
              <a:t>)</a:t>
            </a:r>
          </a:p>
          <a:p>
            <a:r>
              <a:rPr lang="zh-CN" altLang="en-US" dirty="0"/>
              <a:t>汞</a:t>
            </a:r>
            <a:endParaRPr lang="en-US" altLang="zh-CN" dirty="0"/>
          </a:p>
          <a:p>
            <a:r>
              <a:rPr lang="zh-CN" altLang="en-US" dirty="0"/>
              <a:t>氨</a:t>
            </a:r>
            <a:endParaRPr lang="en-US" dirty="0"/>
          </a:p>
        </p:txBody>
      </p:sp>
    </p:spTree>
    <p:extLst>
      <p:ext uri="{BB962C8B-B14F-4D97-AF65-F5344CB8AC3E}">
        <p14:creationId xmlns:p14="http://schemas.microsoft.com/office/powerpoint/2010/main" val="2047349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a:off x="-1" y="219460"/>
            <a:ext cx="3224464"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itle 4"/>
          <p:cNvSpPr>
            <a:spLocks noGrp="1"/>
          </p:cNvSpPr>
          <p:nvPr>
            <p:ph type="title"/>
          </p:nvPr>
        </p:nvSpPr>
        <p:spPr>
          <a:xfrm>
            <a:off x="96252" y="187376"/>
            <a:ext cx="5848350" cy="1158792"/>
          </a:xfrm>
        </p:spPr>
        <p:txBody>
          <a:bodyPr>
            <a:noAutofit/>
          </a:bodyPr>
          <a:lstStyle/>
          <a:p>
            <a:r>
              <a:rPr lang="en-US" sz="3600" dirty="0"/>
              <a:t>Monitoring</a:t>
            </a:r>
          </a:p>
        </p:txBody>
      </p:sp>
      <p:pic>
        <p:nvPicPr>
          <p:cNvPr id="20" name="Picture 1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5178" y="219460"/>
            <a:ext cx="5646822" cy="6023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5021" y="549846"/>
            <a:ext cx="2063681" cy="1547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59066" y="1655058"/>
            <a:ext cx="3098801" cy="2984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4"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58236" y="2320826"/>
            <a:ext cx="2152650" cy="4297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Box 7">
            <a:extLst>
              <a:ext uri="{FF2B5EF4-FFF2-40B4-BE49-F238E27FC236}">
                <a16:creationId xmlns:a16="http://schemas.microsoft.com/office/drawing/2014/main" id="{AE389C13-A4D4-B94D-9479-2B52AFBAFF85}"/>
              </a:ext>
            </a:extLst>
          </p:cNvPr>
          <p:cNvSpPr txBox="1"/>
          <p:nvPr/>
        </p:nvSpPr>
        <p:spPr>
          <a:xfrm>
            <a:off x="147531" y="940936"/>
            <a:ext cx="492443" cy="276999"/>
          </a:xfrm>
          <a:prstGeom prst="rect">
            <a:avLst/>
          </a:prstGeom>
          <a:noFill/>
        </p:spPr>
        <p:txBody>
          <a:bodyPr wrap="none" rtlCol="0">
            <a:spAutoFit/>
          </a:bodyPr>
          <a:lstStyle/>
          <a:p>
            <a:r>
              <a:rPr lang="zh-CN" altLang="en-US" sz="1200" dirty="0"/>
              <a:t>监控</a:t>
            </a:r>
            <a:endParaRPr lang="en-US" sz="1200" dirty="0"/>
          </a:p>
        </p:txBody>
      </p:sp>
    </p:spTree>
    <p:extLst>
      <p:ext uri="{BB962C8B-B14F-4D97-AF65-F5344CB8AC3E}">
        <p14:creationId xmlns:p14="http://schemas.microsoft.com/office/powerpoint/2010/main" val="1849960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FRAPPÃ front range air pollution"/>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12296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Pentagon 11"/>
          <p:cNvSpPr/>
          <p:nvPr/>
        </p:nvSpPr>
        <p:spPr>
          <a:xfrm>
            <a:off x="-1" y="219460"/>
            <a:ext cx="2768601"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4"/>
          <p:cNvSpPr txBox="1">
            <a:spLocks/>
          </p:cNvSpPr>
          <p:nvPr/>
        </p:nvSpPr>
        <p:spPr>
          <a:xfrm>
            <a:off x="0" y="219460"/>
            <a:ext cx="5848350" cy="1158792"/>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Research</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24599" y="1857010"/>
            <a:ext cx="2466975" cy="1847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Image result for FRAPPÃ front range air pollutio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32942" y="1865350"/>
            <a:ext cx="2747058" cy="1831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AutoShape 6" descr="Image result for Rocky Mountain NP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result for Rocky Mountain NP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86746" y="1882253"/>
            <a:ext cx="2396485" cy="1797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D7E1FD88-788A-8344-92AE-FBBBB16D3E99}"/>
              </a:ext>
            </a:extLst>
          </p:cNvPr>
          <p:cNvSpPr txBox="1"/>
          <p:nvPr/>
        </p:nvSpPr>
        <p:spPr>
          <a:xfrm>
            <a:off x="147531" y="940936"/>
            <a:ext cx="492443" cy="276999"/>
          </a:xfrm>
          <a:prstGeom prst="rect">
            <a:avLst/>
          </a:prstGeom>
          <a:noFill/>
        </p:spPr>
        <p:txBody>
          <a:bodyPr wrap="none" rtlCol="0">
            <a:spAutoFit/>
          </a:bodyPr>
          <a:lstStyle/>
          <a:p>
            <a:r>
              <a:rPr lang="zh-CN" altLang="en-US" sz="1200" dirty="0"/>
              <a:t>科研</a:t>
            </a:r>
            <a:endParaRPr lang="en-US" sz="1200" dirty="0"/>
          </a:p>
        </p:txBody>
      </p:sp>
    </p:spTree>
    <p:extLst>
      <p:ext uri="{BB962C8B-B14F-4D97-AF65-F5344CB8AC3E}">
        <p14:creationId xmlns:p14="http://schemas.microsoft.com/office/powerpoint/2010/main" val="4091973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0"/>
            <a:ext cx="12192000" cy="6864824"/>
          </a:xfrm>
          <a:prstGeom prst="rect">
            <a:avLst/>
          </a:prstGeom>
        </p:spPr>
      </p:pic>
      <p:sp>
        <p:nvSpPr>
          <p:cNvPr id="4" name="Pentagon 3"/>
          <p:cNvSpPr/>
          <p:nvPr/>
        </p:nvSpPr>
        <p:spPr>
          <a:xfrm>
            <a:off x="-1" y="219460"/>
            <a:ext cx="2768601"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4"/>
          <p:cNvSpPr txBox="1">
            <a:spLocks/>
          </p:cNvSpPr>
          <p:nvPr/>
        </p:nvSpPr>
        <p:spPr>
          <a:xfrm>
            <a:off x="0" y="219460"/>
            <a:ext cx="5848350" cy="1158792"/>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Research</a:t>
            </a:r>
          </a:p>
        </p:txBody>
      </p:sp>
      <p:sp>
        <p:nvSpPr>
          <p:cNvPr id="6" name="AutoShape 6" descr="Image result for Rocky Mountain NP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Image result for Rocky Mountain NP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9023113" y="3698544"/>
            <a:ext cx="2324100" cy="309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46926DD7-36F6-C64B-8516-58B3B1DB32C9}"/>
              </a:ext>
            </a:extLst>
          </p:cNvPr>
          <p:cNvSpPr txBox="1"/>
          <p:nvPr/>
        </p:nvSpPr>
        <p:spPr>
          <a:xfrm>
            <a:off x="2078062" y="424438"/>
            <a:ext cx="492443" cy="276999"/>
          </a:xfrm>
          <a:prstGeom prst="rect">
            <a:avLst/>
          </a:prstGeom>
          <a:noFill/>
        </p:spPr>
        <p:txBody>
          <a:bodyPr wrap="none" rtlCol="0">
            <a:spAutoFit/>
          </a:bodyPr>
          <a:lstStyle/>
          <a:p>
            <a:r>
              <a:rPr lang="zh-CN" altLang="en-US" sz="1200" dirty="0"/>
              <a:t>科研</a:t>
            </a:r>
            <a:endParaRPr lang="en-US" sz="1200" dirty="0"/>
          </a:p>
        </p:txBody>
      </p:sp>
    </p:spTree>
    <p:extLst>
      <p:ext uri="{BB962C8B-B14F-4D97-AF65-F5344CB8AC3E}">
        <p14:creationId xmlns:p14="http://schemas.microsoft.com/office/powerpoint/2010/main" val="419201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r="-132"/>
          <a:stretch/>
        </p:blipFill>
        <p:spPr>
          <a:xfrm>
            <a:off x="-1" y="-32085"/>
            <a:ext cx="12192002" cy="6890085"/>
          </a:xfrm>
          <a:prstGeom prst="rect">
            <a:avLst/>
          </a:prstGeom>
        </p:spPr>
      </p:pic>
      <p:sp>
        <p:nvSpPr>
          <p:cNvPr id="5" name="Pentagon 4"/>
          <p:cNvSpPr/>
          <p:nvPr/>
        </p:nvSpPr>
        <p:spPr>
          <a:xfrm>
            <a:off x="-1" y="219460"/>
            <a:ext cx="3543301"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itle 4"/>
          <p:cNvSpPr>
            <a:spLocks noGrp="1"/>
          </p:cNvSpPr>
          <p:nvPr>
            <p:ph type="title"/>
          </p:nvPr>
        </p:nvSpPr>
        <p:spPr>
          <a:xfrm>
            <a:off x="0" y="219460"/>
            <a:ext cx="5848350" cy="1158792"/>
          </a:xfrm>
        </p:spPr>
        <p:txBody>
          <a:bodyPr>
            <a:noAutofit/>
          </a:bodyPr>
          <a:lstStyle/>
          <a:p>
            <a:r>
              <a:rPr lang="en-US" sz="3600" dirty="0"/>
              <a:t>Scenic Views</a:t>
            </a:r>
          </a:p>
        </p:txBody>
      </p:sp>
      <p:grpSp>
        <p:nvGrpSpPr>
          <p:cNvPr id="8" name="Group 7"/>
          <p:cNvGrpSpPr/>
          <p:nvPr/>
        </p:nvGrpSpPr>
        <p:grpSpPr>
          <a:xfrm>
            <a:off x="0" y="4668251"/>
            <a:ext cx="2319592" cy="1828979"/>
            <a:chOff x="4354704" y="1651379"/>
            <a:chExt cx="6535243" cy="5152986"/>
          </a:xfrm>
        </p:grpSpPr>
        <p:grpSp>
          <p:nvGrpSpPr>
            <p:cNvPr id="9" name="Group 8"/>
            <p:cNvGrpSpPr/>
            <p:nvPr/>
          </p:nvGrpSpPr>
          <p:grpSpPr>
            <a:xfrm>
              <a:off x="4354704" y="1651379"/>
              <a:ext cx="6535243" cy="5152986"/>
              <a:chOff x="3827815" y="1381592"/>
              <a:chExt cx="7031677" cy="5531957"/>
            </a:xfrm>
          </p:grpSpPr>
          <p:sp>
            <p:nvSpPr>
              <p:cNvPr id="11" name="Chord 10"/>
              <p:cNvSpPr/>
              <p:nvPr/>
            </p:nvSpPr>
            <p:spPr>
              <a:xfrm rot="14736706" flipH="1">
                <a:off x="5236648" y="1395766"/>
                <a:ext cx="5486400" cy="5458052"/>
              </a:xfrm>
              <a:prstGeom prst="chord">
                <a:avLst>
                  <a:gd name="adj1" fmla="val 3864970"/>
                  <a:gd name="adj2" fmla="val 14877209"/>
                </a:avLst>
              </a:prstGeom>
              <a:solidFill>
                <a:srgbClr val="EDB311"/>
              </a:solidFill>
              <a:ln>
                <a:solidFill>
                  <a:srgbClr val="EDB3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Chord 11"/>
              <p:cNvSpPr/>
              <p:nvPr/>
            </p:nvSpPr>
            <p:spPr>
              <a:xfrm rot="3884183" flipH="1">
                <a:off x="5240969" y="1427149"/>
                <a:ext cx="5486400" cy="5486400"/>
              </a:xfrm>
              <a:prstGeom prst="chord">
                <a:avLst>
                  <a:gd name="adj1" fmla="val 3810323"/>
                  <a:gd name="adj2" fmla="val 14720771"/>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12"/>
              <p:cNvSpPr txBox="1"/>
              <p:nvPr/>
            </p:nvSpPr>
            <p:spPr>
              <a:xfrm>
                <a:off x="3849093" y="1866235"/>
                <a:ext cx="7010399" cy="1768719"/>
              </a:xfrm>
              <a:prstGeom prst="rect">
                <a:avLst/>
              </a:prstGeom>
              <a:noFill/>
            </p:spPr>
            <p:txBody>
              <a:bodyPr wrap="square" rtlCol="0">
                <a:spAutoFit/>
              </a:bodyPr>
              <a:lstStyle/>
              <a:p>
                <a:pPr lvl="1" algn="ctr"/>
                <a:r>
                  <a:rPr lang="en-US" sz="1600" b="1" dirty="0"/>
                  <a:t>Scenic </a:t>
                </a:r>
                <a:br>
                  <a:rPr lang="en-US" sz="1600" b="1" dirty="0"/>
                </a:br>
                <a:r>
                  <a:rPr lang="en-US" sz="1600" b="1" dirty="0"/>
                  <a:t>Quality</a:t>
                </a:r>
                <a:endParaRPr lang="en-US" sz="1600" dirty="0"/>
              </a:p>
            </p:txBody>
          </p:sp>
          <p:sp>
            <p:nvSpPr>
              <p:cNvPr id="14" name="TextBox 13"/>
              <p:cNvSpPr txBox="1"/>
              <p:nvPr/>
            </p:nvSpPr>
            <p:spPr>
              <a:xfrm>
                <a:off x="3827815" y="4342251"/>
                <a:ext cx="7010399" cy="1768719"/>
              </a:xfrm>
              <a:prstGeom prst="rect">
                <a:avLst/>
              </a:prstGeom>
              <a:noFill/>
            </p:spPr>
            <p:txBody>
              <a:bodyPr wrap="square" rtlCol="0">
                <a:spAutoFit/>
              </a:bodyPr>
              <a:lstStyle/>
              <a:p>
                <a:pPr lvl="1" algn="ctr"/>
                <a:r>
                  <a:rPr lang="en-US" sz="1600" b="1" dirty="0"/>
                  <a:t>View Importance</a:t>
                </a:r>
                <a:endParaRPr lang="en-US" sz="1600" dirty="0"/>
              </a:p>
            </p:txBody>
          </p:sp>
        </p:grpSp>
        <p:cxnSp>
          <p:nvCxnSpPr>
            <p:cNvPr id="10" name="Straight Connector 9"/>
            <p:cNvCxnSpPr/>
            <p:nvPr/>
          </p:nvCxnSpPr>
          <p:spPr>
            <a:xfrm>
              <a:off x="5653890" y="4194293"/>
              <a:ext cx="5100466" cy="276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6" name="Object 15"/>
          <p:cNvGraphicFramePr>
            <a:graphicFrameLocks noChangeAspect="1"/>
          </p:cNvGraphicFramePr>
          <p:nvPr>
            <p:extLst>
              <p:ext uri="{D42A27DB-BD31-4B8C-83A1-F6EECF244321}">
                <p14:modId xmlns:p14="http://schemas.microsoft.com/office/powerpoint/2010/main" val="3569076738"/>
              </p:ext>
            </p:extLst>
          </p:nvPr>
        </p:nvGraphicFramePr>
        <p:xfrm>
          <a:off x="2494842" y="4722917"/>
          <a:ext cx="2021539" cy="1715439"/>
        </p:xfrm>
        <a:graphic>
          <a:graphicData uri="http://schemas.openxmlformats.org/presentationml/2006/ole">
            <mc:AlternateContent xmlns:mc="http://schemas.openxmlformats.org/markup-compatibility/2006">
              <mc:Choice xmlns:v="urn:schemas-microsoft-com:vml" Requires="v">
                <p:oleObj spid="_x0000_s1080" name="Image" r:id="rId5" imgW="4025160" imgH="3415680" progId="Photoshop.Image.18">
                  <p:embed/>
                </p:oleObj>
              </mc:Choice>
              <mc:Fallback>
                <p:oleObj name="Image" r:id="rId5" imgW="4025160" imgH="3415680" progId="Photoshop.Image.18">
                  <p:embed/>
                  <p:pic>
                    <p:nvPicPr>
                      <p:cNvPr id="0" name=""/>
                      <p:cNvPicPr/>
                      <p:nvPr/>
                    </p:nvPicPr>
                    <p:blipFill>
                      <a:blip r:embed="rId6"/>
                      <a:stretch>
                        <a:fillRect/>
                      </a:stretch>
                    </p:blipFill>
                    <p:spPr>
                      <a:xfrm>
                        <a:off x="2494842" y="4722917"/>
                        <a:ext cx="2021539" cy="1715439"/>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CB1F4CD3-9367-9448-AEA1-005C29671772}"/>
              </a:ext>
            </a:extLst>
          </p:cNvPr>
          <p:cNvSpPr txBox="1"/>
          <p:nvPr/>
        </p:nvSpPr>
        <p:spPr>
          <a:xfrm>
            <a:off x="2940217" y="424438"/>
            <a:ext cx="492443" cy="276999"/>
          </a:xfrm>
          <a:prstGeom prst="rect">
            <a:avLst/>
          </a:prstGeom>
          <a:noFill/>
        </p:spPr>
        <p:txBody>
          <a:bodyPr wrap="none" rtlCol="0">
            <a:spAutoFit/>
          </a:bodyPr>
          <a:lstStyle/>
          <a:p>
            <a:r>
              <a:rPr lang="zh-CN" altLang="en-US" sz="1200" dirty="0"/>
              <a:t>风景</a:t>
            </a:r>
            <a:endParaRPr lang="en-US" sz="1200" dirty="0"/>
          </a:p>
        </p:txBody>
      </p:sp>
      <p:sp>
        <p:nvSpPr>
          <p:cNvPr id="17" name="TextBox 16">
            <a:extLst>
              <a:ext uri="{FF2B5EF4-FFF2-40B4-BE49-F238E27FC236}">
                <a16:creationId xmlns:a16="http://schemas.microsoft.com/office/drawing/2014/main" id="{5DDE4BD1-0BD9-C146-A5C3-2BC27738C7F1}"/>
              </a:ext>
            </a:extLst>
          </p:cNvPr>
          <p:cNvSpPr txBox="1"/>
          <p:nvPr/>
        </p:nvSpPr>
        <p:spPr>
          <a:xfrm>
            <a:off x="11512" y="5244987"/>
            <a:ext cx="800219" cy="276999"/>
          </a:xfrm>
          <a:prstGeom prst="rect">
            <a:avLst/>
          </a:prstGeom>
          <a:noFill/>
        </p:spPr>
        <p:txBody>
          <a:bodyPr wrap="none" rtlCol="0">
            <a:spAutoFit/>
          </a:bodyPr>
          <a:lstStyle/>
          <a:p>
            <a:r>
              <a:rPr lang="zh-CN" altLang="en-US" sz="1200" dirty="0"/>
              <a:t>风景质量</a:t>
            </a:r>
            <a:endParaRPr lang="en-US" sz="1200" dirty="0"/>
          </a:p>
        </p:txBody>
      </p:sp>
      <p:sp>
        <p:nvSpPr>
          <p:cNvPr id="18" name="TextBox 17">
            <a:extLst>
              <a:ext uri="{FF2B5EF4-FFF2-40B4-BE49-F238E27FC236}">
                <a16:creationId xmlns:a16="http://schemas.microsoft.com/office/drawing/2014/main" id="{FFCA551B-8B2A-3C4D-B552-C46AD4D24AAE}"/>
              </a:ext>
            </a:extLst>
          </p:cNvPr>
          <p:cNvSpPr txBox="1"/>
          <p:nvPr/>
        </p:nvSpPr>
        <p:spPr>
          <a:xfrm>
            <a:off x="-28702" y="5699780"/>
            <a:ext cx="1107996" cy="276999"/>
          </a:xfrm>
          <a:prstGeom prst="rect">
            <a:avLst/>
          </a:prstGeom>
          <a:noFill/>
        </p:spPr>
        <p:txBody>
          <a:bodyPr wrap="none" rtlCol="0">
            <a:spAutoFit/>
          </a:bodyPr>
          <a:lstStyle/>
          <a:p>
            <a:r>
              <a:rPr lang="zh-CN" altLang="en-US" sz="1200" dirty="0"/>
              <a:t>视野的重要性</a:t>
            </a:r>
            <a:endParaRPr lang="en-US" sz="1200" dirty="0"/>
          </a:p>
        </p:txBody>
      </p:sp>
    </p:spTree>
    <p:extLst>
      <p:ext uri="{BB962C8B-B14F-4D97-AF65-F5344CB8AC3E}">
        <p14:creationId xmlns:p14="http://schemas.microsoft.com/office/powerpoint/2010/main" val="3936966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7491663"/>
          </a:xfrm>
          <a:prstGeom prst="rect">
            <a:avLst/>
          </a:prstGeom>
        </p:spPr>
      </p:pic>
      <p:sp>
        <p:nvSpPr>
          <p:cNvPr id="5" name="Pentagon 4"/>
          <p:cNvSpPr/>
          <p:nvPr/>
        </p:nvSpPr>
        <p:spPr>
          <a:xfrm>
            <a:off x="-1" y="219460"/>
            <a:ext cx="5676901"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itle 4"/>
          <p:cNvSpPr>
            <a:spLocks noGrp="1"/>
          </p:cNvSpPr>
          <p:nvPr>
            <p:ph type="title"/>
          </p:nvPr>
        </p:nvSpPr>
        <p:spPr>
          <a:xfrm>
            <a:off x="0" y="219460"/>
            <a:ext cx="5848350" cy="1158792"/>
          </a:xfrm>
        </p:spPr>
        <p:txBody>
          <a:bodyPr>
            <a:noAutofit/>
          </a:bodyPr>
          <a:lstStyle/>
          <a:p>
            <a:r>
              <a:rPr lang="en-US" sz="3600" dirty="0"/>
              <a:t>Policy &amp; Permit Review</a:t>
            </a:r>
          </a:p>
        </p:txBody>
      </p:sp>
      <p:sp>
        <p:nvSpPr>
          <p:cNvPr id="7" name="TextBox 6">
            <a:extLst>
              <a:ext uri="{FF2B5EF4-FFF2-40B4-BE49-F238E27FC236}">
                <a16:creationId xmlns:a16="http://schemas.microsoft.com/office/drawing/2014/main" id="{4F3BCBD2-A6CA-764E-A21E-904249DEE2F3}"/>
              </a:ext>
            </a:extLst>
          </p:cNvPr>
          <p:cNvSpPr txBox="1"/>
          <p:nvPr/>
        </p:nvSpPr>
        <p:spPr>
          <a:xfrm>
            <a:off x="4382877" y="955293"/>
            <a:ext cx="1261884" cy="276999"/>
          </a:xfrm>
          <a:prstGeom prst="rect">
            <a:avLst/>
          </a:prstGeom>
          <a:noFill/>
        </p:spPr>
        <p:txBody>
          <a:bodyPr wrap="none" rtlCol="0">
            <a:spAutoFit/>
          </a:bodyPr>
          <a:lstStyle/>
          <a:p>
            <a:r>
              <a:rPr lang="zh-CN" altLang="en-US" sz="1200" dirty="0"/>
              <a:t>政策和许可审查</a:t>
            </a:r>
            <a:endParaRPr lang="en-US" sz="1200" dirty="0"/>
          </a:p>
        </p:txBody>
      </p:sp>
    </p:spTree>
    <p:extLst>
      <p:ext uri="{BB962C8B-B14F-4D97-AF65-F5344CB8AC3E}">
        <p14:creationId xmlns:p14="http://schemas.microsoft.com/office/powerpoint/2010/main" val="1936705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Quality in Parks</a:t>
            </a:r>
          </a:p>
        </p:txBody>
      </p:sp>
      <p:sp>
        <p:nvSpPr>
          <p:cNvPr id="5" name="Text Placeholder 4"/>
          <p:cNvSpPr>
            <a:spLocks noGrp="1"/>
          </p:cNvSpPr>
          <p:nvPr>
            <p:ph type="body" idx="1"/>
          </p:nvPr>
        </p:nvSpPr>
        <p:spPr>
          <a:xfrm>
            <a:off x="1154955" y="4777381"/>
            <a:ext cx="10211250" cy="860400"/>
          </a:xfrm>
        </p:spPr>
        <p:txBody>
          <a:bodyPr>
            <a:normAutofit/>
          </a:bodyPr>
          <a:lstStyle/>
          <a:p>
            <a:r>
              <a:rPr lang="en-US" dirty="0"/>
              <a:t>How Are We Doing? </a:t>
            </a:r>
            <a:br>
              <a:rPr lang="en-US" dirty="0"/>
            </a:br>
            <a:r>
              <a:rPr lang="en-US" i="1" dirty="0"/>
              <a:t>Air Clarity, Ozone, Nitrogen &amp; Sulfur Deposition, Mercury Deposition</a:t>
            </a:r>
          </a:p>
        </p:txBody>
      </p:sp>
      <p:sp>
        <p:nvSpPr>
          <p:cNvPr id="4" name="TextBox 3">
            <a:extLst>
              <a:ext uri="{FF2B5EF4-FFF2-40B4-BE49-F238E27FC236}">
                <a16:creationId xmlns:a16="http://schemas.microsoft.com/office/drawing/2014/main" id="{FDFB4B64-5208-2048-AD74-486762AAAE13}"/>
              </a:ext>
            </a:extLst>
          </p:cNvPr>
          <p:cNvSpPr txBox="1"/>
          <p:nvPr/>
        </p:nvSpPr>
        <p:spPr>
          <a:xfrm>
            <a:off x="1187039" y="3729182"/>
            <a:ext cx="1415772" cy="276999"/>
          </a:xfrm>
          <a:prstGeom prst="rect">
            <a:avLst/>
          </a:prstGeom>
          <a:noFill/>
        </p:spPr>
        <p:txBody>
          <a:bodyPr wrap="none" rtlCol="0">
            <a:spAutoFit/>
          </a:bodyPr>
          <a:lstStyle/>
          <a:p>
            <a:r>
              <a:rPr lang="zh-CN" altLang="en-US" sz="1200" dirty="0"/>
              <a:t>公园内的空气质量</a:t>
            </a:r>
            <a:endParaRPr lang="en-US" sz="1200" dirty="0"/>
          </a:p>
        </p:txBody>
      </p:sp>
      <p:sp>
        <p:nvSpPr>
          <p:cNvPr id="7" name="TextBox 6">
            <a:extLst>
              <a:ext uri="{FF2B5EF4-FFF2-40B4-BE49-F238E27FC236}">
                <a16:creationId xmlns:a16="http://schemas.microsoft.com/office/drawing/2014/main" id="{13ED9C16-A718-8340-8F92-6203A9F9077C}"/>
              </a:ext>
            </a:extLst>
          </p:cNvPr>
          <p:cNvSpPr txBox="1"/>
          <p:nvPr/>
        </p:nvSpPr>
        <p:spPr>
          <a:xfrm>
            <a:off x="1154954" y="5499281"/>
            <a:ext cx="2800767" cy="461665"/>
          </a:xfrm>
          <a:prstGeom prst="rect">
            <a:avLst/>
          </a:prstGeom>
          <a:noFill/>
        </p:spPr>
        <p:txBody>
          <a:bodyPr wrap="none" rtlCol="0">
            <a:spAutoFit/>
          </a:bodyPr>
          <a:lstStyle/>
          <a:p>
            <a:r>
              <a:rPr lang="zh-CN" altLang="en-US" sz="1200" dirty="0"/>
              <a:t>我们怎么保证空气质量的呢？</a:t>
            </a:r>
            <a:endParaRPr lang="en-US" altLang="zh-CN" sz="1200" dirty="0"/>
          </a:p>
          <a:p>
            <a:r>
              <a:rPr lang="zh-CN" altLang="en-US" sz="1200" dirty="0"/>
              <a:t>空气清晰度、臭氧、氮和硫的沉积、汞</a:t>
            </a:r>
            <a:endParaRPr lang="en-US" sz="1200" dirty="0"/>
          </a:p>
        </p:txBody>
      </p:sp>
    </p:spTree>
    <p:extLst>
      <p:ext uri="{BB962C8B-B14F-4D97-AF65-F5344CB8AC3E}">
        <p14:creationId xmlns:p14="http://schemas.microsoft.com/office/powerpoint/2010/main" val="1168736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1154957" y="5271668"/>
            <a:ext cx="2709378" cy="730166"/>
          </a:xfrm>
          <a:solidFill>
            <a:schemeClr val="bg1">
              <a:alpha val="58000"/>
            </a:schemeClr>
          </a:solidFill>
        </p:spPr>
        <p:txBody>
          <a:bodyPr/>
          <a:lstStyle/>
          <a:p>
            <a:r>
              <a:rPr lang="en-US" dirty="0"/>
              <a:t>Air Clarity</a:t>
            </a:r>
          </a:p>
        </p:txBody>
      </p:sp>
      <p:sp>
        <p:nvSpPr>
          <p:cNvPr id="6" name="Content Placeholder 2"/>
          <p:cNvSpPr>
            <a:spLocks noGrp="1"/>
          </p:cNvSpPr>
          <p:nvPr>
            <p:ph type="body" idx="1"/>
          </p:nvPr>
        </p:nvSpPr>
        <p:spPr>
          <a:xfrm>
            <a:off x="1154955" y="6001835"/>
            <a:ext cx="10760820" cy="430724"/>
          </a:xfrm>
          <a:solidFill>
            <a:schemeClr val="bg1"/>
          </a:solidFill>
        </p:spPr>
        <p:txBody>
          <a:bodyPr>
            <a:normAutofit/>
          </a:bodyPr>
          <a:lstStyle/>
          <a:p>
            <a:r>
              <a:rPr lang="en-US" dirty="0"/>
              <a:t>Visibility affects How well and how far you can see</a:t>
            </a:r>
          </a:p>
          <a:p>
            <a:pPr marL="0" indent="0">
              <a:buNone/>
            </a:pPr>
            <a:endParaRPr lang="en-US" dirty="0"/>
          </a:p>
        </p:txBody>
      </p:sp>
      <p:sp>
        <p:nvSpPr>
          <p:cNvPr id="5" name="TextBox 4">
            <a:extLst>
              <a:ext uri="{FF2B5EF4-FFF2-40B4-BE49-F238E27FC236}">
                <a16:creationId xmlns:a16="http://schemas.microsoft.com/office/drawing/2014/main" id="{70B5D2E7-09E9-C44E-8C8C-3559851F13F3}"/>
              </a:ext>
            </a:extLst>
          </p:cNvPr>
          <p:cNvSpPr txBox="1"/>
          <p:nvPr/>
        </p:nvSpPr>
        <p:spPr>
          <a:xfrm>
            <a:off x="3688904" y="5522057"/>
            <a:ext cx="954107" cy="276999"/>
          </a:xfrm>
          <a:prstGeom prst="rect">
            <a:avLst/>
          </a:prstGeom>
          <a:noFill/>
        </p:spPr>
        <p:txBody>
          <a:bodyPr wrap="none" rtlCol="0">
            <a:spAutoFit/>
          </a:bodyPr>
          <a:lstStyle/>
          <a:p>
            <a:r>
              <a:rPr lang="zh-CN" altLang="en-US" sz="1200" dirty="0"/>
              <a:t>空气清晰度</a:t>
            </a:r>
            <a:endParaRPr lang="en-US" sz="1200" dirty="0"/>
          </a:p>
        </p:txBody>
      </p:sp>
      <p:sp>
        <p:nvSpPr>
          <p:cNvPr id="7" name="TextBox 6">
            <a:extLst>
              <a:ext uri="{FF2B5EF4-FFF2-40B4-BE49-F238E27FC236}">
                <a16:creationId xmlns:a16="http://schemas.microsoft.com/office/drawing/2014/main" id="{F2765B6D-9C99-8648-A741-7BD764AFA49D}"/>
              </a:ext>
            </a:extLst>
          </p:cNvPr>
          <p:cNvSpPr txBox="1"/>
          <p:nvPr/>
        </p:nvSpPr>
        <p:spPr>
          <a:xfrm>
            <a:off x="1113671" y="6448474"/>
            <a:ext cx="2339102" cy="276999"/>
          </a:xfrm>
          <a:prstGeom prst="rect">
            <a:avLst/>
          </a:prstGeom>
          <a:noFill/>
        </p:spPr>
        <p:txBody>
          <a:bodyPr wrap="none" rtlCol="0">
            <a:spAutoFit/>
          </a:bodyPr>
          <a:lstStyle/>
          <a:p>
            <a:r>
              <a:rPr lang="zh-CN" altLang="en-US" sz="1200" dirty="0"/>
              <a:t>可见性影响可看到的程度和距离</a:t>
            </a:r>
            <a:endParaRPr lang="en-US" sz="1200" dirty="0"/>
          </a:p>
        </p:txBody>
      </p:sp>
    </p:spTree>
    <p:extLst>
      <p:ext uri="{BB962C8B-B14F-4D97-AF65-F5344CB8AC3E}">
        <p14:creationId xmlns:p14="http://schemas.microsoft.com/office/powerpoint/2010/main" val="21056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54956" y="2651761"/>
            <a:ext cx="8825657" cy="1955803"/>
          </a:xfrm>
        </p:spPr>
        <p:txBody>
          <a:bodyPr/>
          <a:lstStyle/>
          <a:p>
            <a:r>
              <a:rPr lang="en-US" dirty="0"/>
              <a:t>PREFACE</a:t>
            </a:r>
          </a:p>
        </p:txBody>
      </p:sp>
      <p:sp>
        <p:nvSpPr>
          <p:cNvPr id="6" name="Text Placeholder 5"/>
          <p:cNvSpPr>
            <a:spLocks noGrp="1"/>
          </p:cNvSpPr>
          <p:nvPr>
            <p:ph type="body" idx="1"/>
          </p:nvPr>
        </p:nvSpPr>
        <p:spPr>
          <a:xfrm>
            <a:off x="1154956" y="4607564"/>
            <a:ext cx="8499086" cy="860400"/>
          </a:xfrm>
        </p:spPr>
        <p:txBody>
          <a:bodyPr>
            <a:normAutofit/>
          </a:bodyPr>
          <a:lstStyle/>
          <a:p>
            <a:r>
              <a:rPr lang="en-US" sz="3200" dirty="0"/>
              <a:t>National Parks Are Special Places</a:t>
            </a:r>
          </a:p>
        </p:txBody>
      </p:sp>
      <p:sp>
        <p:nvSpPr>
          <p:cNvPr id="4" name="TextBox 3">
            <a:extLst>
              <a:ext uri="{FF2B5EF4-FFF2-40B4-BE49-F238E27FC236}">
                <a16:creationId xmlns:a16="http://schemas.microsoft.com/office/drawing/2014/main" id="{511F50DD-275D-F641-B934-ACA5E74F6A6C}"/>
              </a:ext>
            </a:extLst>
          </p:cNvPr>
          <p:cNvSpPr txBox="1"/>
          <p:nvPr/>
        </p:nvSpPr>
        <p:spPr>
          <a:xfrm>
            <a:off x="3634337" y="4126528"/>
            <a:ext cx="492443" cy="276999"/>
          </a:xfrm>
          <a:prstGeom prst="rect">
            <a:avLst/>
          </a:prstGeom>
          <a:noFill/>
        </p:spPr>
        <p:txBody>
          <a:bodyPr wrap="none" rtlCol="0">
            <a:spAutoFit/>
          </a:bodyPr>
          <a:lstStyle/>
          <a:p>
            <a:r>
              <a:rPr lang="zh-CN" altLang="en-US" sz="1200" dirty="0"/>
              <a:t>前言</a:t>
            </a:r>
            <a:endParaRPr lang="en-US" sz="1200" dirty="0"/>
          </a:p>
        </p:txBody>
      </p:sp>
      <p:sp>
        <p:nvSpPr>
          <p:cNvPr id="7" name="TextBox 6">
            <a:extLst>
              <a:ext uri="{FF2B5EF4-FFF2-40B4-BE49-F238E27FC236}">
                <a16:creationId xmlns:a16="http://schemas.microsoft.com/office/drawing/2014/main" id="{C27F8E28-35C7-2B44-83EF-CB702451DB6E}"/>
              </a:ext>
            </a:extLst>
          </p:cNvPr>
          <p:cNvSpPr txBox="1"/>
          <p:nvPr/>
        </p:nvSpPr>
        <p:spPr>
          <a:xfrm>
            <a:off x="8681172" y="4743180"/>
            <a:ext cx="1723549" cy="276999"/>
          </a:xfrm>
          <a:prstGeom prst="rect">
            <a:avLst/>
          </a:prstGeom>
          <a:noFill/>
        </p:spPr>
        <p:txBody>
          <a:bodyPr wrap="none" rtlCol="0">
            <a:spAutoFit/>
          </a:bodyPr>
          <a:lstStyle/>
          <a:p>
            <a:r>
              <a:rPr lang="zh-CN" altLang="en-US" sz="1200" dirty="0"/>
              <a:t>国家公园是特殊的地方</a:t>
            </a:r>
            <a:endParaRPr lang="en-US" sz="1200" dirty="0"/>
          </a:p>
        </p:txBody>
      </p:sp>
    </p:spTree>
    <p:extLst>
      <p:ext uri="{BB962C8B-B14F-4D97-AF65-F5344CB8AC3E}">
        <p14:creationId xmlns:p14="http://schemas.microsoft.com/office/powerpoint/2010/main" val="1719014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up 2"/>
          <p:cNvGrpSpPr/>
          <p:nvPr/>
        </p:nvGrpSpPr>
        <p:grpSpPr>
          <a:xfrm>
            <a:off x="-2" y="354120"/>
            <a:ext cx="8704615" cy="609600"/>
            <a:chOff x="-2" y="762000"/>
            <a:chExt cx="8704615" cy="609600"/>
          </a:xfrm>
        </p:grpSpPr>
        <p:sp>
          <p:nvSpPr>
            <p:cNvPr id="4" name="Pentagon 3"/>
            <p:cNvSpPr/>
            <p:nvPr/>
          </p:nvSpPr>
          <p:spPr>
            <a:xfrm>
              <a:off x="-2" y="762000"/>
              <a:ext cx="8704615" cy="609600"/>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flipH="1">
              <a:off x="280287" y="805190"/>
              <a:ext cx="7604928" cy="523220"/>
            </a:xfrm>
            <a:prstGeom prst="rect">
              <a:avLst/>
            </a:prstGeom>
          </p:spPr>
          <p:txBody>
            <a:bodyPr wrap="square">
              <a:spAutoFit/>
            </a:bodyPr>
            <a:lstStyle/>
            <a:p>
              <a:r>
                <a:rPr lang="en-US" sz="2800" dirty="0">
                  <a:solidFill>
                    <a:prstClr val="white"/>
                  </a:solidFill>
                </a:rPr>
                <a:t>Long Term Visibility Trends – Hazy Days</a:t>
              </a:r>
            </a:p>
          </p:txBody>
        </p:sp>
      </p:grpSp>
      <p:sp>
        <p:nvSpPr>
          <p:cNvPr id="6" name="TextBox 5">
            <a:extLst>
              <a:ext uri="{FF2B5EF4-FFF2-40B4-BE49-F238E27FC236}">
                <a16:creationId xmlns:a16="http://schemas.microsoft.com/office/drawing/2014/main" id="{A8561483-0867-5B43-899C-B63B3A28CC37}"/>
              </a:ext>
            </a:extLst>
          </p:cNvPr>
          <p:cNvSpPr txBox="1"/>
          <p:nvPr/>
        </p:nvSpPr>
        <p:spPr>
          <a:xfrm>
            <a:off x="6292503" y="334662"/>
            <a:ext cx="1818126" cy="276999"/>
          </a:xfrm>
          <a:prstGeom prst="rect">
            <a:avLst/>
          </a:prstGeom>
          <a:noFill/>
        </p:spPr>
        <p:txBody>
          <a:bodyPr wrap="none" rtlCol="0">
            <a:spAutoFit/>
          </a:bodyPr>
          <a:lstStyle/>
          <a:p>
            <a:r>
              <a:rPr lang="zh-CN" altLang="en-US" sz="1200" dirty="0"/>
              <a:t>长期能见度趋势</a:t>
            </a:r>
            <a:r>
              <a:rPr lang="en-US" altLang="zh-CN" sz="1200" dirty="0"/>
              <a:t>-</a:t>
            </a:r>
            <a:r>
              <a:rPr lang="zh-CN" altLang="en-US" sz="1200" dirty="0"/>
              <a:t> 雾霾天</a:t>
            </a:r>
            <a:endParaRPr lang="en-US" sz="1200" dirty="0"/>
          </a:p>
        </p:txBody>
      </p:sp>
      <p:sp>
        <p:nvSpPr>
          <p:cNvPr id="8" name="TextBox 7">
            <a:extLst>
              <a:ext uri="{FF2B5EF4-FFF2-40B4-BE49-F238E27FC236}">
                <a16:creationId xmlns:a16="http://schemas.microsoft.com/office/drawing/2014/main" id="{41945447-366D-1740-9114-975E8F8A02E2}"/>
              </a:ext>
            </a:extLst>
          </p:cNvPr>
          <p:cNvSpPr txBox="1"/>
          <p:nvPr/>
        </p:nvSpPr>
        <p:spPr>
          <a:xfrm>
            <a:off x="1417656" y="2283778"/>
            <a:ext cx="492443" cy="276999"/>
          </a:xfrm>
          <a:prstGeom prst="rect">
            <a:avLst/>
          </a:prstGeom>
          <a:noFill/>
        </p:spPr>
        <p:txBody>
          <a:bodyPr wrap="none" rtlCol="0">
            <a:spAutoFit/>
          </a:bodyPr>
          <a:lstStyle/>
          <a:p>
            <a:r>
              <a:rPr lang="zh-CN" altLang="en-US" sz="1200" dirty="0">
                <a:solidFill>
                  <a:schemeClr val="bg1"/>
                </a:solidFill>
              </a:rPr>
              <a:t>改善</a:t>
            </a:r>
            <a:endParaRPr lang="en-US" sz="1200" dirty="0">
              <a:solidFill>
                <a:schemeClr val="bg1"/>
              </a:solidFill>
            </a:endParaRPr>
          </a:p>
        </p:txBody>
      </p:sp>
      <p:sp>
        <p:nvSpPr>
          <p:cNvPr id="9" name="TextBox 8">
            <a:extLst>
              <a:ext uri="{FF2B5EF4-FFF2-40B4-BE49-F238E27FC236}">
                <a16:creationId xmlns:a16="http://schemas.microsoft.com/office/drawing/2014/main" id="{3B2C269F-AB9F-7747-BD6E-DD4B619CD2D6}"/>
              </a:ext>
            </a:extLst>
          </p:cNvPr>
          <p:cNvSpPr txBox="1"/>
          <p:nvPr/>
        </p:nvSpPr>
        <p:spPr>
          <a:xfrm>
            <a:off x="1616839" y="2528612"/>
            <a:ext cx="492443" cy="276999"/>
          </a:xfrm>
          <a:prstGeom prst="rect">
            <a:avLst/>
          </a:prstGeom>
          <a:noFill/>
        </p:spPr>
        <p:txBody>
          <a:bodyPr wrap="none" rtlCol="0">
            <a:spAutoFit/>
          </a:bodyPr>
          <a:lstStyle/>
          <a:p>
            <a:r>
              <a:rPr lang="zh-CN" altLang="en-US" sz="1200" dirty="0">
                <a:solidFill>
                  <a:schemeClr val="bg1"/>
                </a:solidFill>
              </a:rPr>
              <a:t>恶化</a:t>
            </a:r>
            <a:endParaRPr lang="en-US" sz="1200" dirty="0">
              <a:solidFill>
                <a:schemeClr val="bg1"/>
              </a:solidFill>
            </a:endParaRPr>
          </a:p>
        </p:txBody>
      </p:sp>
      <p:sp>
        <p:nvSpPr>
          <p:cNvPr id="10" name="TextBox 9">
            <a:extLst>
              <a:ext uri="{FF2B5EF4-FFF2-40B4-BE49-F238E27FC236}">
                <a16:creationId xmlns:a16="http://schemas.microsoft.com/office/drawing/2014/main" id="{0307DBF0-DAC4-5F41-99B1-DAB7CF2CC1A7}"/>
              </a:ext>
            </a:extLst>
          </p:cNvPr>
          <p:cNvSpPr txBox="1"/>
          <p:nvPr/>
        </p:nvSpPr>
        <p:spPr>
          <a:xfrm>
            <a:off x="1639559" y="2773446"/>
            <a:ext cx="646331" cy="276999"/>
          </a:xfrm>
          <a:prstGeom prst="rect">
            <a:avLst/>
          </a:prstGeom>
          <a:noFill/>
        </p:spPr>
        <p:txBody>
          <a:bodyPr wrap="none" rtlCol="0">
            <a:spAutoFit/>
          </a:bodyPr>
          <a:lstStyle/>
          <a:p>
            <a:r>
              <a:rPr lang="zh-CN" altLang="en-US" sz="1200" dirty="0">
                <a:solidFill>
                  <a:schemeClr val="bg1"/>
                </a:solidFill>
              </a:rPr>
              <a:t>无变化</a:t>
            </a:r>
            <a:endParaRPr lang="en-US" sz="1200" dirty="0">
              <a:solidFill>
                <a:schemeClr val="bg1"/>
              </a:solidFill>
            </a:endParaRPr>
          </a:p>
        </p:txBody>
      </p:sp>
    </p:spTree>
    <p:extLst>
      <p:ext uri="{BB962C8B-B14F-4D97-AF65-F5344CB8AC3E}">
        <p14:creationId xmlns:p14="http://schemas.microsoft.com/office/powerpoint/2010/main" val="42042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up 2"/>
          <p:cNvGrpSpPr/>
          <p:nvPr/>
        </p:nvGrpSpPr>
        <p:grpSpPr>
          <a:xfrm>
            <a:off x="-2" y="354120"/>
            <a:ext cx="8704615" cy="609600"/>
            <a:chOff x="-2" y="762000"/>
            <a:chExt cx="8704615" cy="609600"/>
          </a:xfrm>
        </p:grpSpPr>
        <p:sp>
          <p:nvSpPr>
            <p:cNvPr id="4" name="Pentagon 3"/>
            <p:cNvSpPr/>
            <p:nvPr/>
          </p:nvSpPr>
          <p:spPr>
            <a:xfrm>
              <a:off x="-2" y="762000"/>
              <a:ext cx="8704615" cy="609600"/>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flipH="1">
              <a:off x="280287" y="805190"/>
              <a:ext cx="7604928" cy="523220"/>
            </a:xfrm>
            <a:prstGeom prst="rect">
              <a:avLst/>
            </a:prstGeom>
          </p:spPr>
          <p:txBody>
            <a:bodyPr wrap="square">
              <a:spAutoFit/>
            </a:bodyPr>
            <a:lstStyle/>
            <a:p>
              <a:r>
                <a:rPr lang="en-US" sz="2800" dirty="0">
                  <a:solidFill>
                    <a:prstClr val="white"/>
                  </a:solidFill>
                </a:rPr>
                <a:t>Long Term Visibility Trends – Hazy Days</a:t>
              </a:r>
            </a:p>
          </p:txBody>
        </p:sp>
      </p:gr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73606" y="2590210"/>
            <a:ext cx="4114295" cy="2743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9"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23455" y="2070100"/>
            <a:ext cx="4076700" cy="271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TextBox 7"/>
          <p:cNvSpPr txBox="1"/>
          <p:nvPr/>
        </p:nvSpPr>
        <p:spPr>
          <a:xfrm>
            <a:off x="2705100" y="4603234"/>
            <a:ext cx="800100" cy="369332"/>
          </a:xfrm>
          <a:prstGeom prst="rect">
            <a:avLst/>
          </a:prstGeom>
          <a:solidFill>
            <a:schemeClr val="accent6">
              <a:lumMod val="50000"/>
            </a:schemeClr>
          </a:solidFill>
        </p:spPr>
        <p:txBody>
          <a:bodyPr wrap="square" rtlCol="0">
            <a:spAutoFit/>
          </a:bodyPr>
          <a:lstStyle/>
          <a:p>
            <a:r>
              <a:rPr lang="en-US" b="1" dirty="0">
                <a:solidFill>
                  <a:srgbClr val="FFFFFF"/>
                </a:solidFill>
                <a:effectLst>
                  <a:outerShdw blurRad="38100" dist="38100" dir="2700000" algn="tl">
                    <a:srgbClr val="000000">
                      <a:alpha val="43137"/>
                    </a:srgbClr>
                  </a:outerShdw>
                </a:effectLst>
              </a:rPr>
              <a:t>1990</a:t>
            </a:r>
          </a:p>
        </p:txBody>
      </p:sp>
      <p:sp>
        <p:nvSpPr>
          <p:cNvPr id="9" name="TextBox 8"/>
          <p:cNvSpPr txBox="1"/>
          <p:nvPr/>
        </p:nvSpPr>
        <p:spPr>
          <a:xfrm>
            <a:off x="4933950" y="4603234"/>
            <a:ext cx="800100" cy="369332"/>
          </a:xfrm>
          <a:prstGeom prst="rect">
            <a:avLst/>
          </a:prstGeom>
          <a:solidFill>
            <a:schemeClr val="accent6">
              <a:lumMod val="50000"/>
            </a:schemeClr>
          </a:solidFill>
        </p:spPr>
        <p:txBody>
          <a:bodyPr wrap="square" rtlCol="0">
            <a:spAutoFit/>
          </a:bodyPr>
          <a:lstStyle/>
          <a:p>
            <a:r>
              <a:rPr lang="en-US" b="1" dirty="0">
                <a:solidFill>
                  <a:srgbClr val="FFFFFF"/>
                </a:solidFill>
                <a:effectLst>
                  <a:outerShdw blurRad="38100" dist="38100" dir="2700000" algn="tl">
                    <a:srgbClr val="000000">
                      <a:alpha val="43137"/>
                    </a:srgbClr>
                  </a:outerShdw>
                </a:effectLst>
              </a:rPr>
              <a:t>2015</a:t>
            </a:r>
          </a:p>
        </p:txBody>
      </p:sp>
      <p:sp>
        <p:nvSpPr>
          <p:cNvPr id="10" name="TextBox 9"/>
          <p:cNvSpPr txBox="1"/>
          <p:nvPr/>
        </p:nvSpPr>
        <p:spPr>
          <a:xfrm>
            <a:off x="7486650" y="5149334"/>
            <a:ext cx="800100" cy="369332"/>
          </a:xfrm>
          <a:prstGeom prst="rect">
            <a:avLst/>
          </a:prstGeom>
          <a:solidFill>
            <a:schemeClr val="accent6">
              <a:lumMod val="50000"/>
            </a:schemeClr>
          </a:solidFill>
        </p:spPr>
        <p:txBody>
          <a:bodyPr wrap="square" rtlCol="0">
            <a:spAutoFit/>
          </a:bodyPr>
          <a:lstStyle/>
          <a:p>
            <a:r>
              <a:rPr lang="en-US" b="1" dirty="0">
                <a:solidFill>
                  <a:srgbClr val="FFFFFF"/>
                </a:solidFill>
                <a:effectLst>
                  <a:outerShdw blurRad="38100" dist="38100" dir="2700000" algn="tl">
                    <a:srgbClr val="000000">
                      <a:alpha val="43137"/>
                    </a:srgbClr>
                  </a:outerShdw>
                </a:effectLst>
              </a:rPr>
              <a:t>1990</a:t>
            </a:r>
          </a:p>
        </p:txBody>
      </p:sp>
      <p:sp>
        <p:nvSpPr>
          <p:cNvPr id="11" name="TextBox 10"/>
          <p:cNvSpPr txBox="1"/>
          <p:nvPr/>
        </p:nvSpPr>
        <p:spPr>
          <a:xfrm>
            <a:off x="9620250" y="5149334"/>
            <a:ext cx="800100" cy="369332"/>
          </a:xfrm>
          <a:prstGeom prst="rect">
            <a:avLst/>
          </a:prstGeom>
          <a:solidFill>
            <a:schemeClr val="accent6">
              <a:lumMod val="50000"/>
            </a:schemeClr>
          </a:solidFill>
        </p:spPr>
        <p:txBody>
          <a:bodyPr wrap="square" rtlCol="0">
            <a:spAutoFit/>
          </a:bodyPr>
          <a:lstStyle/>
          <a:p>
            <a:r>
              <a:rPr lang="en-US" b="1" dirty="0">
                <a:solidFill>
                  <a:srgbClr val="FFFFFF"/>
                </a:solidFill>
                <a:effectLst>
                  <a:outerShdw blurRad="38100" dist="38100" dir="2700000" algn="tl">
                    <a:srgbClr val="000000">
                      <a:alpha val="43137"/>
                    </a:srgbClr>
                  </a:outerShdw>
                </a:effectLst>
              </a:rPr>
              <a:t>2015</a:t>
            </a:r>
          </a:p>
        </p:txBody>
      </p:sp>
      <p:sp>
        <p:nvSpPr>
          <p:cNvPr id="12" name="TextBox 11">
            <a:extLst>
              <a:ext uri="{FF2B5EF4-FFF2-40B4-BE49-F238E27FC236}">
                <a16:creationId xmlns:a16="http://schemas.microsoft.com/office/drawing/2014/main" id="{DC20F750-A06D-9C43-9B69-847C74F8C8D0}"/>
              </a:ext>
            </a:extLst>
          </p:cNvPr>
          <p:cNvSpPr txBox="1"/>
          <p:nvPr/>
        </p:nvSpPr>
        <p:spPr>
          <a:xfrm>
            <a:off x="6292503" y="334662"/>
            <a:ext cx="1818126" cy="276999"/>
          </a:xfrm>
          <a:prstGeom prst="rect">
            <a:avLst/>
          </a:prstGeom>
          <a:noFill/>
        </p:spPr>
        <p:txBody>
          <a:bodyPr wrap="none" rtlCol="0">
            <a:spAutoFit/>
          </a:bodyPr>
          <a:lstStyle/>
          <a:p>
            <a:r>
              <a:rPr lang="zh-CN" altLang="en-US" sz="1200" dirty="0"/>
              <a:t>长期能见度趋势</a:t>
            </a:r>
            <a:r>
              <a:rPr lang="en-US" altLang="zh-CN" sz="1200" dirty="0"/>
              <a:t>-</a:t>
            </a:r>
            <a:r>
              <a:rPr lang="zh-CN" altLang="en-US" sz="1200" dirty="0"/>
              <a:t> 雾霾天</a:t>
            </a:r>
            <a:endParaRPr lang="en-US" sz="1200" dirty="0"/>
          </a:p>
        </p:txBody>
      </p:sp>
    </p:spTree>
    <p:extLst>
      <p:ext uri="{BB962C8B-B14F-4D97-AF65-F5344CB8AC3E}">
        <p14:creationId xmlns:p14="http://schemas.microsoft.com/office/powerpoint/2010/main" val="3295864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up 2"/>
          <p:cNvGrpSpPr/>
          <p:nvPr/>
        </p:nvGrpSpPr>
        <p:grpSpPr>
          <a:xfrm>
            <a:off x="-2" y="354120"/>
            <a:ext cx="8704615" cy="609600"/>
            <a:chOff x="-2" y="762000"/>
            <a:chExt cx="8704615" cy="609600"/>
          </a:xfrm>
        </p:grpSpPr>
        <p:sp>
          <p:nvSpPr>
            <p:cNvPr id="4" name="Pentagon 3"/>
            <p:cNvSpPr/>
            <p:nvPr/>
          </p:nvSpPr>
          <p:spPr>
            <a:xfrm>
              <a:off x="-2" y="762000"/>
              <a:ext cx="8704615" cy="609600"/>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flipH="1">
              <a:off x="280287" y="805190"/>
              <a:ext cx="7604928" cy="523220"/>
            </a:xfrm>
            <a:prstGeom prst="rect">
              <a:avLst/>
            </a:prstGeom>
          </p:spPr>
          <p:txBody>
            <a:bodyPr wrap="square">
              <a:spAutoFit/>
            </a:bodyPr>
            <a:lstStyle/>
            <a:p>
              <a:r>
                <a:rPr lang="en-US" sz="2800" dirty="0">
                  <a:solidFill>
                    <a:prstClr val="white"/>
                  </a:solidFill>
                </a:rPr>
                <a:t>Long Term Visibility Trends – Hazy Days</a:t>
              </a:r>
            </a:p>
          </p:txBody>
        </p:sp>
      </p:grpSp>
      <p:sp>
        <p:nvSpPr>
          <p:cNvPr id="6" name="TextBox 5">
            <a:extLst>
              <a:ext uri="{FF2B5EF4-FFF2-40B4-BE49-F238E27FC236}">
                <a16:creationId xmlns:a16="http://schemas.microsoft.com/office/drawing/2014/main" id="{0CE3E64E-4963-B847-B887-4A0E911DF0B7}"/>
              </a:ext>
            </a:extLst>
          </p:cNvPr>
          <p:cNvSpPr txBox="1"/>
          <p:nvPr/>
        </p:nvSpPr>
        <p:spPr>
          <a:xfrm>
            <a:off x="6292503" y="334662"/>
            <a:ext cx="1818126" cy="276999"/>
          </a:xfrm>
          <a:prstGeom prst="rect">
            <a:avLst/>
          </a:prstGeom>
          <a:noFill/>
        </p:spPr>
        <p:txBody>
          <a:bodyPr wrap="none" rtlCol="0">
            <a:spAutoFit/>
          </a:bodyPr>
          <a:lstStyle/>
          <a:p>
            <a:r>
              <a:rPr lang="zh-CN" altLang="en-US" sz="1200" dirty="0"/>
              <a:t>长期能见度趋势</a:t>
            </a:r>
            <a:r>
              <a:rPr lang="en-US" altLang="zh-CN" sz="1200" dirty="0"/>
              <a:t>-</a:t>
            </a:r>
            <a:r>
              <a:rPr lang="zh-CN" altLang="en-US" sz="1200" dirty="0"/>
              <a:t> 雾霾天</a:t>
            </a:r>
            <a:endParaRPr lang="en-US" sz="1200" dirty="0"/>
          </a:p>
        </p:txBody>
      </p:sp>
    </p:spTree>
    <p:extLst>
      <p:ext uri="{BB962C8B-B14F-4D97-AF65-F5344CB8AC3E}">
        <p14:creationId xmlns:p14="http://schemas.microsoft.com/office/powerpoint/2010/main" val="1371747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1"/>
          <a:stretch/>
        </p:blipFill>
        <p:spPr>
          <a:xfrm>
            <a:off x="5501353" y="0"/>
            <a:ext cx="6690648" cy="685800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73934" y="0"/>
            <a:ext cx="4025691" cy="6858000"/>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5355813" cy="6858000"/>
          </a:xfrm>
          <a:prstGeom prst="rect">
            <a:avLst/>
          </a:prstGeom>
        </p:spPr>
      </p:pic>
      <p:sp>
        <p:nvSpPr>
          <p:cNvPr id="7" name="Title 1"/>
          <p:cNvSpPr>
            <a:spLocks noGrp="1"/>
          </p:cNvSpPr>
          <p:nvPr>
            <p:ph type="title"/>
          </p:nvPr>
        </p:nvSpPr>
        <p:spPr>
          <a:xfrm>
            <a:off x="668069" y="533413"/>
            <a:ext cx="2709378" cy="730166"/>
          </a:xfrm>
          <a:solidFill>
            <a:schemeClr val="bg1">
              <a:alpha val="58000"/>
            </a:schemeClr>
          </a:solidFill>
        </p:spPr>
        <p:txBody>
          <a:bodyPr/>
          <a:lstStyle/>
          <a:p>
            <a:r>
              <a:rPr lang="en-US" dirty="0"/>
              <a:t>Smoke…</a:t>
            </a:r>
          </a:p>
        </p:txBody>
      </p:sp>
      <p:sp>
        <p:nvSpPr>
          <p:cNvPr id="8" name="TextBox 7">
            <a:extLst>
              <a:ext uri="{FF2B5EF4-FFF2-40B4-BE49-F238E27FC236}">
                <a16:creationId xmlns:a16="http://schemas.microsoft.com/office/drawing/2014/main" id="{9133E1F7-47E8-2B44-A26A-1020B7454F93}"/>
              </a:ext>
            </a:extLst>
          </p:cNvPr>
          <p:cNvSpPr txBox="1"/>
          <p:nvPr/>
        </p:nvSpPr>
        <p:spPr>
          <a:xfrm>
            <a:off x="1113695" y="533413"/>
            <a:ext cx="338554" cy="276999"/>
          </a:xfrm>
          <a:prstGeom prst="rect">
            <a:avLst/>
          </a:prstGeom>
          <a:noFill/>
        </p:spPr>
        <p:txBody>
          <a:bodyPr wrap="none" rtlCol="0">
            <a:spAutoFit/>
          </a:bodyPr>
          <a:lstStyle/>
          <a:p>
            <a:r>
              <a:rPr lang="zh-CN" altLang="en-US" sz="1200" dirty="0"/>
              <a:t>烟</a:t>
            </a:r>
            <a:endParaRPr lang="en-US" sz="1200" dirty="0"/>
          </a:p>
        </p:txBody>
      </p:sp>
    </p:spTree>
    <p:extLst>
      <p:ext uri="{BB962C8B-B14F-4D97-AF65-F5344CB8AC3E}">
        <p14:creationId xmlns:p14="http://schemas.microsoft.com/office/powerpoint/2010/main" val="3292865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up 2"/>
          <p:cNvGrpSpPr/>
          <p:nvPr/>
        </p:nvGrpSpPr>
        <p:grpSpPr>
          <a:xfrm>
            <a:off x="-2" y="354120"/>
            <a:ext cx="8704615" cy="609600"/>
            <a:chOff x="-2" y="762000"/>
            <a:chExt cx="8704615" cy="609600"/>
          </a:xfrm>
        </p:grpSpPr>
        <p:sp>
          <p:nvSpPr>
            <p:cNvPr id="4" name="Pentagon 3"/>
            <p:cNvSpPr/>
            <p:nvPr/>
          </p:nvSpPr>
          <p:spPr>
            <a:xfrm>
              <a:off x="-2" y="762000"/>
              <a:ext cx="8704615" cy="609600"/>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flipH="1">
              <a:off x="280287" y="805190"/>
              <a:ext cx="7604928" cy="523220"/>
            </a:xfrm>
            <a:prstGeom prst="rect">
              <a:avLst/>
            </a:prstGeom>
          </p:spPr>
          <p:txBody>
            <a:bodyPr wrap="square">
              <a:spAutoFit/>
            </a:bodyPr>
            <a:lstStyle/>
            <a:p>
              <a:r>
                <a:rPr lang="en-US" sz="2800" dirty="0">
                  <a:solidFill>
                    <a:prstClr val="white"/>
                  </a:solidFill>
                </a:rPr>
                <a:t>Visibility Conditions – How close to natural?</a:t>
              </a:r>
            </a:p>
          </p:txBody>
        </p:sp>
      </p:grpSp>
      <p:sp>
        <p:nvSpPr>
          <p:cNvPr id="7" name="TextBox 6">
            <a:extLst>
              <a:ext uri="{FF2B5EF4-FFF2-40B4-BE49-F238E27FC236}">
                <a16:creationId xmlns:a16="http://schemas.microsoft.com/office/drawing/2014/main" id="{7ADD1308-0EA4-C94B-B4EE-A40EE82B64CF}"/>
              </a:ext>
            </a:extLst>
          </p:cNvPr>
          <p:cNvSpPr txBox="1"/>
          <p:nvPr/>
        </p:nvSpPr>
        <p:spPr>
          <a:xfrm>
            <a:off x="280287" y="1006910"/>
            <a:ext cx="2390398" cy="276999"/>
          </a:xfrm>
          <a:prstGeom prst="rect">
            <a:avLst/>
          </a:prstGeom>
          <a:noFill/>
        </p:spPr>
        <p:txBody>
          <a:bodyPr wrap="none" rtlCol="0">
            <a:spAutoFit/>
          </a:bodyPr>
          <a:lstStyle/>
          <a:p>
            <a:r>
              <a:rPr lang="zh-CN" altLang="en-US" sz="1200" dirty="0">
                <a:solidFill>
                  <a:schemeClr val="bg1"/>
                </a:solidFill>
              </a:rPr>
              <a:t>能见度情况</a:t>
            </a:r>
            <a:r>
              <a:rPr lang="en-US" altLang="zh-CN" sz="1200" dirty="0">
                <a:solidFill>
                  <a:schemeClr val="bg1"/>
                </a:solidFill>
              </a:rPr>
              <a:t>-</a:t>
            </a:r>
            <a:r>
              <a:rPr lang="zh-CN" altLang="en-US" sz="1200" dirty="0">
                <a:solidFill>
                  <a:schemeClr val="bg1"/>
                </a:solidFill>
              </a:rPr>
              <a:t>有多接近自然情况？</a:t>
            </a:r>
            <a:endParaRPr lang="en-US" sz="1200" dirty="0">
              <a:solidFill>
                <a:schemeClr val="bg1"/>
              </a:solidFill>
            </a:endParaRPr>
          </a:p>
        </p:txBody>
      </p:sp>
      <p:sp>
        <p:nvSpPr>
          <p:cNvPr id="8" name="TextBox 7">
            <a:extLst>
              <a:ext uri="{FF2B5EF4-FFF2-40B4-BE49-F238E27FC236}">
                <a16:creationId xmlns:a16="http://schemas.microsoft.com/office/drawing/2014/main" id="{B8EC86B1-5668-9B40-BB27-05779462F1A9}"/>
              </a:ext>
            </a:extLst>
          </p:cNvPr>
          <p:cNvSpPr txBox="1"/>
          <p:nvPr/>
        </p:nvSpPr>
        <p:spPr>
          <a:xfrm>
            <a:off x="1149151" y="2153920"/>
            <a:ext cx="1569660" cy="276999"/>
          </a:xfrm>
          <a:prstGeom prst="rect">
            <a:avLst/>
          </a:prstGeom>
          <a:noFill/>
        </p:spPr>
        <p:txBody>
          <a:bodyPr wrap="none" rtlCol="0">
            <a:spAutoFit/>
          </a:bodyPr>
          <a:lstStyle/>
          <a:p>
            <a:r>
              <a:rPr lang="zh-CN" altLang="en-US" sz="1200" dirty="0">
                <a:solidFill>
                  <a:schemeClr val="bg1"/>
                </a:solidFill>
              </a:rPr>
              <a:t>高于自然情况的数量</a:t>
            </a:r>
            <a:endParaRPr lang="en-US" sz="1200" dirty="0">
              <a:solidFill>
                <a:schemeClr val="bg1"/>
              </a:solidFill>
            </a:endParaRPr>
          </a:p>
        </p:txBody>
      </p:sp>
    </p:spTree>
    <p:extLst>
      <p:ext uri="{BB962C8B-B14F-4D97-AF65-F5344CB8AC3E}">
        <p14:creationId xmlns:p14="http://schemas.microsoft.com/office/powerpoint/2010/main" val="3753925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5315"/>
            <a:ext cx="12199089" cy="6852685"/>
          </a:xfrm>
          <a:prstGeom prst="rect">
            <a:avLst/>
          </a:prstGeom>
        </p:spPr>
      </p:pic>
      <p:sp>
        <p:nvSpPr>
          <p:cNvPr id="2" name="Title 1"/>
          <p:cNvSpPr>
            <a:spLocks noGrp="1"/>
          </p:cNvSpPr>
          <p:nvPr>
            <p:ph type="title"/>
          </p:nvPr>
        </p:nvSpPr>
        <p:spPr>
          <a:xfrm>
            <a:off x="1154956" y="5271668"/>
            <a:ext cx="5522069" cy="730166"/>
          </a:xfrm>
          <a:solidFill>
            <a:schemeClr val="bg1">
              <a:alpha val="58000"/>
            </a:schemeClr>
          </a:solidFill>
        </p:spPr>
        <p:txBody>
          <a:bodyPr/>
          <a:lstStyle/>
          <a:p>
            <a:r>
              <a:rPr lang="en-US" dirty="0"/>
              <a:t>Ground-Level Ozone</a:t>
            </a:r>
          </a:p>
        </p:txBody>
      </p:sp>
      <p:sp>
        <p:nvSpPr>
          <p:cNvPr id="7" name="Content Placeholder 2"/>
          <p:cNvSpPr>
            <a:spLocks noGrp="1"/>
          </p:cNvSpPr>
          <p:nvPr>
            <p:ph type="body" idx="1"/>
          </p:nvPr>
        </p:nvSpPr>
        <p:spPr>
          <a:xfrm>
            <a:off x="1154955" y="6001835"/>
            <a:ext cx="10760820" cy="430724"/>
          </a:xfrm>
          <a:solidFill>
            <a:schemeClr val="bg1"/>
          </a:solidFill>
        </p:spPr>
        <p:txBody>
          <a:bodyPr>
            <a:normAutofit/>
          </a:bodyPr>
          <a:lstStyle/>
          <a:p>
            <a:r>
              <a:rPr lang="en-US" dirty="0"/>
              <a:t>Harmful for Human Health and Vegetation</a:t>
            </a:r>
          </a:p>
          <a:p>
            <a:pPr marL="0" indent="0">
              <a:buNone/>
            </a:pPr>
            <a:endParaRPr lang="en-US" dirty="0"/>
          </a:p>
        </p:txBody>
      </p:sp>
      <p:sp>
        <p:nvSpPr>
          <p:cNvPr id="5" name="TextBox 4">
            <a:extLst>
              <a:ext uri="{FF2B5EF4-FFF2-40B4-BE49-F238E27FC236}">
                <a16:creationId xmlns:a16="http://schemas.microsoft.com/office/drawing/2014/main" id="{F851D539-F5B5-CF49-966F-40AC0429ADB3}"/>
              </a:ext>
            </a:extLst>
          </p:cNvPr>
          <p:cNvSpPr txBox="1"/>
          <p:nvPr/>
        </p:nvSpPr>
        <p:spPr>
          <a:xfrm>
            <a:off x="5107365" y="5271667"/>
            <a:ext cx="1569660" cy="276999"/>
          </a:xfrm>
          <a:prstGeom prst="rect">
            <a:avLst/>
          </a:prstGeom>
          <a:noFill/>
        </p:spPr>
        <p:txBody>
          <a:bodyPr wrap="square" rtlCol="0">
            <a:spAutoFit/>
          </a:bodyPr>
          <a:lstStyle/>
          <a:p>
            <a:r>
              <a:rPr lang="zh-CN" altLang="en-US" sz="1200" dirty="0"/>
              <a:t>地表臭氧</a:t>
            </a:r>
            <a:endParaRPr lang="en-US" sz="1200" dirty="0"/>
          </a:p>
        </p:txBody>
      </p:sp>
      <p:sp>
        <p:nvSpPr>
          <p:cNvPr id="8" name="TextBox 7">
            <a:extLst>
              <a:ext uri="{FF2B5EF4-FFF2-40B4-BE49-F238E27FC236}">
                <a16:creationId xmlns:a16="http://schemas.microsoft.com/office/drawing/2014/main" id="{F035714E-BBE0-104D-9B6D-5BF8DF5A25EB}"/>
              </a:ext>
            </a:extLst>
          </p:cNvPr>
          <p:cNvSpPr txBox="1"/>
          <p:nvPr/>
        </p:nvSpPr>
        <p:spPr>
          <a:xfrm>
            <a:off x="7232944" y="6065278"/>
            <a:ext cx="2552740" cy="276999"/>
          </a:xfrm>
          <a:prstGeom prst="rect">
            <a:avLst/>
          </a:prstGeom>
          <a:noFill/>
        </p:spPr>
        <p:txBody>
          <a:bodyPr wrap="square" rtlCol="0">
            <a:spAutoFit/>
          </a:bodyPr>
          <a:lstStyle/>
          <a:p>
            <a:r>
              <a:rPr lang="zh-CN" altLang="en-US" sz="1200" dirty="0"/>
              <a:t>对人的健康和植物有害</a:t>
            </a:r>
            <a:endParaRPr lang="en-US" sz="1200" dirty="0"/>
          </a:p>
        </p:txBody>
      </p:sp>
    </p:spTree>
    <p:extLst>
      <p:ext uri="{BB962C8B-B14F-4D97-AF65-F5344CB8AC3E}">
        <p14:creationId xmlns:p14="http://schemas.microsoft.com/office/powerpoint/2010/main" val="139248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86132"/>
            <a:ext cx="12203019" cy="6467600"/>
          </a:xfrm>
          <a:prstGeom prst="rect">
            <a:avLst/>
          </a:prstGeom>
        </p:spPr>
      </p:pic>
      <p:sp>
        <p:nvSpPr>
          <p:cNvPr id="6" name="Rectangle 5"/>
          <p:cNvSpPr/>
          <p:nvPr/>
        </p:nvSpPr>
        <p:spPr>
          <a:xfrm>
            <a:off x="0" y="0"/>
            <a:ext cx="12192000" cy="658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 y="354120"/>
            <a:ext cx="5554641" cy="609600"/>
            <a:chOff x="-2" y="762000"/>
            <a:chExt cx="9409036" cy="609600"/>
          </a:xfrm>
        </p:grpSpPr>
        <p:sp>
          <p:nvSpPr>
            <p:cNvPr id="4" name="Pentagon 3"/>
            <p:cNvSpPr/>
            <p:nvPr/>
          </p:nvSpPr>
          <p:spPr>
            <a:xfrm>
              <a:off x="-2" y="762000"/>
              <a:ext cx="8704615" cy="609600"/>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flipH="1">
              <a:off x="280288" y="805190"/>
              <a:ext cx="9128746" cy="523220"/>
            </a:xfrm>
            <a:prstGeom prst="rect">
              <a:avLst/>
            </a:prstGeom>
          </p:spPr>
          <p:txBody>
            <a:bodyPr wrap="square">
              <a:spAutoFit/>
            </a:bodyPr>
            <a:lstStyle/>
            <a:p>
              <a:r>
                <a:rPr lang="en-US" sz="2800" dirty="0">
                  <a:solidFill>
                    <a:prstClr val="white"/>
                  </a:solidFill>
                </a:rPr>
                <a:t>Long Term Ozone Trends</a:t>
              </a:r>
            </a:p>
          </p:txBody>
        </p:sp>
      </p:grpSp>
      <p:sp>
        <p:nvSpPr>
          <p:cNvPr id="8" name="TextBox 7">
            <a:extLst>
              <a:ext uri="{FF2B5EF4-FFF2-40B4-BE49-F238E27FC236}">
                <a16:creationId xmlns:a16="http://schemas.microsoft.com/office/drawing/2014/main" id="{479984E6-6BA8-9B4C-857C-1C97E690B172}"/>
              </a:ext>
            </a:extLst>
          </p:cNvPr>
          <p:cNvSpPr txBox="1"/>
          <p:nvPr/>
        </p:nvSpPr>
        <p:spPr>
          <a:xfrm>
            <a:off x="3167367" y="329460"/>
            <a:ext cx="2552740" cy="276999"/>
          </a:xfrm>
          <a:prstGeom prst="rect">
            <a:avLst/>
          </a:prstGeom>
          <a:noFill/>
        </p:spPr>
        <p:txBody>
          <a:bodyPr wrap="square" rtlCol="0">
            <a:spAutoFit/>
          </a:bodyPr>
          <a:lstStyle/>
          <a:p>
            <a:r>
              <a:rPr lang="zh-CN" altLang="en-US" sz="1200" dirty="0"/>
              <a:t>长期臭氧趋势</a:t>
            </a:r>
            <a:endParaRPr lang="en-US" sz="1200" dirty="0"/>
          </a:p>
        </p:txBody>
      </p:sp>
      <p:sp>
        <p:nvSpPr>
          <p:cNvPr id="10" name="TextBox 9">
            <a:extLst>
              <a:ext uri="{FF2B5EF4-FFF2-40B4-BE49-F238E27FC236}">
                <a16:creationId xmlns:a16="http://schemas.microsoft.com/office/drawing/2014/main" id="{14CC3205-5A12-304B-8D53-FB6940A0F2C8}"/>
              </a:ext>
            </a:extLst>
          </p:cNvPr>
          <p:cNvSpPr txBox="1"/>
          <p:nvPr/>
        </p:nvSpPr>
        <p:spPr>
          <a:xfrm>
            <a:off x="1417656" y="2283778"/>
            <a:ext cx="492443" cy="276999"/>
          </a:xfrm>
          <a:prstGeom prst="rect">
            <a:avLst/>
          </a:prstGeom>
          <a:noFill/>
        </p:spPr>
        <p:txBody>
          <a:bodyPr wrap="none" rtlCol="0">
            <a:spAutoFit/>
          </a:bodyPr>
          <a:lstStyle/>
          <a:p>
            <a:r>
              <a:rPr lang="zh-CN" altLang="en-US" sz="1200" dirty="0">
                <a:solidFill>
                  <a:schemeClr val="bg1"/>
                </a:solidFill>
              </a:rPr>
              <a:t>改善</a:t>
            </a:r>
            <a:endParaRPr lang="en-US" sz="1200" dirty="0">
              <a:solidFill>
                <a:schemeClr val="bg1"/>
              </a:solidFill>
            </a:endParaRPr>
          </a:p>
        </p:txBody>
      </p:sp>
      <p:sp>
        <p:nvSpPr>
          <p:cNvPr id="11" name="TextBox 10">
            <a:extLst>
              <a:ext uri="{FF2B5EF4-FFF2-40B4-BE49-F238E27FC236}">
                <a16:creationId xmlns:a16="http://schemas.microsoft.com/office/drawing/2014/main" id="{D7069773-FE8B-3041-8B3B-417720B3819D}"/>
              </a:ext>
            </a:extLst>
          </p:cNvPr>
          <p:cNvSpPr txBox="1"/>
          <p:nvPr/>
        </p:nvSpPr>
        <p:spPr>
          <a:xfrm>
            <a:off x="1616839" y="2528612"/>
            <a:ext cx="492443" cy="276999"/>
          </a:xfrm>
          <a:prstGeom prst="rect">
            <a:avLst/>
          </a:prstGeom>
          <a:noFill/>
        </p:spPr>
        <p:txBody>
          <a:bodyPr wrap="none" rtlCol="0">
            <a:spAutoFit/>
          </a:bodyPr>
          <a:lstStyle/>
          <a:p>
            <a:r>
              <a:rPr lang="zh-CN" altLang="en-US" sz="1200" dirty="0">
                <a:solidFill>
                  <a:schemeClr val="bg1"/>
                </a:solidFill>
              </a:rPr>
              <a:t>恶化</a:t>
            </a:r>
            <a:endParaRPr lang="en-US" sz="1200" dirty="0">
              <a:solidFill>
                <a:schemeClr val="bg1"/>
              </a:solidFill>
            </a:endParaRPr>
          </a:p>
        </p:txBody>
      </p:sp>
      <p:sp>
        <p:nvSpPr>
          <p:cNvPr id="12" name="TextBox 11">
            <a:extLst>
              <a:ext uri="{FF2B5EF4-FFF2-40B4-BE49-F238E27FC236}">
                <a16:creationId xmlns:a16="http://schemas.microsoft.com/office/drawing/2014/main" id="{BC3DE8F4-504D-2743-BC6F-C9160A3AC5BD}"/>
              </a:ext>
            </a:extLst>
          </p:cNvPr>
          <p:cNvSpPr txBox="1"/>
          <p:nvPr/>
        </p:nvSpPr>
        <p:spPr>
          <a:xfrm>
            <a:off x="1639559" y="2773446"/>
            <a:ext cx="646331" cy="276999"/>
          </a:xfrm>
          <a:prstGeom prst="rect">
            <a:avLst/>
          </a:prstGeom>
          <a:noFill/>
        </p:spPr>
        <p:txBody>
          <a:bodyPr wrap="none" rtlCol="0">
            <a:spAutoFit/>
          </a:bodyPr>
          <a:lstStyle/>
          <a:p>
            <a:r>
              <a:rPr lang="zh-CN" altLang="en-US" sz="1200" dirty="0">
                <a:solidFill>
                  <a:schemeClr val="bg1"/>
                </a:solidFill>
              </a:rPr>
              <a:t>无变化</a:t>
            </a:r>
            <a:endParaRPr lang="en-US" sz="1200" dirty="0">
              <a:solidFill>
                <a:schemeClr val="bg1"/>
              </a:solidFill>
            </a:endParaRPr>
          </a:p>
        </p:txBody>
      </p:sp>
    </p:spTree>
    <p:extLst>
      <p:ext uri="{BB962C8B-B14F-4D97-AF65-F5344CB8AC3E}">
        <p14:creationId xmlns:p14="http://schemas.microsoft.com/office/powerpoint/2010/main" val="821183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3648"/>
            <a:ext cx="12192000" cy="6844352"/>
          </a:xfrm>
          <a:prstGeom prst="rect">
            <a:avLst/>
          </a:prstGeom>
        </p:spPr>
      </p:pic>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04228" y="403888"/>
            <a:ext cx="6086976" cy="1994793"/>
          </a:xfrm>
          <a:prstGeom prst="rect">
            <a:avLst/>
          </a:prstGeom>
        </p:spPr>
      </p:pic>
      <p:sp>
        <p:nvSpPr>
          <p:cNvPr id="13" name="Text Placeholder 2"/>
          <p:cNvSpPr txBox="1">
            <a:spLocks/>
          </p:cNvSpPr>
          <p:nvPr/>
        </p:nvSpPr>
        <p:spPr>
          <a:xfrm>
            <a:off x="-57342" y="6487397"/>
            <a:ext cx="8825658" cy="8604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accent5">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dirty="0">
                <a:effectLst>
                  <a:outerShdw blurRad="38100" dist="38100" dir="2700000" algn="tl">
                    <a:srgbClr val="000000">
                      <a:alpha val="43137"/>
                    </a:srgbClr>
                  </a:outerShdw>
                </a:effectLst>
              </a:rPr>
              <a:t>Denali National Park – Alaska, USA</a:t>
            </a:r>
          </a:p>
        </p:txBody>
      </p:sp>
      <p:sp>
        <p:nvSpPr>
          <p:cNvPr id="5" name="TextBox 4">
            <a:extLst>
              <a:ext uri="{FF2B5EF4-FFF2-40B4-BE49-F238E27FC236}">
                <a16:creationId xmlns:a16="http://schemas.microsoft.com/office/drawing/2014/main" id="{6C077A5E-FC80-AF42-B772-49498EA8CC8E}"/>
              </a:ext>
            </a:extLst>
          </p:cNvPr>
          <p:cNvSpPr txBox="1"/>
          <p:nvPr/>
        </p:nvSpPr>
        <p:spPr>
          <a:xfrm>
            <a:off x="4835672" y="6519481"/>
            <a:ext cx="2552740" cy="276999"/>
          </a:xfrm>
          <a:prstGeom prst="rect">
            <a:avLst/>
          </a:prstGeom>
          <a:noFill/>
        </p:spPr>
        <p:txBody>
          <a:bodyPr wrap="square" rtlCol="0">
            <a:spAutoFit/>
          </a:bodyPr>
          <a:lstStyle/>
          <a:p>
            <a:r>
              <a:rPr lang="zh-CN" altLang="en-US" sz="1200" dirty="0"/>
              <a:t>丹那利国家公园， 美国阿拉斯加</a:t>
            </a:r>
          </a:p>
        </p:txBody>
      </p:sp>
    </p:spTree>
    <p:extLst>
      <p:ext uri="{BB962C8B-B14F-4D97-AF65-F5344CB8AC3E}">
        <p14:creationId xmlns:p14="http://schemas.microsoft.com/office/powerpoint/2010/main" val="19192060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3" name="Group 2"/>
          <p:cNvGrpSpPr/>
          <p:nvPr/>
        </p:nvGrpSpPr>
        <p:grpSpPr>
          <a:xfrm>
            <a:off x="-2" y="354120"/>
            <a:ext cx="8704615" cy="609600"/>
            <a:chOff x="-2" y="762000"/>
            <a:chExt cx="8704615" cy="609600"/>
          </a:xfrm>
        </p:grpSpPr>
        <p:sp>
          <p:nvSpPr>
            <p:cNvPr id="4" name="Pentagon 3"/>
            <p:cNvSpPr/>
            <p:nvPr/>
          </p:nvSpPr>
          <p:spPr>
            <a:xfrm>
              <a:off x="-2" y="762000"/>
              <a:ext cx="8704615" cy="609600"/>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flipH="1">
              <a:off x="280287" y="805190"/>
              <a:ext cx="7604928" cy="523220"/>
            </a:xfrm>
            <a:prstGeom prst="rect">
              <a:avLst/>
            </a:prstGeom>
          </p:spPr>
          <p:txBody>
            <a:bodyPr wrap="square">
              <a:spAutoFit/>
            </a:bodyPr>
            <a:lstStyle/>
            <a:p>
              <a:r>
                <a:rPr lang="en-US" sz="2800" dirty="0">
                  <a:solidFill>
                    <a:prstClr val="white"/>
                  </a:solidFill>
                </a:rPr>
                <a:t>Ozone Conditions – For Human Health</a:t>
              </a:r>
            </a:p>
          </p:txBody>
        </p:sp>
      </p:grpSp>
      <p:sp>
        <p:nvSpPr>
          <p:cNvPr id="7" name="TextBox 6">
            <a:extLst>
              <a:ext uri="{FF2B5EF4-FFF2-40B4-BE49-F238E27FC236}">
                <a16:creationId xmlns:a16="http://schemas.microsoft.com/office/drawing/2014/main" id="{D74D4C8E-CC2A-DF44-BD85-C20D17375742}"/>
              </a:ext>
            </a:extLst>
          </p:cNvPr>
          <p:cNvSpPr txBox="1"/>
          <p:nvPr/>
        </p:nvSpPr>
        <p:spPr>
          <a:xfrm>
            <a:off x="6857048" y="542669"/>
            <a:ext cx="2552740" cy="276999"/>
          </a:xfrm>
          <a:prstGeom prst="rect">
            <a:avLst/>
          </a:prstGeom>
          <a:noFill/>
        </p:spPr>
        <p:txBody>
          <a:bodyPr wrap="square" rtlCol="0">
            <a:spAutoFit/>
          </a:bodyPr>
          <a:lstStyle/>
          <a:p>
            <a:r>
              <a:rPr lang="zh-CN" altLang="en-US" sz="1200" dirty="0"/>
              <a:t>臭氧条件</a:t>
            </a:r>
            <a:r>
              <a:rPr lang="en-US" altLang="zh-CN" sz="1200" dirty="0"/>
              <a:t>-</a:t>
            </a:r>
            <a:r>
              <a:rPr lang="zh-CN" altLang="en-US" sz="1200" dirty="0"/>
              <a:t>对人类健康影响</a:t>
            </a:r>
            <a:endParaRPr lang="en-US" sz="1200" dirty="0"/>
          </a:p>
        </p:txBody>
      </p:sp>
      <p:sp>
        <p:nvSpPr>
          <p:cNvPr id="8" name="TextBox 7">
            <a:extLst>
              <a:ext uri="{FF2B5EF4-FFF2-40B4-BE49-F238E27FC236}">
                <a16:creationId xmlns:a16="http://schemas.microsoft.com/office/drawing/2014/main" id="{39467E7C-1056-104F-9102-20D694DD72B7}"/>
              </a:ext>
            </a:extLst>
          </p:cNvPr>
          <p:cNvSpPr txBox="1"/>
          <p:nvPr/>
        </p:nvSpPr>
        <p:spPr>
          <a:xfrm>
            <a:off x="1722456" y="2267736"/>
            <a:ext cx="646331" cy="276999"/>
          </a:xfrm>
          <a:prstGeom prst="rect">
            <a:avLst/>
          </a:prstGeom>
          <a:noFill/>
        </p:spPr>
        <p:txBody>
          <a:bodyPr wrap="none" rtlCol="0">
            <a:spAutoFit/>
          </a:bodyPr>
          <a:lstStyle/>
          <a:p>
            <a:r>
              <a:rPr lang="zh-CN" altLang="en-US" sz="1200" dirty="0">
                <a:solidFill>
                  <a:schemeClr val="bg1"/>
                </a:solidFill>
              </a:rPr>
              <a:t>无影响</a:t>
            </a:r>
            <a:endParaRPr lang="en-US" sz="1200" dirty="0">
              <a:solidFill>
                <a:schemeClr val="bg1"/>
              </a:solidFill>
            </a:endParaRPr>
          </a:p>
        </p:txBody>
      </p:sp>
      <p:sp>
        <p:nvSpPr>
          <p:cNvPr id="9" name="TextBox 8">
            <a:extLst>
              <a:ext uri="{FF2B5EF4-FFF2-40B4-BE49-F238E27FC236}">
                <a16:creationId xmlns:a16="http://schemas.microsoft.com/office/drawing/2014/main" id="{445E898B-B16B-4444-954E-8DA8C109EFF7}"/>
              </a:ext>
            </a:extLst>
          </p:cNvPr>
          <p:cNvSpPr txBox="1"/>
          <p:nvPr/>
        </p:nvSpPr>
        <p:spPr>
          <a:xfrm>
            <a:off x="1921639" y="2512570"/>
            <a:ext cx="800219" cy="276999"/>
          </a:xfrm>
          <a:prstGeom prst="rect">
            <a:avLst/>
          </a:prstGeom>
          <a:noFill/>
        </p:spPr>
        <p:txBody>
          <a:bodyPr wrap="none" rtlCol="0">
            <a:spAutoFit/>
          </a:bodyPr>
          <a:lstStyle/>
          <a:p>
            <a:r>
              <a:rPr lang="zh-CN" altLang="en-US" sz="1200" dirty="0">
                <a:solidFill>
                  <a:schemeClr val="bg1"/>
                </a:solidFill>
              </a:rPr>
              <a:t>轻度影响</a:t>
            </a:r>
            <a:endParaRPr lang="en-US" sz="1200" dirty="0">
              <a:solidFill>
                <a:schemeClr val="bg1"/>
              </a:solidFill>
            </a:endParaRPr>
          </a:p>
        </p:txBody>
      </p:sp>
      <p:sp>
        <p:nvSpPr>
          <p:cNvPr id="10" name="TextBox 9">
            <a:extLst>
              <a:ext uri="{FF2B5EF4-FFF2-40B4-BE49-F238E27FC236}">
                <a16:creationId xmlns:a16="http://schemas.microsoft.com/office/drawing/2014/main" id="{845657EB-C5F4-734D-A199-A3D8FB84999F}"/>
              </a:ext>
            </a:extLst>
          </p:cNvPr>
          <p:cNvSpPr txBox="1"/>
          <p:nvPr/>
        </p:nvSpPr>
        <p:spPr>
          <a:xfrm>
            <a:off x="1944359" y="2757404"/>
            <a:ext cx="800219" cy="276999"/>
          </a:xfrm>
          <a:prstGeom prst="rect">
            <a:avLst/>
          </a:prstGeom>
          <a:noFill/>
        </p:spPr>
        <p:txBody>
          <a:bodyPr wrap="none" rtlCol="0">
            <a:spAutoFit/>
          </a:bodyPr>
          <a:lstStyle/>
          <a:p>
            <a:r>
              <a:rPr lang="zh-CN" altLang="en-US" sz="1200" dirty="0">
                <a:solidFill>
                  <a:schemeClr val="bg1"/>
                </a:solidFill>
              </a:rPr>
              <a:t>重度影响</a:t>
            </a:r>
            <a:endParaRPr lang="en-US" sz="1200" dirty="0">
              <a:solidFill>
                <a:schemeClr val="bg1"/>
              </a:solidFill>
            </a:endParaRPr>
          </a:p>
        </p:txBody>
      </p:sp>
    </p:spTree>
    <p:extLst>
      <p:ext uri="{BB962C8B-B14F-4D97-AF65-F5344CB8AC3E}">
        <p14:creationId xmlns:p14="http://schemas.microsoft.com/office/powerpoint/2010/main" val="3340229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nps.gov/npgallery/GetAsset/9ED75C67-1DD8-B71C-0759804DFA29E14B/proxy/hires"/>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12192000" cy="70013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54956" y="5271668"/>
            <a:ext cx="7138439" cy="730166"/>
          </a:xfrm>
          <a:solidFill>
            <a:schemeClr val="bg1">
              <a:alpha val="58000"/>
            </a:schemeClr>
          </a:solidFill>
        </p:spPr>
        <p:txBody>
          <a:bodyPr/>
          <a:lstStyle/>
          <a:p>
            <a:r>
              <a:rPr lang="en-US" dirty="0"/>
              <a:t>Nitrogen &amp; Sulfur Deposition</a:t>
            </a:r>
          </a:p>
        </p:txBody>
      </p:sp>
      <p:sp>
        <p:nvSpPr>
          <p:cNvPr id="3" name="Content Placeholder 2"/>
          <p:cNvSpPr>
            <a:spLocks noGrp="1"/>
          </p:cNvSpPr>
          <p:nvPr>
            <p:ph type="body" idx="1"/>
          </p:nvPr>
        </p:nvSpPr>
        <p:spPr>
          <a:xfrm>
            <a:off x="1154955" y="6001835"/>
            <a:ext cx="10760820" cy="430724"/>
          </a:xfrm>
          <a:solidFill>
            <a:schemeClr val="bg1"/>
          </a:solidFill>
        </p:spPr>
        <p:txBody>
          <a:bodyPr>
            <a:normAutofit/>
          </a:bodyPr>
          <a:lstStyle/>
          <a:p>
            <a:r>
              <a:rPr lang="en-US" dirty="0"/>
              <a:t>Acid Rain &amp; Artificial Fertilization Harm Park Plants and Streams</a:t>
            </a:r>
          </a:p>
          <a:p>
            <a:pPr marL="0" indent="0">
              <a:buNone/>
            </a:pPr>
            <a:endParaRPr lang="en-US" dirty="0"/>
          </a:p>
        </p:txBody>
      </p:sp>
      <p:sp>
        <p:nvSpPr>
          <p:cNvPr id="5" name="TextBox 4">
            <a:extLst>
              <a:ext uri="{FF2B5EF4-FFF2-40B4-BE49-F238E27FC236}">
                <a16:creationId xmlns:a16="http://schemas.microsoft.com/office/drawing/2014/main" id="{57324979-0067-824B-B1B8-EAB728287478}"/>
              </a:ext>
            </a:extLst>
          </p:cNvPr>
          <p:cNvSpPr txBox="1"/>
          <p:nvPr/>
        </p:nvSpPr>
        <p:spPr>
          <a:xfrm>
            <a:off x="6275475" y="5255625"/>
            <a:ext cx="2552740" cy="276999"/>
          </a:xfrm>
          <a:prstGeom prst="rect">
            <a:avLst/>
          </a:prstGeom>
          <a:noFill/>
        </p:spPr>
        <p:txBody>
          <a:bodyPr wrap="square" rtlCol="0">
            <a:spAutoFit/>
          </a:bodyPr>
          <a:lstStyle/>
          <a:p>
            <a:r>
              <a:rPr lang="zh-CN" altLang="en-US" sz="1200" dirty="0"/>
              <a:t>氮硫沉积</a:t>
            </a:r>
            <a:endParaRPr lang="en-US" sz="1200" dirty="0"/>
          </a:p>
        </p:txBody>
      </p:sp>
      <p:sp>
        <p:nvSpPr>
          <p:cNvPr id="6" name="TextBox 5">
            <a:extLst>
              <a:ext uri="{FF2B5EF4-FFF2-40B4-BE49-F238E27FC236}">
                <a16:creationId xmlns:a16="http://schemas.microsoft.com/office/drawing/2014/main" id="{68002A34-5E03-CF4A-B151-C9C5F92A9C7B}"/>
              </a:ext>
            </a:extLst>
          </p:cNvPr>
          <p:cNvSpPr txBox="1"/>
          <p:nvPr/>
        </p:nvSpPr>
        <p:spPr>
          <a:xfrm>
            <a:off x="9111916" y="6294059"/>
            <a:ext cx="5284955" cy="276999"/>
          </a:xfrm>
          <a:prstGeom prst="rect">
            <a:avLst/>
          </a:prstGeom>
          <a:noFill/>
        </p:spPr>
        <p:txBody>
          <a:bodyPr wrap="square" rtlCol="0">
            <a:spAutoFit/>
          </a:bodyPr>
          <a:lstStyle/>
          <a:p>
            <a:r>
              <a:rPr lang="zh-CN" altLang="en-US" sz="1200" dirty="0"/>
              <a:t>酸雨</a:t>
            </a:r>
            <a:r>
              <a:rPr lang="en-US" altLang="zh-CN" sz="1200" dirty="0"/>
              <a:t>&amp;</a:t>
            </a:r>
            <a:r>
              <a:rPr lang="zh-CN" altLang="en-US" sz="1200" dirty="0"/>
              <a:t>人工施肥对公园植物和溪流的危害</a:t>
            </a:r>
            <a:endParaRPr lang="en-US" sz="1200" dirty="0"/>
          </a:p>
        </p:txBody>
      </p:sp>
    </p:spTree>
    <p:extLst>
      <p:ext uri="{BB962C8B-B14F-4D97-AF65-F5344CB8AC3E}">
        <p14:creationId xmlns:p14="http://schemas.microsoft.com/office/powerpoint/2010/main" val="84655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342" y="6487397"/>
            <a:ext cx="12281426" cy="860400"/>
          </a:xfrm>
        </p:spPr>
        <p:txBody>
          <a:bodyPr>
            <a:normAutofit/>
          </a:bodyPr>
          <a:lstStyle/>
          <a:p>
            <a:r>
              <a:rPr lang="en-US" dirty="0"/>
              <a:t>Mount </a:t>
            </a:r>
            <a:r>
              <a:rPr lang="en-US" dirty="0" err="1"/>
              <a:t>Sanqing</a:t>
            </a:r>
            <a:r>
              <a:rPr lang="en-US" dirty="0"/>
              <a:t> - Jiangxi, China </a:t>
            </a:r>
            <a:endParaRPr lang="en-US" sz="1600" dirty="0">
              <a:effectLst>
                <a:outerShdw blurRad="38100" dist="38100" dir="2700000" algn="tl">
                  <a:srgbClr val="000000">
                    <a:alpha val="43137"/>
                  </a:srgbClr>
                </a:outerShdw>
              </a:effectLst>
            </a:endParaRPr>
          </a:p>
        </p:txBody>
      </p:sp>
      <p:pic>
        <p:nvPicPr>
          <p:cNvPr id="8194" name="Picture 2" descr="https://upload.wikimedia.org/wikipedia/commons/thumb/9/9a/Sanqingshan_south_slope_fog_2.jpg/1920px-Sanqingshan_south_slope_fog_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96254"/>
            <a:ext cx="12205256" cy="65451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922274-6402-E642-A5A2-F22C57ED8F4C}"/>
              </a:ext>
            </a:extLst>
          </p:cNvPr>
          <p:cNvSpPr txBox="1"/>
          <p:nvPr/>
        </p:nvSpPr>
        <p:spPr>
          <a:xfrm>
            <a:off x="4430162" y="6528246"/>
            <a:ext cx="1723549" cy="276999"/>
          </a:xfrm>
          <a:prstGeom prst="rect">
            <a:avLst/>
          </a:prstGeom>
          <a:noFill/>
        </p:spPr>
        <p:txBody>
          <a:bodyPr wrap="square" rtlCol="0">
            <a:spAutoFit/>
          </a:bodyPr>
          <a:lstStyle/>
          <a:p>
            <a:r>
              <a:rPr lang="zh-CN" altLang="en-US" sz="1200" dirty="0"/>
              <a:t>中国江西三清山</a:t>
            </a:r>
            <a:endParaRPr lang="en-US" sz="1200" dirty="0"/>
          </a:p>
        </p:txBody>
      </p:sp>
    </p:spTree>
    <p:extLst>
      <p:ext uri="{BB962C8B-B14F-4D97-AF65-F5344CB8AC3E}">
        <p14:creationId xmlns:p14="http://schemas.microsoft.com/office/powerpoint/2010/main" val="2530249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p:nvSpPr>
        <p:spPr>
          <a:xfrm flipH="1">
            <a:off x="280287" y="397310"/>
            <a:ext cx="7604928" cy="523220"/>
          </a:xfrm>
          <a:prstGeom prst="rect">
            <a:avLst/>
          </a:prstGeom>
        </p:spPr>
        <p:txBody>
          <a:bodyPr wrap="square">
            <a:spAutoFit/>
          </a:bodyPr>
          <a:lstStyle/>
          <a:p>
            <a:r>
              <a:rPr lang="en-US" sz="2800" dirty="0">
                <a:solidFill>
                  <a:prstClr val="white"/>
                </a:solidFill>
              </a:rPr>
              <a:t>Long Term Ozone Trends – Human Health</a:t>
            </a:r>
          </a:p>
        </p:txBody>
      </p:sp>
      <p:grpSp>
        <p:nvGrpSpPr>
          <p:cNvPr id="7" name="Group 6"/>
          <p:cNvGrpSpPr/>
          <p:nvPr/>
        </p:nvGrpSpPr>
        <p:grpSpPr>
          <a:xfrm>
            <a:off x="-2" y="354120"/>
            <a:ext cx="8704615" cy="609600"/>
            <a:chOff x="-2" y="762000"/>
            <a:chExt cx="8704615" cy="609600"/>
          </a:xfrm>
        </p:grpSpPr>
        <p:sp>
          <p:nvSpPr>
            <p:cNvPr id="8" name="Pentagon 7"/>
            <p:cNvSpPr/>
            <p:nvPr/>
          </p:nvSpPr>
          <p:spPr>
            <a:xfrm>
              <a:off x="-2" y="762000"/>
              <a:ext cx="8704615" cy="609600"/>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flipH="1">
              <a:off x="280287" y="805190"/>
              <a:ext cx="7604928" cy="523220"/>
            </a:xfrm>
            <a:prstGeom prst="rect">
              <a:avLst/>
            </a:prstGeom>
          </p:spPr>
          <p:txBody>
            <a:bodyPr wrap="square">
              <a:spAutoFit/>
            </a:bodyPr>
            <a:lstStyle/>
            <a:p>
              <a:r>
                <a:rPr lang="en-US" sz="2800" dirty="0">
                  <a:solidFill>
                    <a:prstClr val="white"/>
                  </a:solidFill>
                </a:rPr>
                <a:t>Long Term Sulfate Trends – Concentration</a:t>
              </a:r>
            </a:p>
          </p:txBody>
        </p:sp>
      </p:grpSp>
      <p:sp>
        <p:nvSpPr>
          <p:cNvPr id="10" name="TextBox 9">
            <a:extLst>
              <a:ext uri="{FF2B5EF4-FFF2-40B4-BE49-F238E27FC236}">
                <a16:creationId xmlns:a16="http://schemas.microsoft.com/office/drawing/2014/main" id="{D071DD30-1A01-6D4C-AC34-26DAD7946391}"/>
              </a:ext>
            </a:extLst>
          </p:cNvPr>
          <p:cNvSpPr txBox="1"/>
          <p:nvPr/>
        </p:nvSpPr>
        <p:spPr>
          <a:xfrm>
            <a:off x="6561572" y="306936"/>
            <a:ext cx="2552740" cy="276999"/>
          </a:xfrm>
          <a:prstGeom prst="rect">
            <a:avLst/>
          </a:prstGeom>
          <a:noFill/>
        </p:spPr>
        <p:txBody>
          <a:bodyPr wrap="square" rtlCol="0">
            <a:spAutoFit/>
          </a:bodyPr>
          <a:lstStyle/>
          <a:p>
            <a:r>
              <a:rPr lang="zh-CN" altLang="en-US" sz="1200" dirty="0"/>
              <a:t>硫酸盐长期趋势</a:t>
            </a:r>
            <a:r>
              <a:rPr lang="en-US" altLang="zh-CN" sz="1200" dirty="0"/>
              <a:t>-</a:t>
            </a:r>
            <a:r>
              <a:rPr lang="zh-CN" altLang="en-US" sz="1200" dirty="0"/>
              <a:t>浓度</a:t>
            </a:r>
            <a:endParaRPr lang="en-US" sz="1200" dirty="0"/>
          </a:p>
        </p:txBody>
      </p:sp>
      <p:sp>
        <p:nvSpPr>
          <p:cNvPr id="11" name="TextBox 10">
            <a:extLst>
              <a:ext uri="{FF2B5EF4-FFF2-40B4-BE49-F238E27FC236}">
                <a16:creationId xmlns:a16="http://schemas.microsoft.com/office/drawing/2014/main" id="{B00F28D4-6EA0-7849-9614-B4542A5DD531}"/>
              </a:ext>
            </a:extLst>
          </p:cNvPr>
          <p:cNvSpPr txBox="1"/>
          <p:nvPr/>
        </p:nvSpPr>
        <p:spPr>
          <a:xfrm>
            <a:off x="1417656" y="2283778"/>
            <a:ext cx="492443" cy="276999"/>
          </a:xfrm>
          <a:prstGeom prst="rect">
            <a:avLst/>
          </a:prstGeom>
          <a:noFill/>
        </p:spPr>
        <p:txBody>
          <a:bodyPr wrap="none" rtlCol="0">
            <a:spAutoFit/>
          </a:bodyPr>
          <a:lstStyle/>
          <a:p>
            <a:r>
              <a:rPr lang="zh-CN" altLang="en-US" sz="1200" dirty="0">
                <a:solidFill>
                  <a:schemeClr val="bg1"/>
                </a:solidFill>
              </a:rPr>
              <a:t>改善</a:t>
            </a:r>
            <a:endParaRPr lang="en-US" sz="1200" dirty="0">
              <a:solidFill>
                <a:schemeClr val="bg1"/>
              </a:solidFill>
            </a:endParaRPr>
          </a:p>
        </p:txBody>
      </p:sp>
      <p:sp>
        <p:nvSpPr>
          <p:cNvPr id="12" name="TextBox 11">
            <a:extLst>
              <a:ext uri="{FF2B5EF4-FFF2-40B4-BE49-F238E27FC236}">
                <a16:creationId xmlns:a16="http://schemas.microsoft.com/office/drawing/2014/main" id="{E24A9C38-2063-0847-B7E6-4ED811E7C915}"/>
              </a:ext>
            </a:extLst>
          </p:cNvPr>
          <p:cNvSpPr txBox="1"/>
          <p:nvPr/>
        </p:nvSpPr>
        <p:spPr>
          <a:xfrm>
            <a:off x="1616839" y="2528612"/>
            <a:ext cx="492443" cy="276999"/>
          </a:xfrm>
          <a:prstGeom prst="rect">
            <a:avLst/>
          </a:prstGeom>
          <a:noFill/>
        </p:spPr>
        <p:txBody>
          <a:bodyPr wrap="none" rtlCol="0">
            <a:spAutoFit/>
          </a:bodyPr>
          <a:lstStyle/>
          <a:p>
            <a:r>
              <a:rPr lang="zh-CN" altLang="en-US" sz="1200" dirty="0">
                <a:solidFill>
                  <a:schemeClr val="bg1"/>
                </a:solidFill>
              </a:rPr>
              <a:t>恶化</a:t>
            </a:r>
            <a:endParaRPr lang="en-US" sz="1200" dirty="0">
              <a:solidFill>
                <a:schemeClr val="bg1"/>
              </a:solidFill>
            </a:endParaRPr>
          </a:p>
        </p:txBody>
      </p:sp>
      <p:sp>
        <p:nvSpPr>
          <p:cNvPr id="13" name="TextBox 12">
            <a:extLst>
              <a:ext uri="{FF2B5EF4-FFF2-40B4-BE49-F238E27FC236}">
                <a16:creationId xmlns:a16="http://schemas.microsoft.com/office/drawing/2014/main" id="{388ED51B-3CCC-2047-9EB6-0E397CA3BD9D}"/>
              </a:ext>
            </a:extLst>
          </p:cNvPr>
          <p:cNvSpPr txBox="1"/>
          <p:nvPr/>
        </p:nvSpPr>
        <p:spPr>
          <a:xfrm>
            <a:off x="1639559" y="2773446"/>
            <a:ext cx="646331" cy="276999"/>
          </a:xfrm>
          <a:prstGeom prst="rect">
            <a:avLst/>
          </a:prstGeom>
          <a:noFill/>
        </p:spPr>
        <p:txBody>
          <a:bodyPr wrap="none" rtlCol="0">
            <a:spAutoFit/>
          </a:bodyPr>
          <a:lstStyle/>
          <a:p>
            <a:r>
              <a:rPr lang="zh-CN" altLang="en-US" sz="1200" dirty="0">
                <a:solidFill>
                  <a:schemeClr val="bg1"/>
                </a:solidFill>
              </a:rPr>
              <a:t>无变化</a:t>
            </a:r>
            <a:endParaRPr lang="en-US" sz="1200" dirty="0">
              <a:solidFill>
                <a:schemeClr val="bg1"/>
              </a:solidFill>
            </a:endParaRPr>
          </a:p>
        </p:txBody>
      </p:sp>
    </p:spTree>
    <p:extLst>
      <p:ext uri="{BB962C8B-B14F-4D97-AF65-F5344CB8AC3E}">
        <p14:creationId xmlns:p14="http://schemas.microsoft.com/office/powerpoint/2010/main" val="2349006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flipH="1">
            <a:off x="280287" y="397310"/>
            <a:ext cx="7604928" cy="523220"/>
          </a:xfrm>
          <a:prstGeom prst="rect">
            <a:avLst/>
          </a:prstGeom>
        </p:spPr>
        <p:txBody>
          <a:bodyPr wrap="square">
            <a:spAutoFit/>
          </a:bodyPr>
          <a:lstStyle/>
          <a:p>
            <a:r>
              <a:rPr lang="en-US" sz="2800" dirty="0">
                <a:solidFill>
                  <a:prstClr val="white"/>
                </a:solidFill>
              </a:rPr>
              <a:t>Long Term Ozone Trends – Human Health</a:t>
            </a:r>
          </a:p>
        </p:txBody>
      </p:sp>
      <p:grpSp>
        <p:nvGrpSpPr>
          <p:cNvPr id="4" name="Group 3"/>
          <p:cNvGrpSpPr/>
          <p:nvPr/>
        </p:nvGrpSpPr>
        <p:grpSpPr>
          <a:xfrm>
            <a:off x="-2" y="354120"/>
            <a:ext cx="8704615" cy="609600"/>
            <a:chOff x="-2" y="762000"/>
            <a:chExt cx="8704615" cy="609600"/>
          </a:xfrm>
        </p:grpSpPr>
        <p:sp>
          <p:nvSpPr>
            <p:cNvPr id="5" name="Pentagon 4"/>
            <p:cNvSpPr/>
            <p:nvPr/>
          </p:nvSpPr>
          <p:spPr>
            <a:xfrm>
              <a:off x="-2" y="762000"/>
              <a:ext cx="8704615" cy="609600"/>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flipH="1">
              <a:off x="280287" y="805190"/>
              <a:ext cx="7604928" cy="523220"/>
            </a:xfrm>
            <a:prstGeom prst="rect">
              <a:avLst/>
            </a:prstGeom>
          </p:spPr>
          <p:txBody>
            <a:bodyPr wrap="square">
              <a:spAutoFit/>
            </a:bodyPr>
            <a:lstStyle/>
            <a:p>
              <a:r>
                <a:rPr lang="en-US" sz="2800" dirty="0">
                  <a:solidFill>
                    <a:prstClr val="white"/>
                  </a:solidFill>
                </a:rPr>
                <a:t>Long Term Nitrate Trends – Concentration</a:t>
              </a:r>
            </a:p>
          </p:txBody>
        </p:sp>
      </p:grpSp>
      <p:sp>
        <p:nvSpPr>
          <p:cNvPr id="8" name="TextBox 7">
            <a:extLst>
              <a:ext uri="{FF2B5EF4-FFF2-40B4-BE49-F238E27FC236}">
                <a16:creationId xmlns:a16="http://schemas.microsoft.com/office/drawing/2014/main" id="{178F714A-FCDF-8343-ABF4-04562D20B64C}"/>
              </a:ext>
            </a:extLst>
          </p:cNvPr>
          <p:cNvSpPr txBox="1"/>
          <p:nvPr/>
        </p:nvSpPr>
        <p:spPr>
          <a:xfrm>
            <a:off x="1417656" y="2283778"/>
            <a:ext cx="492443" cy="276999"/>
          </a:xfrm>
          <a:prstGeom prst="rect">
            <a:avLst/>
          </a:prstGeom>
          <a:noFill/>
        </p:spPr>
        <p:txBody>
          <a:bodyPr wrap="none" rtlCol="0">
            <a:spAutoFit/>
          </a:bodyPr>
          <a:lstStyle/>
          <a:p>
            <a:r>
              <a:rPr lang="zh-CN" altLang="en-US" sz="1200" dirty="0">
                <a:solidFill>
                  <a:schemeClr val="bg1"/>
                </a:solidFill>
              </a:rPr>
              <a:t>改善</a:t>
            </a:r>
            <a:endParaRPr lang="en-US" sz="1200" dirty="0">
              <a:solidFill>
                <a:schemeClr val="bg1"/>
              </a:solidFill>
            </a:endParaRPr>
          </a:p>
        </p:txBody>
      </p:sp>
      <p:sp>
        <p:nvSpPr>
          <p:cNvPr id="9" name="TextBox 8">
            <a:extLst>
              <a:ext uri="{FF2B5EF4-FFF2-40B4-BE49-F238E27FC236}">
                <a16:creationId xmlns:a16="http://schemas.microsoft.com/office/drawing/2014/main" id="{C913D4FE-BCB4-3F49-8B1C-BD8969128967}"/>
              </a:ext>
            </a:extLst>
          </p:cNvPr>
          <p:cNvSpPr txBox="1"/>
          <p:nvPr/>
        </p:nvSpPr>
        <p:spPr>
          <a:xfrm>
            <a:off x="1616839" y="2528612"/>
            <a:ext cx="492443" cy="276999"/>
          </a:xfrm>
          <a:prstGeom prst="rect">
            <a:avLst/>
          </a:prstGeom>
          <a:noFill/>
        </p:spPr>
        <p:txBody>
          <a:bodyPr wrap="none" rtlCol="0">
            <a:spAutoFit/>
          </a:bodyPr>
          <a:lstStyle/>
          <a:p>
            <a:r>
              <a:rPr lang="zh-CN" altLang="en-US" sz="1200" dirty="0">
                <a:solidFill>
                  <a:schemeClr val="bg1"/>
                </a:solidFill>
              </a:rPr>
              <a:t>恶化</a:t>
            </a:r>
            <a:endParaRPr lang="en-US" sz="1200" dirty="0">
              <a:solidFill>
                <a:schemeClr val="bg1"/>
              </a:solidFill>
            </a:endParaRPr>
          </a:p>
        </p:txBody>
      </p:sp>
      <p:sp>
        <p:nvSpPr>
          <p:cNvPr id="10" name="TextBox 9">
            <a:extLst>
              <a:ext uri="{FF2B5EF4-FFF2-40B4-BE49-F238E27FC236}">
                <a16:creationId xmlns:a16="http://schemas.microsoft.com/office/drawing/2014/main" id="{8BF4CD88-77DA-2F4F-8FA3-C196D43B0E65}"/>
              </a:ext>
            </a:extLst>
          </p:cNvPr>
          <p:cNvSpPr txBox="1"/>
          <p:nvPr/>
        </p:nvSpPr>
        <p:spPr>
          <a:xfrm>
            <a:off x="1639559" y="2773446"/>
            <a:ext cx="646331" cy="276999"/>
          </a:xfrm>
          <a:prstGeom prst="rect">
            <a:avLst/>
          </a:prstGeom>
          <a:noFill/>
        </p:spPr>
        <p:txBody>
          <a:bodyPr wrap="none" rtlCol="0">
            <a:spAutoFit/>
          </a:bodyPr>
          <a:lstStyle/>
          <a:p>
            <a:r>
              <a:rPr lang="zh-CN" altLang="en-US" sz="1200" dirty="0">
                <a:solidFill>
                  <a:schemeClr val="bg1"/>
                </a:solidFill>
              </a:rPr>
              <a:t>无变化</a:t>
            </a:r>
            <a:endParaRPr lang="en-US" sz="1200" dirty="0">
              <a:solidFill>
                <a:schemeClr val="bg1"/>
              </a:solidFill>
            </a:endParaRPr>
          </a:p>
        </p:txBody>
      </p:sp>
      <p:sp>
        <p:nvSpPr>
          <p:cNvPr id="11" name="TextBox 10">
            <a:extLst>
              <a:ext uri="{FF2B5EF4-FFF2-40B4-BE49-F238E27FC236}">
                <a16:creationId xmlns:a16="http://schemas.microsoft.com/office/drawing/2014/main" id="{37CD132F-970E-6C47-A94A-0E53DFAE0BD9}"/>
              </a:ext>
            </a:extLst>
          </p:cNvPr>
          <p:cNvSpPr txBox="1"/>
          <p:nvPr/>
        </p:nvSpPr>
        <p:spPr>
          <a:xfrm>
            <a:off x="6561572" y="306936"/>
            <a:ext cx="2552740" cy="276999"/>
          </a:xfrm>
          <a:prstGeom prst="rect">
            <a:avLst/>
          </a:prstGeom>
          <a:noFill/>
        </p:spPr>
        <p:txBody>
          <a:bodyPr wrap="square" rtlCol="0">
            <a:spAutoFit/>
          </a:bodyPr>
          <a:lstStyle/>
          <a:p>
            <a:r>
              <a:rPr lang="zh-CN" altLang="en-US" sz="1200" dirty="0"/>
              <a:t>硝酸盐长期趋势</a:t>
            </a:r>
            <a:r>
              <a:rPr lang="en-US" altLang="zh-CN" sz="1200" dirty="0"/>
              <a:t>-</a:t>
            </a:r>
            <a:r>
              <a:rPr lang="zh-CN" altLang="en-US" sz="1200" dirty="0"/>
              <a:t>浓度</a:t>
            </a:r>
            <a:endParaRPr lang="en-US" sz="1200" dirty="0"/>
          </a:p>
        </p:txBody>
      </p:sp>
    </p:spTree>
    <p:extLst>
      <p:ext uri="{BB962C8B-B14F-4D97-AF65-F5344CB8AC3E}">
        <p14:creationId xmlns:p14="http://schemas.microsoft.com/office/powerpoint/2010/main" val="3739269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p:cNvSpPr/>
          <p:nvPr/>
        </p:nvSpPr>
        <p:spPr>
          <a:xfrm flipH="1">
            <a:off x="280287" y="397310"/>
            <a:ext cx="7604928" cy="523220"/>
          </a:xfrm>
          <a:prstGeom prst="rect">
            <a:avLst/>
          </a:prstGeom>
        </p:spPr>
        <p:txBody>
          <a:bodyPr wrap="square">
            <a:spAutoFit/>
          </a:bodyPr>
          <a:lstStyle/>
          <a:p>
            <a:r>
              <a:rPr lang="en-US" sz="2800" dirty="0">
                <a:solidFill>
                  <a:prstClr val="white"/>
                </a:solidFill>
              </a:rPr>
              <a:t>Long Term Ozone Trends – Human Health</a:t>
            </a:r>
          </a:p>
        </p:txBody>
      </p:sp>
      <p:grpSp>
        <p:nvGrpSpPr>
          <p:cNvPr id="4" name="Group 3"/>
          <p:cNvGrpSpPr/>
          <p:nvPr/>
        </p:nvGrpSpPr>
        <p:grpSpPr>
          <a:xfrm>
            <a:off x="-2" y="354120"/>
            <a:ext cx="9486902" cy="997297"/>
            <a:chOff x="-2" y="762000"/>
            <a:chExt cx="8704615" cy="997297"/>
          </a:xfrm>
        </p:grpSpPr>
        <p:sp>
          <p:nvSpPr>
            <p:cNvPr id="5" name="Pentagon 4"/>
            <p:cNvSpPr/>
            <p:nvPr/>
          </p:nvSpPr>
          <p:spPr>
            <a:xfrm>
              <a:off x="-2" y="762000"/>
              <a:ext cx="8704615" cy="609600"/>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flipH="1">
              <a:off x="280287" y="805190"/>
              <a:ext cx="7604928" cy="954107"/>
            </a:xfrm>
            <a:prstGeom prst="rect">
              <a:avLst/>
            </a:prstGeom>
          </p:spPr>
          <p:txBody>
            <a:bodyPr wrap="square">
              <a:spAutoFit/>
            </a:bodyPr>
            <a:lstStyle/>
            <a:p>
              <a:r>
                <a:rPr lang="en-US" sz="2800" dirty="0">
                  <a:solidFill>
                    <a:prstClr val="white"/>
                  </a:solidFill>
                </a:rPr>
                <a:t>Long Term Ammonium Trends – Concentration</a:t>
              </a:r>
            </a:p>
          </p:txBody>
        </p:sp>
      </p:grpSp>
      <p:sp>
        <p:nvSpPr>
          <p:cNvPr id="8" name="TextBox 7">
            <a:extLst>
              <a:ext uri="{FF2B5EF4-FFF2-40B4-BE49-F238E27FC236}">
                <a16:creationId xmlns:a16="http://schemas.microsoft.com/office/drawing/2014/main" id="{B27FEE9F-825C-F748-A1FF-3193B361F6E4}"/>
              </a:ext>
            </a:extLst>
          </p:cNvPr>
          <p:cNvSpPr txBox="1"/>
          <p:nvPr/>
        </p:nvSpPr>
        <p:spPr>
          <a:xfrm>
            <a:off x="1417656" y="2283778"/>
            <a:ext cx="492443" cy="276999"/>
          </a:xfrm>
          <a:prstGeom prst="rect">
            <a:avLst/>
          </a:prstGeom>
          <a:noFill/>
        </p:spPr>
        <p:txBody>
          <a:bodyPr wrap="none" rtlCol="0">
            <a:spAutoFit/>
          </a:bodyPr>
          <a:lstStyle/>
          <a:p>
            <a:r>
              <a:rPr lang="zh-CN" altLang="en-US" sz="1200" dirty="0">
                <a:solidFill>
                  <a:schemeClr val="bg1"/>
                </a:solidFill>
              </a:rPr>
              <a:t>改善</a:t>
            </a:r>
            <a:endParaRPr lang="en-US" sz="1200" dirty="0">
              <a:solidFill>
                <a:schemeClr val="bg1"/>
              </a:solidFill>
            </a:endParaRPr>
          </a:p>
        </p:txBody>
      </p:sp>
      <p:sp>
        <p:nvSpPr>
          <p:cNvPr id="9" name="TextBox 8">
            <a:extLst>
              <a:ext uri="{FF2B5EF4-FFF2-40B4-BE49-F238E27FC236}">
                <a16:creationId xmlns:a16="http://schemas.microsoft.com/office/drawing/2014/main" id="{99583BDE-447E-034E-B365-4162E6EC0D06}"/>
              </a:ext>
            </a:extLst>
          </p:cNvPr>
          <p:cNvSpPr txBox="1"/>
          <p:nvPr/>
        </p:nvSpPr>
        <p:spPr>
          <a:xfrm>
            <a:off x="1616839" y="2528612"/>
            <a:ext cx="492443" cy="276999"/>
          </a:xfrm>
          <a:prstGeom prst="rect">
            <a:avLst/>
          </a:prstGeom>
          <a:noFill/>
        </p:spPr>
        <p:txBody>
          <a:bodyPr wrap="none" rtlCol="0">
            <a:spAutoFit/>
          </a:bodyPr>
          <a:lstStyle/>
          <a:p>
            <a:r>
              <a:rPr lang="zh-CN" altLang="en-US" sz="1200" dirty="0">
                <a:solidFill>
                  <a:schemeClr val="bg1"/>
                </a:solidFill>
              </a:rPr>
              <a:t>恶化</a:t>
            </a:r>
            <a:endParaRPr lang="en-US" sz="1200" dirty="0">
              <a:solidFill>
                <a:schemeClr val="bg1"/>
              </a:solidFill>
            </a:endParaRPr>
          </a:p>
        </p:txBody>
      </p:sp>
      <p:sp>
        <p:nvSpPr>
          <p:cNvPr id="10" name="TextBox 9">
            <a:extLst>
              <a:ext uri="{FF2B5EF4-FFF2-40B4-BE49-F238E27FC236}">
                <a16:creationId xmlns:a16="http://schemas.microsoft.com/office/drawing/2014/main" id="{3E752155-D763-7446-B69B-5EE2712CD902}"/>
              </a:ext>
            </a:extLst>
          </p:cNvPr>
          <p:cNvSpPr txBox="1"/>
          <p:nvPr/>
        </p:nvSpPr>
        <p:spPr>
          <a:xfrm>
            <a:off x="1639559" y="2773446"/>
            <a:ext cx="646331" cy="276999"/>
          </a:xfrm>
          <a:prstGeom prst="rect">
            <a:avLst/>
          </a:prstGeom>
          <a:noFill/>
        </p:spPr>
        <p:txBody>
          <a:bodyPr wrap="none" rtlCol="0">
            <a:spAutoFit/>
          </a:bodyPr>
          <a:lstStyle/>
          <a:p>
            <a:r>
              <a:rPr lang="zh-CN" altLang="en-US" sz="1200" dirty="0">
                <a:solidFill>
                  <a:schemeClr val="bg1"/>
                </a:solidFill>
              </a:rPr>
              <a:t>无变化</a:t>
            </a:r>
            <a:endParaRPr lang="en-US" sz="1200" dirty="0">
              <a:solidFill>
                <a:schemeClr val="bg1"/>
              </a:solidFill>
            </a:endParaRPr>
          </a:p>
        </p:txBody>
      </p:sp>
      <p:sp>
        <p:nvSpPr>
          <p:cNvPr id="11" name="TextBox 10">
            <a:extLst>
              <a:ext uri="{FF2B5EF4-FFF2-40B4-BE49-F238E27FC236}">
                <a16:creationId xmlns:a16="http://schemas.microsoft.com/office/drawing/2014/main" id="{62E45812-D821-2B41-8D0E-174213A38932}"/>
              </a:ext>
            </a:extLst>
          </p:cNvPr>
          <p:cNvSpPr txBox="1"/>
          <p:nvPr/>
        </p:nvSpPr>
        <p:spPr>
          <a:xfrm>
            <a:off x="6561572" y="306936"/>
            <a:ext cx="2552740" cy="276999"/>
          </a:xfrm>
          <a:prstGeom prst="rect">
            <a:avLst/>
          </a:prstGeom>
          <a:noFill/>
        </p:spPr>
        <p:txBody>
          <a:bodyPr wrap="square" rtlCol="0">
            <a:spAutoFit/>
          </a:bodyPr>
          <a:lstStyle/>
          <a:p>
            <a:r>
              <a:rPr lang="zh-CN" altLang="en-US" sz="1200" dirty="0"/>
              <a:t>铵盐长期趋势</a:t>
            </a:r>
            <a:r>
              <a:rPr lang="en-US" altLang="zh-CN" sz="1200" dirty="0"/>
              <a:t>-</a:t>
            </a:r>
            <a:r>
              <a:rPr lang="zh-CN" altLang="en-US" sz="1200" dirty="0"/>
              <a:t>浓度</a:t>
            </a:r>
            <a:endParaRPr lang="en-US" sz="1200" dirty="0"/>
          </a:p>
        </p:txBody>
      </p:sp>
    </p:spTree>
    <p:extLst>
      <p:ext uri="{BB962C8B-B14F-4D97-AF65-F5344CB8AC3E}">
        <p14:creationId xmlns:p14="http://schemas.microsoft.com/office/powerpoint/2010/main" val="835860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r="-4819"/>
          <a:stretch/>
        </p:blipFill>
        <p:spPr>
          <a:xfrm>
            <a:off x="0" y="0"/>
            <a:ext cx="10073250" cy="6858000"/>
          </a:xfrm>
          <a:prstGeom prst="rect">
            <a:avLst/>
          </a:prstGeom>
        </p:spPr>
      </p:pic>
      <p:pic>
        <p:nvPicPr>
          <p:cNvPr id="5122" name="Picture 2" descr="D:\Photos\9-28-10 Dairy and Feedlot tour\IMG_002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56333"/>
          <a:stretch/>
        </p:blipFill>
        <p:spPr bwMode="auto">
          <a:xfrm>
            <a:off x="0" y="0"/>
            <a:ext cx="10515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19591" y="0"/>
            <a:ext cx="3772410" cy="6858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899567" y="0"/>
            <a:ext cx="3653642" cy="68580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p:cNvSpPr>
            <a:spLocks noGrp="1"/>
          </p:cNvSpPr>
          <p:nvPr>
            <p:ph type="title"/>
          </p:nvPr>
        </p:nvSpPr>
        <p:spPr>
          <a:xfrm>
            <a:off x="668068" y="533413"/>
            <a:ext cx="4010809" cy="730166"/>
          </a:xfrm>
          <a:solidFill>
            <a:schemeClr val="bg1">
              <a:alpha val="58000"/>
            </a:schemeClr>
          </a:solidFill>
        </p:spPr>
        <p:txBody>
          <a:bodyPr/>
          <a:lstStyle/>
          <a:p>
            <a:r>
              <a:rPr lang="en-US" dirty="0"/>
              <a:t>Ammonium…</a:t>
            </a:r>
          </a:p>
        </p:txBody>
      </p:sp>
      <p:sp>
        <p:nvSpPr>
          <p:cNvPr id="8" name="TextBox 7">
            <a:extLst>
              <a:ext uri="{FF2B5EF4-FFF2-40B4-BE49-F238E27FC236}">
                <a16:creationId xmlns:a16="http://schemas.microsoft.com/office/drawing/2014/main" id="{663C8139-B006-0344-BBB2-B04413A323B7}"/>
              </a:ext>
            </a:extLst>
          </p:cNvPr>
          <p:cNvSpPr txBox="1"/>
          <p:nvPr/>
        </p:nvSpPr>
        <p:spPr>
          <a:xfrm>
            <a:off x="3760255" y="621497"/>
            <a:ext cx="2552740" cy="276999"/>
          </a:xfrm>
          <a:prstGeom prst="rect">
            <a:avLst/>
          </a:prstGeom>
          <a:noFill/>
        </p:spPr>
        <p:txBody>
          <a:bodyPr wrap="square" rtlCol="0">
            <a:spAutoFit/>
          </a:bodyPr>
          <a:lstStyle/>
          <a:p>
            <a:r>
              <a:rPr lang="zh-CN" altLang="en-US" sz="1200" dirty="0"/>
              <a:t>铵盐</a:t>
            </a:r>
            <a:r>
              <a:rPr lang="en-US" altLang="zh-CN" sz="1200" dirty="0"/>
              <a:t>…</a:t>
            </a:r>
            <a:endParaRPr lang="en-US" sz="1200" dirty="0"/>
          </a:p>
        </p:txBody>
      </p:sp>
    </p:spTree>
    <p:extLst>
      <p:ext uri="{BB962C8B-B14F-4D97-AF65-F5344CB8AC3E}">
        <p14:creationId xmlns:p14="http://schemas.microsoft.com/office/powerpoint/2010/main" val="3290541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75 Lefty waits as a salmon jumps towards his mouth"/>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97"/>
          <a:stretch/>
        </p:blipFill>
        <p:spPr bwMode="auto">
          <a:xfrm>
            <a:off x="-1" y="0"/>
            <a:ext cx="12280606" cy="68820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54956" y="5271668"/>
            <a:ext cx="8821557" cy="730166"/>
          </a:xfrm>
          <a:solidFill>
            <a:schemeClr val="bg1">
              <a:alpha val="58000"/>
            </a:schemeClr>
          </a:solidFill>
        </p:spPr>
        <p:txBody>
          <a:bodyPr/>
          <a:lstStyle/>
          <a:p>
            <a:r>
              <a:rPr lang="en-US" dirty="0"/>
              <a:t>Atmospheric Mercury Deposition</a:t>
            </a:r>
          </a:p>
        </p:txBody>
      </p:sp>
      <p:sp>
        <p:nvSpPr>
          <p:cNvPr id="3" name="Content Placeholder 2"/>
          <p:cNvSpPr>
            <a:spLocks noGrp="1"/>
          </p:cNvSpPr>
          <p:nvPr>
            <p:ph type="body" idx="1"/>
          </p:nvPr>
        </p:nvSpPr>
        <p:spPr>
          <a:xfrm>
            <a:off x="1154955" y="6001835"/>
            <a:ext cx="10760820" cy="430724"/>
          </a:xfrm>
          <a:solidFill>
            <a:schemeClr val="bg1"/>
          </a:solidFill>
        </p:spPr>
        <p:txBody>
          <a:bodyPr>
            <a:normAutofit/>
          </a:bodyPr>
          <a:lstStyle/>
          <a:p>
            <a:r>
              <a:rPr lang="en-US" dirty="0"/>
              <a:t>Mercury can build up in the food chain Harming Wildlife and People</a:t>
            </a:r>
          </a:p>
          <a:p>
            <a:pPr marL="0" indent="0">
              <a:buNone/>
            </a:pPr>
            <a:endParaRPr lang="en-US" dirty="0"/>
          </a:p>
        </p:txBody>
      </p:sp>
      <p:sp>
        <p:nvSpPr>
          <p:cNvPr id="5" name="TextBox 4">
            <a:extLst>
              <a:ext uri="{FF2B5EF4-FFF2-40B4-BE49-F238E27FC236}">
                <a16:creationId xmlns:a16="http://schemas.microsoft.com/office/drawing/2014/main" id="{55BA5950-A095-DD44-AC13-9D33BF8DAAA7}"/>
              </a:ext>
            </a:extLst>
          </p:cNvPr>
          <p:cNvSpPr txBox="1"/>
          <p:nvPr/>
        </p:nvSpPr>
        <p:spPr>
          <a:xfrm>
            <a:off x="7423773" y="5271667"/>
            <a:ext cx="2552740" cy="276999"/>
          </a:xfrm>
          <a:prstGeom prst="rect">
            <a:avLst/>
          </a:prstGeom>
          <a:noFill/>
        </p:spPr>
        <p:txBody>
          <a:bodyPr wrap="square" rtlCol="0">
            <a:spAutoFit/>
          </a:bodyPr>
          <a:lstStyle/>
          <a:p>
            <a:r>
              <a:rPr lang="zh-CN" altLang="en-US" sz="1200" dirty="0"/>
              <a:t>大气汞沉积</a:t>
            </a:r>
            <a:endParaRPr lang="en-US" sz="1200" dirty="0"/>
          </a:p>
        </p:txBody>
      </p:sp>
      <p:sp>
        <p:nvSpPr>
          <p:cNvPr id="6" name="TextBox 5">
            <a:extLst>
              <a:ext uri="{FF2B5EF4-FFF2-40B4-BE49-F238E27FC236}">
                <a16:creationId xmlns:a16="http://schemas.microsoft.com/office/drawing/2014/main" id="{FE3F3CD0-10C2-F44E-A063-1B0678BBEAC6}"/>
              </a:ext>
            </a:extLst>
          </p:cNvPr>
          <p:cNvSpPr txBox="1"/>
          <p:nvPr/>
        </p:nvSpPr>
        <p:spPr>
          <a:xfrm>
            <a:off x="7460052" y="6455003"/>
            <a:ext cx="5032922" cy="276999"/>
          </a:xfrm>
          <a:prstGeom prst="rect">
            <a:avLst/>
          </a:prstGeom>
          <a:noFill/>
        </p:spPr>
        <p:txBody>
          <a:bodyPr wrap="square" rtlCol="0">
            <a:spAutoFit/>
          </a:bodyPr>
          <a:lstStyle/>
          <a:p>
            <a:r>
              <a:rPr lang="zh-CN" altLang="en-US" sz="1200" dirty="0"/>
              <a:t>汞可以在食物链中积累，危害野生动物和人类</a:t>
            </a:r>
            <a:endParaRPr lang="en-US" sz="1200" dirty="0"/>
          </a:p>
        </p:txBody>
      </p:sp>
    </p:spTree>
    <p:extLst>
      <p:ext uri="{BB962C8B-B14F-4D97-AF65-F5344CB8AC3E}">
        <p14:creationId xmlns:p14="http://schemas.microsoft.com/office/powerpoint/2010/main" val="957456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6804"/>
            <a:ext cx="12216530" cy="6596926"/>
          </a:xfrm>
          <a:prstGeom prst="rect">
            <a:avLst/>
          </a:prstGeom>
        </p:spPr>
      </p:pic>
      <p:sp>
        <p:nvSpPr>
          <p:cNvPr id="4" name="Rectangle 3"/>
          <p:cNvSpPr/>
          <p:nvPr/>
        </p:nvSpPr>
        <p:spPr>
          <a:xfrm>
            <a:off x="0" y="0"/>
            <a:ext cx="12192002" cy="86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flipH="1">
            <a:off x="280287" y="397310"/>
            <a:ext cx="760492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Long Term Ozone Trends – Human Health</a:t>
            </a:r>
          </a:p>
        </p:txBody>
      </p:sp>
      <p:grpSp>
        <p:nvGrpSpPr>
          <p:cNvPr id="7" name="Group 6"/>
          <p:cNvGrpSpPr/>
          <p:nvPr/>
        </p:nvGrpSpPr>
        <p:grpSpPr>
          <a:xfrm>
            <a:off x="-2" y="354120"/>
            <a:ext cx="8704615" cy="609600"/>
            <a:chOff x="-2" y="762000"/>
            <a:chExt cx="8704615" cy="609600"/>
          </a:xfrm>
        </p:grpSpPr>
        <p:sp>
          <p:nvSpPr>
            <p:cNvPr id="8" name="Pentagon 7"/>
            <p:cNvSpPr/>
            <p:nvPr/>
          </p:nvSpPr>
          <p:spPr>
            <a:xfrm>
              <a:off x="-2" y="762000"/>
              <a:ext cx="8704615" cy="609600"/>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Rectangle 8"/>
            <p:cNvSpPr/>
            <p:nvPr/>
          </p:nvSpPr>
          <p:spPr>
            <a:xfrm flipH="1">
              <a:off x="280287" y="805190"/>
              <a:ext cx="760492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Long Term Mercury Trends – Concentration</a:t>
              </a:r>
            </a:p>
          </p:txBody>
        </p:sp>
      </p:grpSp>
      <p:sp>
        <p:nvSpPr>
          <p:cNvPr id="11" name="TextBox 10">
            <a:extLst>
              <a:ext uri="{FF2B5EF4-FFF2-40B4-BE49-F238E27FC236}">
                <a16:creationId xmlns:a16="http://schemas.microsoft.com/office/drawing/2014/main" id="{498FFF52-7A73-5646-852E-739227BCF7E1}"/>
              </a:ext>
            </a:extLst>
          </p:cNvPr>
          <p:cNvSpPr txBox="1"/>
          <p:nvPr/>
        </p:nvSpPr>
        <p:spPr>
          <a:xfrm>
            <a:off x="1305361" y="2659977"/>
            <a:ext cx="492443" cy="276999"/>
          </a:xfrm>
          <a:prstGeom prst="rect">
            <a:avLst/>
          </a:prstGeom>
          <a:noFill/>
        </p:spPr>
        <p:txBody>
          <a:bodyPr wrap="none" rtlCol="0">
            <a:spAutoFit/>
          </a:bodyPr>
          <a:lstStyle/>
          <a:p>
            <a:r>
              <a:rPr lang="zh-CN" altLang="en-US" sz="1200" dirty="0">
                <a:solidFill>
                  <a:schemeClr val="bg1"/>
                </a:solidFill>
              </a:rPr>
              <a:t>改善</a:t>
            </a:r>
            <a:endParaRPr lang="en-US" sz="1200" dirty="0">
              <a:solidFill>
                <a:schemeClr val="bg1"/>
              </a:solidFill>
            </a:endParaRPr>
          </a:p>
        </p:txBody>
      </p:sp>
      <p:sp>
        <p:nvSpPr>
          <p:cNvPr id="12" name="TextBox 11">
            <a:extLst>
              <a:ext uri="{FF2B5EF4-FFF2-40B4-BE49-F238E27FC236}">
                <a16:creationId xmlns:a16="http://schemas.microsoft.com/office/drawing/2014/main" id="{BDC60371-213D-F346-BFF4-F652C17A34C1}"/>
              </a:ext>
            </a:extLst>
          </p:cNvPr>
          <p:cNvSpPr txBox="1"/>
          <p:nvPr/>
        </p:nvSpPr>
        <p:spPr>
          <a:xfrm>
            <a:off x="1504544" y="2904811"/>
            <a:ext cx="492443" cy="276999"/>
          </a:xfrm>
          <a:prstGeom prst="rect">
            <a:avLst/>
          </a:prstGeom>
          <a:noFill/>
        </p:spPr>
        <p:txBody>
          <a:bodyPr wrap="none" rtlCol="0">
            <a:spAutoFit/>
          </a:bodyPr>
          <a:lstStyle/>
          <a:p>
            <a:r>
              <a:rPr lang="zh-CN" altLang="en-US" sz="1200" dirty="0">
                <a:solidFill>
                  <a:schemeClr val="bg1"/>
                </a:solidFill>
              </a:rPr>
              <a:t>恶化</a:t>
            </a:r>
            <a:endParaRPr lang="en-US" sz="1200" dirty="0">
              <a:solidFill>
                <a:schemeClr val="bg1"/>
              </a:solidFill>
            </a:endParaRPr>
          </a:p>
        </p:txBody>
      </p:sp>
      <p:sp>
        <p:nvSpPr>
          <p:cNvPr id="13" name="TextBox 12">
            <a:extLst>
              <a:ext uri="{FF2B5EF4-FFF2-40B4-BE49-F238E27FC236}">
                <a16:creationId xmlns:a16="http://schemas.microsoft.com/office/drawing/2014/main" id="{82F7E5CD-FCE6-1D43-9264-2138F06B7726}"/>
              </a:ext>
            </a:extLst>
          </p:cNvPr>
          <p:cNvSpPr txBox="1"/>
          <p:nvPr/>
        </p:nvSpPr>
        <p:spPr>
          <a:xfrm>
            <a:off x="1527264" y="3149645"/>
            <a:ext cx="646331" cy="276999"/>
          </a:xfrm>
          <a:prstGeom prst="rect">
            <a:avLst/>
          </a:prstGeom>
          <a:noFill/>
        </p:spPr>
        <p:txBody>
          <a:bodyPr wrap="none" rtlCol="0">
            <a:spAutoFit/>
          </a:bodyPr>
          <a:lstStyle/>
          <a:p>
            <a:r>
              <a:rPr lang="zh-CN" altLang="en-US" sz="1200" dirty="0">
                <a:solidFill>
                  <a:schemeClr val="bg1"/>
                </a:solidFill>
              </a:rPr>
              <a:t>无变化</a:t>
            </a:r>
            <a:endParaRPr lang="en-US" sz="1200" dirty="0">
              <a:solidFill>
                <a:schemeClr val="bg1"/>
              </a:solidFill>
            </a:endParaRPr>
          </a:p>
        </p:txBody>
      </p:sp>
      <p:sp>
        <p:nvSpPr>
          <p:cNvPr id="15" name="TextBox 14">
            <a:extLst>
              <a:ext uri="{FF2B5EF4-FFF2-40B4-BE49-F238E27FC236}">
                <a16:creationId xmlns:a16="http://schemas.microsoft.com/office/drawing/2014/main" id="{182236B1-0EEE-0D4B-8620-DD0F7DD6FC53}"/>
              </a:ext>
            </a:extLst>
          </p:cNvPr>
          <p:cNvSpPr txBox="1"/>
          <p:nvPr/>
        </p:nvSpPr>
        <p:spPr>
          <a:xfrm>
            <a:off x="6561572" y="306936"/>
            <a:ext cx="2552740" cy="276999"/>
          </a:xfrm>
          <a:prstGeom prst="rect">
            <a:avLst/>
          </a:prstGeom>
          <a:noFill/>
        </p:spPr>
        <p:txBody>
          <a:bodyPr wrap="square" rtlCol="0">
            <a:spAutoFit/>
          </a:bodyPr>
          <a:lstStyle/>
          <a:p>
            <a:r>
              <a:rPr lang="zh-CN" altLang="en-US" sz="1200" dirty="0"/>
              <a:t>贡长期趋势</a:t>
            </a:r>
            <a:r>
              <a:rPr lang="en-US" altLang="zh-CN" sz="1200" dirty="0"/>
              <a:t>-</a:t>
            </a:r>
            <a:r>
              <a:rPr lang="zh-CN" altLang="en-US" sz="1200" dirty="0"/>
              <a:t>浓度</a:t>
            </a:r>
            <a:endParaRPr lang="en-US" sz="1200" dirty="0"/>
          </a:p>
        </p:txBody>
      </p:sp>
    </p:spTree>
    <p:extLst>
      <p:ext uri="{BB962C8B-B14F-4D97-AF65-F5344CB8AC3E}">
        <p14:creationId xmlns:p14="http://schemas.microsoft.com/office/powerpoint/2010/main" val="3258876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Partnership Opportunities</a:t>
            </a:r>
          </a:p>
        </p:txBody>
      </p:sp>
      <p:sp>
        <p:nvSpPr>
          <p:cNvPr id="6" name="Text Placeholder 5"/>
          <p:cNvSpPr>
            <a:spLocks noGrp="1"/>
          </p:cNvSpPr>
          <p:nvPr>
            <p:ph type="body" idx="1"/>
          </p:nvPr>
        </p:nvSpPr>
        <p:spPr/>
        <p:txBody>
          <a:bodyPr/>
          <a:lstStyle/>
          <a:p>
            <a:r>
              <a:rPr lang="en-US" dirty="0"/>
              <a:t>Developing Common Understanding</a:t>
            </a:r>
          </a:p>
        </p:txBody>
      </p:sp>
      <p:sp>
        <p:nvSpPr>
          <p:cNvPr id="4" name="TextBox 3">
            <a:extLst>
              <a:ext uri="{FF2B5EF4-FFF2-40B4-BE49-F238E27FC236}">
                <a16:creationId xmlns:a16="http://schemas.microsoft.com/office/drawing/2014/main" id="{C59F3BED-5396-4B46-BA25-A58C8D98189B}"/>
              </a:ext>
            </a:extLst>
          </p:cNvPr>
          <p:cNvSpPr txBox="1"/>
          <p:nvPr/>
        </p:nvSpPr>
        <p:spPr>
          <a:xfrm>
            <a:off x="1154955" y="3819556"/>
            <a:ext cx="2552740" cy="276999"/>
          </a:xfrm>
          <a:prstGeom prst="rect">
            <a:avLst/>
          </a:prstGeom>
          <a:noFill/>
        </p:spPr>
        <p:txBody>
          <a:bodyPr wrap="square" rtlCol="0">
            <a:spAutoFit/>
          </a:bodyPr>
          <a:lstStyle/>
          <a:p>
            <a:r>
              <a:rPr lang="zh-CN" altLang="en-US" sz="1200" dirty="0"/>
              <a:t>合作机会</a:t>
            </a:r>
            <a:endParaRPr lang="en-US" sz="1200" dirty="0"/>
          </a:p>
        </p:txBody>
      </p:sp>
      <p:sp>
        <p:nvSpPr>
          <p:cNvPr id="7" name="TextBox 6">
            <a:extLst>
              <a:ext uri="{FF2B5EF4-FFF2-40B4-BE49-F238E27FC236}">
                <a16:creationId xmlns:a16="http://schemas.microsoft.com/office/drawing/2014/main" id="{4D4E9DCA-659C-1B49-965E-D3C1F34E7C43}"/>
              </a:ext>
            </a:extLst>
          </p:cNvPr>
          <p:cNvSpPr txBox="1"/>
          <p:nvPr/>
        </p:nvSpPr>
        <p:spPr>
          <a:xfrm>
            <a:off x="1154954" y="5228517"/>
            <a:ext cx="2552740" cy="276999"/>
          </a:xfrm>
          <a:prstGeom prst="rect">
            <a:avLst/>
          </a:prstGeom>
          <a:noFill/>
        </p:spPr>
        <p:txBody>
          <a:bodyPr wrap="square" rtlCol="0">
            <a:spAutoFit/>
          </a:bodyPr>
          <a:lstStyle/>
          <a:p>
            <a:r>
              <a:rPr lang="zh-CN" altLang="en-US" sz="1200" dirty="0"/>
              <a:t>发展共识</a:t>
            </a:r>
            <a:endParaRPr lang="en-US" sz="1200" dirty="0"/>
          </a:p>
        </p:txBody>
      </p:sp>
    </p:spTree>
    <p:extLst>
      <p:ext uri="{BB962C8B-B14F-4D97-AF65-F5344CB8AC3E}">
        <p14:creationId xmlns:p14="http://schemas.microsoft.com/office/powerpoint/2010/main" val="1784000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814202" y="260404"/>
            <a:ext cx="10470942" cy="644758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p:cNvSpPr/>
          <p:nvPr/>
        </p:nvSpPr>
        <p:spPr>
          <a:xfrm>
            <a:off x="-1" y="219460"/>
            <a:ext cx="3543301"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4"/>
          <p:cNvSpPr txBox="1">
            <a:spLocks/>
          </p:cNvSpPr>
          <p:nvPr/>
        </p:nvSpPr>
        <p:spPr>
          <a:xfrm>
            <a:off x="0" y="219460"/>
            <a:ext cx="5848350" cy="1158792"/>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Partnerships</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9209" y="4537020"/>
            <a:ext cx="1624091" cy="599732"/>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07140" y="1713686"/>
            <a:ext cx="1187205" cy="129044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20770" y="631011"/>
            <a:ext cx="2776625" cy="522576"/>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42600" y="3306465"/>
            <a:ext cx="1168195" cy="966782"/>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52016" y="5463511"/>
            <a:ext cx="948726" cy="948726"/>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05942" y="5383544"/>
            <a:ext cx="1047413" cy="718062"/>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88517" y="5645759"/>
            <a:ext cx="1047477" cy="911693"/>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49939" y="4150471"/>
            <a:ext cx="916777" cy="961680"/>
          </a:xfrm>
          <a:prstGeom prst="rect">
            <a:avLst/>
          </a:prstGeom>
        </p:spPr>
      </p:pic>
      <p:pic>
        <p:nvPicPr>
          <p:cNvPr id="17" name="Picture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12121" y="1443679"/>
            <a:ext cx="1457926" cy="1049338"/>
          </a:xfrm>
          <a:prstGeom prst="rect">
            <a:avLst/>
          </a:prstGeom>
        </p:spPr>
      </p:pic>
      <p:pic>
        <p:nvPicPr>
          <p:cNvPr id="18" name="Picture 1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345281" y="2846825"/>
            <a:ext cx="1963404" cy="562311"/>
          </a:xfrm>
          <a:prstGeom prst="rect">
            <a:avLst/>
          </a:prstGeom>
        </p:spPr>
      </p:pic>
      <p:pic>
        <p:nvPicPr>
          <p:cNvPr id="19" name="Picture 1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640588" y="3127980"/>
            <a:ext cx="2247197" cy="768624"/>
          </a:xfrm>
          <a:prstGeom prst="rect">
            <a:avLst/>
          </a:prstGeom>
        </p:spPr>
      </p:pic>
      <p:pic>
        <p:nvPicPr>
          <p:cNvPr id="20" name="Picture 1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146609" y="3304269"/>
            <a:ext cx="873274" cy="1043303"/>
          </a:xfrm>
          <a:prstGeom prst="rect">
            <a:avLst/>
          </a:prstGeom>
        </p:spPr>
      </p:pic>
      <p:pic>
        <p:nvPicPr>
          <p:cNvPr id="21" name="Picture 2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582320" y="4424703"/>
            <a:ext cx="2720549" cy="618044"/>
          </a:xfrm>
          <a:prstGeom prst="rect">
            <a:avLst/>
          </a:prstGeom>
        </p:spPr>
      </p:pic>
      <p:pic>
        <p:nvPicPr>
          <p:cNvPr id="22" name="Picture 2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817005" y="1962085"/>
            <a:ext cx="1466099" cy="783193"/>
          </a:xfrm>
          <a:prstGeom prst="rect">
            <a:avLst/>
          </a:prstGeom>
        </p:spPr>
      </p:pic>
      <p:pic>
        <p:nvPicPr>
          <p:cNvPr id="23" name="Picture 2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687557" y="1631243"/>
            <a:ext cx="1526469" cy="924332"/>
          </a:xfrm>
          <a:prstGeom prst="rect">
            <a:avLst/>
          </a:prstGeom>
        </p:spPr>
      </p:pic>
      <p:pic>
        <p:nvPicPr>
          <p:cNvPr id="24" name="Picture 2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5630062" y="2437294"/>
            <a:ext cx="1097280" cy="1432560"/>
          </a:xfrm>
          <a:prstGeom prst="rect">
            <a:avLst/>
          </a:prstGeom>
        </p:spPr>
      </p:pic>
      <p:sp>
        <p:nvSpPr>
          <p:cNvPr id="25" name="AutoShape 2" descr="Image result for california air resources board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 name="Picture 25"/>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37262" y="3689988"/>
            <a:ext cx="2529041" cy="541194"/>
          </a:xfrm>
          <a:prstGeom prst="rect">
            <a:avLst/>
          </a:prstGeom>
        </p:spPr>
      </p:pic>
      <p:pic>
        <p:nvPicPr>
          <p:cNvPr id="27" name="Picture 26"/>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900743" y="4383344"/>
            <a:ext cx="918404" cy="1280932"/>
          </a:xfrm>
          <a:prstGeom prst="rect">
            <a:avLst/>
          </a:prstGeom>
        </p:spPr>
      </p:pic>
      <p:pic>
        <p:nvPicPr>
          <p:cNvPr id="28" name="Picture 27"/>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542144" y="1418131"/>
            <a:ext cx="1529013" cy="637089"/>
          </a:xfrm>
          <a:prstGeom prst="rect">
            <a:avLst/>
          </a:prstGeom>
        </p:spPr>
      </p:pic>
      <p:sp>
        <p:nvSpPr>
          <p:cNvPr id="29" name="TextBox 28">
            <a:extLst>
              <a:ext uri="{FF2B5EF4-FFF2-40B4-BE49-F238E27FC236}">
                <a16:creationId xmlns:a16="http://schemas.microsoft.com/office/drawing/2014/main" id="{D9E7BD73-CA58-BD45-B098-B8B8FD2E7E53}"/>
              </a:ext>
            </a:extLst>
          </p:cNvPr>
          <p:cNvSpPr txBox="1"/>
          <p:nvPr/>
        </p:nvSpPr>
        <p:spPr>
          <a:xfrm>
            <a:off x="-2" y="750751"/>
            <a:ext cx="2552740" cy="276999"/>
          </a:xfrm>
          <a:prstGeom prst="rect">
            <a:avLst/>
          </a:prstGeom>
          <a:noFill/>
        </p:spPr>
        <p:txBody>
          <a:bodyPr wrap="square" rtlCol="0">
            <a:spAutoFit/>
          </a:bodyPr>
          <a:lstStyle/>
          <a:p>
            <a:r>
              <a:rPr lang="zh-CN" altLang="en-US" sz="1200" dirty="0"/>
              <a:t>合作伙伴</a:t>
            </a:r>
            <a:endParaRPr lang="en-US" sz="1200" dirty="0"/>
          </a:p>
        </p:txBody>
      </p:sp>
    </p:spTree>
    <p:extLst>
      <p:ext uri="{BB962C8B-B14F-4D97-AF65-F5344CB8AC3E}">
        <p14:creationId xmlns:p14="http://schemas.microsoft.com/office/powerpoint/2010/main" val="2374860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932" y="574086"/>
            <a:ext cx="6238499" cy="1143000"/>
          </a:xfrm>
        </p:spPr>
        <p:txBody>
          <a:bodyPr/>
          <a:lstStyle/>
          <a:p>
            <a:r>
              <a:rPr lang="en-US" sz="3600" dirty="0"/>
              <a:t>Visibility Monitoring</a:t>
            </a:r>
          </a:p>
        </p:txBody>
      </p:sp>
      <p:pic>
        <p:nvPicPr>
          <p:cNvPr id="7" name="Picture 4" descr="aerosol cop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5601" y="2713157"/>
            <a:ext cx="5066570" cy="3407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6274" y="2713157"/>
            <a:ext cx="4779264" cy="3407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8"/>
          <p:cNvSpPr txBox="1">
            <a:spLocks/>
          </p:cNvSpPr>
          <p:nvPr/>
        </p:nvSpPr>
        <p:spPr>
          <a:xfrm>
            <a:off x="4397417" y="1594765"/>
            <a:ext cx="6600449" cy="3331164"/>
          </a:xfrm>
          <a:prstGeom prst="rect">
            <a:avLst/>
          </a:prstGeom>
        </p:spPr>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600"/>
              </a:spcBef>
              <a:spcAft>
                <a:spcPts val="0"/>
              </a:spcAft>
              <a:buClr>
                <a:srgbClr val="637052">
                  <a:lumMod val="40000"/>
                  <a:lumOff val="60000"/>
                </a:srgbClr>
              </a:buClr>
              <a:buSzPct val="80000"/>
              <a:buFont typeface="Wingdings 3" charset="2"/>
              <a:buNone/>
              <a:tabLst/>
              <a:defRPr/>
            </a:pPr>
            <a:r>
              <a:rPr kumimoji="0" lang="en-US" sz="3000" b="1" i="0" u="none" strike="noStrike" kern="1200" cap="none" spc="0" normalizeH="0" baseline="0" noProof="0" dirty="0">
                <a:ln>
                  <a:noFill/>
                </a:ln>
                <a:solidFill>
                  <a:prstClr val="white"/>
                </a:solidFill>
                <a:effectLst/>
                <a:uLnTx/>
                <a:uFillTx/>
                <a:latin typeface="Century Gothic" panose="020B0502020202020204"/>
                <a:ea typeface="+mj-ea"/>
                <a:cs typeface="+mj-cs"/>
              </a:rPr>
              <a:t>24</a:t>
            </a:r>
            <a:r>
              <a:rPr kumimoji="0" lang="en-US" sz="3000" b="0" i="0" u="none" strike="noStrike" kern="1200" cap="none" spc="0" normalizeH="0" baseline="0" noProof="0" dirty="0">
                <a:ln>
                  <a:noFill/>
                </a:ln>
                <a:solidFill>
                  <a:prstClr val="white"/>
                </a:solidFill>
                <a:effectLst/>
                <a:uLnTx/>
                <a:uFillTx/>
                <a:latin typeface="Century Gothic" panose="020B0502020202020204"/>
                <a:ea typeface="+mj-ea"/>
                <a:cs typeface="+mj-cs"/>
              </a:rPr>
              <a:t>-hr samples, every </a:t>
            </a:r>
            <a:r>
              <a:rPr kumimoji="0" lang="en-US" sz="3000" b="1" i="0" u="none" strike="noStrike" kern="1200" cap="none" spc="0" normalizeH="0" baseline="0" noProof="0" dirty="0">
                <a:ln>
                  <a:noFill/>
                </a:ln>
                <a:solidFill>
                  <a:prstClr val="white"/>
                </a:solidFill>
                <a:effectLst/>
                <a:uLnTx/>
                <a:uFillTx/>
                <a:latin typeface="Century Gothic" panose="020B0502020202020204"/>
                <a:ea typeface="+mj-ea"/>
                <a:cs typeface="+mj-cs"/>
              </a:rPr>
              <a:t>3</a:t>
            </a:r>
            <a:r>
              <a:rPr kumimoji="0" lang="en-US" sz="3000" b="0" i="0" u="none" strike="noStrike" kern="1200" cap="none" spc="0" normalizeH="0" baseline="30000" noProof="0" dirty="0">
                <a:ln>
                  <a:noFill/>
                </a:ln>
                <a:solidFill>
                  <a:prstClr val="white"/>
                </a:solidFill>
                <a:effectLst/>
                <a:uLnTx/>
                <a:uFillTx/>
                <a:latin typeface="Century Gothic" panose="020B0502020202020204"/>
                <a:ea typeface="+mj-ea"/>
                <a:cs typeface="+mj-cs"/>
              </a:rPr>
              <a:t>rd</a:t>
            </a:r>
            <a:r>
              <a:rPr kumimoji="0" lang="en-US" sz="3000" b="0" i="0" u="none" strike="noStrike" kern="1200" cap="none" spc="0" normalizeH="0" baseline="0" noProof="0" dirty="0">
                <a:ln>
                  <a:noFill/>
                </a:ln>
                <a:solidFill>
                  <a:prstClr val="white"/>
                </a:solidFill>
                <a:effectLst/>
                <a:uLnTx/>
                <a:uFillTx/>
                <a:latin typeface="Century Gothic" panose="020B0502020202020204"/>
                <a:ea typeface="+mj-ea"/>
                <a:cs typeface="+mj-cs"/>
              </a:rPr>
              <a:t> day</a:t>
            </a:r>
          </a:p>
        </p:txBody>
      </p:sp>
      <p:sp>
        <p:nvSpPr>
          <p:cNvPr id="6" name="TextBox 5">
            <a:extLst>
              <a:ext uri="{FF2B5EF4-FFF2-40B4-BE49-F238E27FC236}">
                <a16:creationId xmlns:a16="http://schemas.microsoft.com/office/drawing/2014/main" id="{E426D4CF-147C-2D49-A2B4-5C1D057BA4FA}"/>
              </a:ext>
            </a:extLst>
          </p:cNvPr>
          <p:cNvSpPr txBox="1"/>
          <p:nvPr/>
        </p:nvSpPr>
        <p:spPr>
          <a:xfrm>
            <a:off x="402932" y="1285682"/>
            <a:ext cx="2552740" cy="276999"/>
          </a:xfrm>
          <a:prstGeom prst="rect">
            <a:avLst/>
          </a:prstGeom>
          <a:noFill/>
        </p:spPr>
        <p:txBody>
          <a:bodyPr wrap="square" rtlCol="0">
            <a:spAutoFit/>
          </a:bodyPr>
          <a:lstStyle/>
          <a:p>
            <a:r>
              <a:rPr lang="zh-CN" altLang="en-US" sz="1200" dirty="0"/>
              <a:t>能见度监控</a:t>
            </a:r>
            <a:endParaRPr lang="en-US" sz="1200" dirty="0"/>
          </a:p>
        </p:txBody>
      </p:sp>
      <p:sp>
        <p:nvSpPr>
          <p:cNvPr id="8" name="TextBox 7">
            <a:extLst>
              <a:ext uri="{FF2B5EF4-FFF2-40B4-BE49-F238E27FC236}">
                <a16:creationId xmlns:a16="http://schemas.microsoft.com/office/drawing/2014/main" id="{5EC0E1F9-5464-0643-9393-8D08268886B6}"/>
              </a:ext>
            </a:extLst>
          </p:cNvPr>
          <p:cNvSpPr txBox="1"/>
          <p:nvPr/>
        </p:nvSpPr>
        <p:spPr>
          <a:xfrm>
            <a:off x="4369168" y="2175872"/>
            <a:ext cx="2552740" cy="276999"/>
          </a:xfrm>
          <a:prstGeom prst="rect">
            <a:avLst/>
          </a:prstGeom>
          <a:noFill/>
        </p:spPr>
        <p:txBody>
          <a:bodyPr wrap="square" rtlCol="0">
            <a:spAutoFit/>
          </a:bodyPr>
          <a:lstStyle/>
          <a:p>
            <a:r>
              <a:rPr lang="zh-CN" altLang="en-US" sz="1200" dirty="0"/>
              <a:t>每隔</a:t>
            </a:r>
            <a:r>
              <a:rPr lang="en-US" altLang="zh-CN" sz="1200" dirty="0"/>
              <a:t>3</a:t>
            </a:r>
            <a:r>
              <a:rPr lang="zh-CN" altLang="en-US" sz="1200" dirty="0"/>
              <a:t>天</a:t>
            </a:r>
            <a:r>
              <a:rPr lang="en-US" altLang="zh-CN" sz="1200" dirty="0"/>
              <a:t>24</a:t>
            </a:r>
            <a:r>
              <a:rPr lang="zh-CN" altLang="en-US" sz="1200" dirty="0"/>
              <a:t>小时采样</a:t>
            </a:r>
            <a:endParaRPr lang="en-US" sz="1200" dirty="0"/>
          </a:p>
        </p:txBody>
      </p:sp>
    </p:spTree>
    <p:extLst>
      <p:ext uri="{BB962C8B-B14F-4D97-AF65-F5344CB8AC3E}">
        <p14:creationId xmlns:p14="http://schemas.microsoft.com/office/powerpoint/2010/main" val="731069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50172" y="0"/>
            <a:ext cx="6541828" cy="6858000"/>
          </a:xfrm>
          <a:prstGeom prst="rect">
            <a:avLst/>
          </a:prstGeom>
        </p:spPr>
      </p:pic>
      <p:sp>
        <p:nvSpPr>
          <p:cNvPr id="5" name="Content Placeholder 2"/>
          <p:cNvSpPr txBox="1">
            <a:spLocks/>
          </p:cNvSpPr>
          <p:nvPr/>
        </p:nvSpPr>
        <p:spPr>
          <a:xfrm>
            <a:off x="438566" y="1339213"/>
            <a:ext cx="5279842" cy="55187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sz="4400" b="1" dirty="0"/>
              <a:t>nps.gov/air</a:t>
            </a:r>
          </a:p>
          <a:p>
            <a:pPr lvl="1"/>
            <a:r>
              <a:rPr lang="en-US" sz="2800" b="1" dirty="0">
                <a:solidFill>
                  <a:schemeClr val="bg1"/>
                </a:solidFill>
              </a:rPr>
              <a:t>Live Data</a:t>
            </a:r>
          </a:p>
          <a:p>
            <a:pPr lvl="2">
              <a:buFont typeface="Wingdings" panose="05000000000000000000" pitchFamily="2" charset="2"/>
              <a:buChar char="q"/>
            </a:pPr>
            <a:r>
              <a:rPr lang="en-US" sz="2800" dirty="0"/>
              <a:t>Ozone &amp; Meteorology</a:t>
            </a:r>
          </a:p>
          <a:p>
            <a:pPr lvl="2">
              <a:buFont typeface="Wingdings" panose="05000000000000000000" pitchFamily="2" charset="2"/>
              <a:buChar char="q"/>
            </a:pPr>
            <a:r>
              <a:rPr lang="en-US" sz="2800" dirty="0"/>
              <a:t>Webcams</a:t>
            </a:r>
          </a:p>
          <a:p>
            <a:pPr lvl="2">
              <a:buFont typeface="Wingdings" panose="05000000000000000000" pitchFamily="2" charset="2"/>
              <a:buChar char="q"/>
            </a:pPr>
            <a:endParaRPr lang="en-US" sz="2800" dirty="0"/>
          </a:p>
          <a:p>
            <a:pPr lvl="1"/>
            <a:r>
              <a:rPr lang="en-US" sz="2800" b="1" dirty="0">
                <a:solidFill>
                  <a:schemeClr val="bg1"/>
                </a:solidFill>
              </a:rPr>
              <a:t>Conditions &amp; Trends</a:t>
            </a:r>
          </a:p>
          <a:p>
            <a:pPr lvl="2">
              <a:buFont typeface="Wingdings" panose="05000000000000000000" pitchFamily="2" charset="2"/>
              <a:buChar char="q"/>
            </a:pPr>
            <a:r>
              <a:rPr lang="en-US" sz="2800" dirty="0"/>
              <a:t>National Data</a:t>
            </a:r>
          </a:p>
          <a:p>
            <a:pPr lvl="2">
              <a:buFont typeface="Wingdings" panose="05000000000000000000" pitchFamily="2" charset="2"/>
              <a:buChar char="q"/>
            </a:pPr>
            <a:r>
              <a:rPr lang="en-US" sz="2800" dirty="0"/>
              <a:t>By Park</a:t>
            </a:r>
          </a:p>
        </p:txBody>
      </p:sp>
      <p:sp>
        <p:nvSpPr>
          <p:cNvPr id="6" name="Pentagon 5"/>
          <p:cNvSpPr/>
          <p:nvPr/>
        </p:nvSpPr>
        <p:spPr>
          <a:xfrm>
            <a:off x="-1" y="219460"/>
            <a:ext cx="4349364" cy="654873"/>
          </a:xfrm>
          <a:prstGeom prst="homePlate">
            <a:avLst/>
          </a:prstGeom>
          <a:solidFill>
            <a:srgbClr val="67A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4"/>
          <p:cNvSpPr txBox="1">
            <a:spLocks/>
          </p:cNvSpPr>
          <p:nvPr/>
        </p:nvSpPr>
        <p:spPr>
          <a:xfrm>
            <a:off x="0" y="219460"/>
            <a:ext cx="5848350" cy="1158792"/>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Learn More</a:t>
            </a:r>
          </a:p>
        </p:txBody>
      </p:sp>
      <p:sp>
        <p:nvSpPr>
          <p:cNvPr id="8" name="TextBox 7">
            <a:extLst>
              <a:ext uri="{FF2B5EF4-FFF2-40B4-BE49-F238E27FC236}">
                <a16:creationId xmlns:a16="http://schemas.microsoft.com/office/drawing/2014/main" id="{4120DA77-3FA1-874F-AC22-CAF5A3618A25}"/>
              </a:ext>
            </a:extLst>
          </p:cNvPr>
          <p:cNvSpPr txBox="1"/>
          <p:nvPr/>
        </p:nvSpPr>
        <p:spPr>
          <a:xfrm>
            <a:off x="2652663" y="424438"/>
            <a:ext cx="2552740" cy="276999"/>
          </a:xfrm>
          <a:prstGeom prst="rect">
            <a:avLst/>
          </a:prstGeom>
          <a:noFill/>
        </p:spPr>
        <p:txBody>
          <a:bodyPr wrap="square" rtlCol="0">
            <a:spAutoFit/>
          </a:bodyPr>
          <a:lstStyle/>
          <a:p>
            <a:r>
              <a:rPr lang="zh-CN" altLang="en-US" sz="1200" dirty="0"/>
              <a:t>更多</a:t>
            </a:r>
            <a:endParaRPr lang="en-US" sz="1200" dirty="0"/>
          </a:p>
        </p:txBody>
      </p:sp>
    </p:spTree>
    <p:extLst>
      <p:ext uri="{BB962C8B-B14F-4D97-AF65-F5344CB8AC3E}">
        <p14:creationId xmlns:p14="http://schemas.microsoft.com/office/powerpoint/2010/main" val="1824900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57342" y="6487397"/>
            <a:ext cx="8825658" cy="8604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accent5">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dirty="0">
                <a:effectLst>
                  <a:outerShdw blurRad="38100" dist="38100" dir="2700000" algn="tl">
                    <a:srgbClr val="000000">
                      <a:alpha val="43137"/>
                    </a:srgbClr>
                  </a:outerShdw>
                </a:effectLst>
              </a:rPr>
              <a:t>Bryce Canyon National Park – Utah, USA</a:t>
            </a:r>
          </a:p>
        </p:txBody>
      </p:sp>
      <p:pic>
        <p:nvPicPr>
          <p:cNvPr id="11266" name="Picture 2" descr="https://www.nps.gov/npgallery/GetAsset/F6A2B654-1DD8-B71B-0B24079A9FDB8072?maxWidth=160&amp;quality=9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050" y="0"/>
            <a:ext cx="12172950" cy="64873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60FF75-54CE-5042-8FA1-45995FCED74B}"/>
              </a:ext>
            </a:extLst>
          </p:cNvPr>
          <p:cNvSpPr txBox="1"/>
          <p:nvPr/>
        </p:nvSpPr>
        <p:spPr>
          <a:xfrm>
            <a:off x="5625915" y="6544507"/>
            <a:ext cx="4098377" cy="276999"/>
          </a:xfrm>
          <a:prstGeom prst="rect">
            <a:avLst/>
          </a:prstGeom>
          <a:noFill/>
        </p:spPr>
        <p:txBody>
          <a:bodyPr wrap="square" rtlCol="0">
            <a:spAutoFit/>
          </a:bodyPr>
          <a:lstStyle/>
          <a:p>
            <a:r>
              <a:rPr lang="zh-CN" altLang="en-US" sz="1200" dirty="0"/>
              <a:t>美国犹他州布莱斯峡谷国家公园</a:t>
            </a:r>
            <a:endParaRPr lang="en-US" sz="1200" dirty="0"/>
          </a:p>
        </p:txBody>
      </p:sp>
    </p:spTree>
    <p:extLst>
      <p:ext uri="{BB962C8B-B14F-4D97-AF65-F5344CB8AC3E}">
        <p14:creationId xmlns:p14="http://schemas.microsoft.com/office/powerpoint/2010/main" val="1585922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Resources &amp; Parks </a:t>
            </a:r>
          </a:p>
        </p:txBody>
      </p:sp>
      <p:sp>
        <p:nvSpPr>
          <p:cNvPr id="5" name="Text Placeholder 4"/>
          <p:cNvSpPr>
            <a:spLocks noGrp="1"/>
          </p:cNvSpPr>
          <p:nvPr>
            <p:ph type="body" idx="1"/>
          </p:nvPr>
        </p:nvSpPr>
        <p:spPr>
          <a:xfrm>
            <a:off x="1154954" y="4777381"/>
            <a:ext cx="10030497" cy="860400"/>
          </a:xfrm>
        </p:spPr>
        <p:txBody>
          <a:bodyPr/>
          <a:lstStyle/>
          <a:p>
            <a:r>
              <a:rPr lang="en-US" dirty="0"/>
              <a:t>A Brief overview</a:t>
            </a:r>
          </a:p>
        </p:txBody>
      </p:sp>
      <p:sp>
        <p:nvSpPr>
          <p:cNvPr id="4" name="TextBox 3">
            <a:extLst>
              <a:ext uri="{FF2B5EF4-FFF2-40B4-BE49-F238E27FC236}">
                <a16:creationId xmlns:a16="http://schemas.microsoft.com/office/drawing/2014/main" id="{0B4AB3E1-7CA4-0D4F-82C8-C2CCEAABC2C3}"/>
              </a:ext>
            </a:extLst>
          </p:cNvPr>
          <p:cNvSpPr txBox="1"/>
          <p:nvPr/>
        </p:nvSpPr>
        <p:spPr>
          <a:xfrm>
            <a:off x="1154954" y="3819556"/>
            <a:ext cx="2552740" cy="276999"/>
          </a:xfrm>
          <a:prstGeom prst="rect">
            <a:avLst/>
          </a:prstGeom>
          <a:noFill/>
        </p:spPr>
        <p:txBody>
          <a:bodyPr wrap="square" rtlCol="0">
            <a:spAutoFit/>
          </a:bodyPr>
          <a:lstStyle/>
          <a:p>
            <a:r>
              <a:rPr lang="zh-CN" altLang="en-US" sz="1200" dirty="0"/>
              <a:t>水资源</a:t>
            </a:r>
            <a:r>
              <a:rPr lang="en-US" altLang="zh-CN" sz="1200" dirty="0"/>
              <a:t>&amp;</a:t>
            </a:r>
            <a:r>
              <a:rPr lang="zh-CN" altLang="en-US" sz="1200" dirty="0"/>
              <a:t>公园</a:t>
            </a:r>
            <a:endParaRPr lang="en-US" sz="1200" dirty="0"/>
          </a:p>
        </p:txBody>
      </p:sp>
      <p:sp>
        <p:nvSpPr>
          <p:cNvPr id="6" name="TextBox 5">
            <a:extLst>
              <a:ext uri="{FF2B5EF4-FFF2-40B4-BE49-F238E27FC236}">
                <a16:creationId xmlns:a16="http://schemas.microsoft.com/office/drawing/2014/main" id="{A6AE37D7-D8B5-DF45-AC0D-94ED8163536C}"/>
              </a:ext>
            </a:extLst>
          </p:cNvPr>
          <p:cNvSpPr txBox="1"/>
          <p:nvPr/>
        </p:nvSpPr>
        <p:spPr>
          <a:xfrm>
            <a:off x="1154954" y="5181207"/>
            <a:ext cx="2552740" cy="276999"/>
          </a:xfrm>
          <a:prstGeom prst="rect">
            <a:avLst/>
          </a:prstGeom>
          <a:noFill/>
        </p:spPr>
        <p:txBody>
          <a:bodyPr wrap="square" rtlCol="0">
            <a:spAutoFit/>
          </a:bodyPr>
          <a:lstStyle/>
          <a:p>
            <a:r>
              <a:rPr lang="zh-CN" altLang="en-US" sz="1200" dirty="0"/>
              <a:t>概述</a:t>
            </a:r>
            <a:endParaRPr lang="en-US" sz="1200" dirty="0"/>
          </a:p>
        </p:txBody>
      </p:sp>
    </p:spTree>
    <p:extLst>
      <p:ext uri="{BB962C8B-B14F-4D97-AF65-F5344CB8AC3E}">
        <p14:creationId xmlns:p14="http://schemas.microsoft.com/office/powerpoint/2010/main" val="1416996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97234" y="1136266"/>
            <a:ext cx="7892716" cy="5235833"/>
          </a:xfrm>
        </p:spPr>
        <p:txBody>
          <a:bodyPr>
            <a:normAutofit/>
          </a:bodyPr>
          <a:lstStyle/>
          <a:p>
            <a:pPr>
              <a:lnSpc>
                <a:spcPct val="150000"/>
              </a:lnSpc>
            </a:pPr>
            <a:r>
              <a:rPr lang="en-US" sz="2400" dirty="0"/>
              <a:t>Water Supply</a:t>
            </a:r>
          </a:p>
          <a:p>
            <a:pPr>
              <a:lnSpc>
                <a:spcPct val="150000"/>
              </a:lnSpc>
            </a:pPr>
            <a:r>
              <a:rPr lang="en-US" sz="2400" dirty="0"/>
              <a:t>Ecosystem Health</a:t>
            </a:r>
          </a:p>
          <a:p>
            <a:pPr>
              <a:lnSpc>
                <a:spcPct val="150000"/>
              </a:lnSpc>
            </a:pPr>
            <a:r>
              <a:rPr lang="en-US" sz="2400" dirty="0"/>
              <a:t>Recreation</a:t>
            </a:r>
          </a:p>
          <a:p>
            <a:pPr>
              <a:lnSpc>
                <a:spcPct val="150000"/>
              </a:lnSpc>
            </a:pPr>
            <a:r>
              <a:rPr lang="en-US" sz="2400" dirty="0"/>
              <a:t>Cultural &amp; Historic Uses</a:t>
            </a:r>
          </a:p>
          <a:p>
            <a:pPr>
              <a:lnSpc>
                <a:spcPct val="150000"/>
              </a:lnSpc>
            </a:pPr>
            <a:r>
              <a:rPr lang="en-US" sz="2400" dirty="0"/>
              <a:t>Scenic Views </a:t>
            </a:r>
          </a:p>
          <a:p>
            <a:pPr>
              <a:lnSpc>
                <a:spcPct val="150000"/>
              </a:lnSpc>
            </a:pPr>
            <a:r>
              <a:rPr lang="en-US" sz="2400" dirty="0"/>
              <a:t>Private uses where rights exist</a:t>
            </a:r>
          </a:p>
        </p:txBody>
      </p:sp>
      <p:pic>
        <p:nvPicPr>
          <p:cNvPr id="4098" name="Picture 2" descr="https://lh4.googleusercontent.com/QUXOuVvP4VKgMDGlrtXK-HQEN3kEyHDZc-Jl3YKbt4E-VyWSFj7Mc1Ok0HzrfwkkGY6iYoSGqr1B6uBIXvbzOOhuOH7hQ4oBmIXbji-RSYK3Tqo4cVvDocLNkZfmOZxYLju7xQGncUW1nM1PZ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12242" y="0"/>
            <a:ext cx="4467373" cy="33710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5.googleusercontent.com/tQDoKcEG7pNk6XrcdZBgP3vChzTusXSc1EdAIbK52oeOQqSm07yadqcwljc9FfU1MaGc4VnQOMdcmk3vHgiLk58LbKjwX1dYd9seJ9AFuQbBxiesmLXIq69qUAI-i6MzVh77aRQMhpDK49RA-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12242" y="3371006"/>
            <a:ext cx="4467373" cy="3486993"/>
          </a:xfrm>
          <a:prstGeom prst="rect">
            <a:avLst/>
          </a:prstGeom>
          <a:noFill/>
          <a:extLst>
            <a:ext uri="{909E8E84-426E-40DD-AFC4-6F175D3DCCD1}">
              <a14:hiddenFill xmlns:a14="http://schemas.microsoft.com/office/drawing/2010/main">
                <a:solidFill>
                  <a:srgbClr val="FFFFFF"/>
                </a:solidFill>
              </a14:hiddenFill>
            </a:ext>
          </a:extLst>
        </p:spPr>
      </p:pic>
      <p:sp>
        <p:nvSpPr>
          <p:cNvPr id="6" name="Pentagon 5"/>
          <p:cNvSpPr/>
          <p:nvPr/>
        </p:nvSpPr>
        <p:spPr>
          <a:xfrm>
            <a:off x="-1" y="219461"/>
            <a:ext cx="4784652" cy="686230"/>
          </a:xfrm>
          <a:prstGeom prst="homePlat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4"/>
          <p:cNvSpPr txBox="1">
            <a:spLocks/>
          </p:cNvSpPr>
          <p:nvPr/>
        </p:nvSpPr>
        <p:spPr>
          <a:xfrm>
            <a:off x="0" y="219460"/>
            <a:ext cx="9727474" cy="303054"/>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Parks Need Water!</a:t>
            </a:r>
          </a:p>
        </p:txBody>
      </p:sp>
      <p:sp>
        <p:nvSpPr>
          <p:cNvPr id="8" name="TextBox 7">
            <a:extLst>
              <a:ext uri="{FF2B5EF4-FFF2-40B4-BE49-F238E27FC236}">
                <a16:creationId xmlns:a16="http://schemas.microsoft.com/office/drawing/2014/main" id="{DBC7FDEB-727D-854F-8E35-6681D96202B8}"/>
              </a:ext>
            </a:extLst>
          </p:cNvPr>
          <p:cNvSpPr txBox="1"/>
          <p:nvPr/>
        </p:nvSpPr>
        <p:spPr>
          <a:xfrm>
            <a:off x="27011" y="969348"/>
            <a:ext cx="2552740" cy="276999"/>
          </a:xfrm>
          <a:prstGeom prst="rect">
            <a:avLst/>
          </a:prstGeom>
          <a:noFill/>
        </p:spPr>
        <p:txBody>
          <a:bodyPr wrap="square" rtlCol="0">
            <a:spAutoFit/>
          </a:bodyPr>
          <a:lstStyle/>
          <a:p>
            <a:r>
              <a:rPr lang="zh-CN" altLang="en-US" sz="1200" dirty="0"/>
              <a:t>公园需要水！</a:t>
            </a:r>
            <a:endParaRPr lang="en-US" sz="1200" dirty="0"/>
          </a:p>
        </p:txBody>
      </p:sp>
      <p:sp>
        <p:nvSpPr>
          <p:cNvPr id="9" name="TextBox 8">
            <a:extLst>
              <a:ext uri="{FF2B5EF4-FFF2-40B4-BE49-F238E27FC236}">
                <a16:creationId xmlns:a16="http://schemas.microsoft.com/office/drawing/2014/main" id="{A977B39E-60E8-424B-A9BB-09B8429D4110}"/>
              </a:ext>
            </a:extLst>
          </p:cNvPr>
          <p:cNvSpPr txBox="1"/>
          <p:nvPr/>
        </p:nvSpPr>
        <p:spPr>
          <a:xfrm>
            <a:off x="6282449" y="1278657"/>
            <a:ext cx="2552740" cy="3785652"/>
          </a:xfrm>
          <a:prstGeom prst="rect">
            <a:avLst/>
          </a:prstGeom>
          <a:noFill/>
        </p:spPr>
        <p:txBody>
          <a:bodyPr wrap="square" rtlCol="0">
            <a:spAutoFit/>
          </a:bodyPr>
          <a:lstStyle/>
          <a:p>
            <a:r>
              <a:rPr lang="zh-CN" altLang="en-US" sz="1200" dirty="0"/>
              <a:t>供水</a:t>
            </a:r>
            <a:endParaRPr lang="en-US" altLang="zh-CN" sz="1200" dirty="0"/>
          </a:p>
          <a:p>
            <a:endParaRPr lang="en-US" altLang="zh-CN" sz="1200" dirty="0"/>
          </a:p>
          <a:p>
            <a:endParaRPr lang="en-US" altLang="zh-CN" sz="1200" dirty="0"/>
          </a:p>
          <a:p>
            <a:r>
              <a:rPr lang="zh-CN" altLang="en-US" sz="1200" dirty="0"/>
              <a:t>生态系统健康</a:t>
            </a:r>
            <a:endParaRPr lang="en-US" altLang="zh-CN" sz="1200" dirty="0"/>
          </a:p>
          <a:p>
            <a:endParaRPr lang="en-US" altLang="zh-CN" sz="1200" dirty="0"/>
          </a:p>
          <a:p>
            <a:endParaRPr lang="en-US" altLang="zh-CN" sz="1200" dirty="0"/>
          </a:p>
          <a:p>
            <a:endParaRPr lang="en-US" altLang="zh-CN" sz="1200" dirty="0"/>
          </a:p>
          <a:p>
            <a:r>
              <a:rPr lang="zh-CN" altLang="en-US" sz="1200" dirty="0"/>
              <a:t>游憩</a:t>
            </a:r>
            <a:endParaRPr lang="en-US" altLang="zh-CN" sz="1200" dirty="0"/>
          </a:p>
          <a:p>
            <a:endParaRPr lang="en-US" altLang="zh-CN" sz="1200" dirty="0"/>
          </a:p>
          <a:p>
            <a:endParaRPr lang="en-US" altLang="zh-CN" sz="1200" dirty="0"/>
          </a:p>
          <a:p>
            <a:endParaRPr lang="en-US" altLang="zh-CN" sz="1200" dirty="0"/>
          </a:p>
          <a:p>
            <a:r>
              <a:rPr lang="zh-CN" altLang="en-US" sz="1200" dirty="0"/>
              <a:t>文化和历史用途</a:t>
            </a:r>
            <a:endParaRPr lang="en-US" altLang="zh-CN" sz="1200" dirty="0"/>
          </a:p>
          <a:p>
            <a:endParaRPr lang="en-US" altLang="zh-CN" sz="1200" dirty="0"/>
          </a:p>
          <a:p>
            <a:endParaRPr lang="en-US" altLang="zh-CN" sz="1200" dirty="0"/>
          </a:p>
          <a:p>
            <a:endParaRPr lang="en-US" altLang="zh-CN" sz="1200" dirty="0"/>
          </a:p>
          <a:p>
            <a:r>
              <a:rPr lang="zh-CN" altLang="en-US" sz="1200" dirty="0"/>
              <a:t>风景</a:t>
            </a:r>
            <a:endParaRPr lang="en-US" altLang="zh-CN" sz="1200" dirty="0"/>
          </a:p>
          <a:p>
            <a:endParaRPr lang="en-US" altLang="zh-CN" sz="1200" dirty="0"/>
          </a:p>
          <a:p>
            <a:endParaRPr lang="en-US" altLang="zh-CN" sz="1200" dirty="0"/>
          </a:p>
          <a:p>
            <a:endParaRPr lang="en-US" altLang="zh-CN" sz="1200" dirty="0"/>
          </a:p>
          <a:p>
            <a:r>
              <a:rPr lang="zh-CN" altLang="en-US" sz="1200" dirty="0"/>
              <a:t>授权的私人用途</a:t>
            </a:r>
            <a:endParaRPr lang="en-US" sz="1200" dirty="0"/>
          </a:p>
        </p:txBody>
      </p:sp>
    </p:spTree>
    <p:extLst>
      <p:ext uri="{BB962C8B-B14F-4D97-AF65-F5344CB8AC3E}">
        <p14:creationId xmlns:p14="http://schemas.microsoft.com/office/powerpoint/2010/main" val="892952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70" name="Google Shape;170;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499983" y="4864394"/>
            <a:ext cx="2438400" cy="1828800"/>
          </a:xfrm>
          <a:prstGeom prst="rect">
            <a:avLst/>
          </a:prstGeom>
          <a:noFill/>
          <a:ln w="9525" cap="flat" cmpd="sng">
            <a:solidFill>
              <a:schemeClr val="lt1"/>
            </a:solidFill>
            <a:prstDash val="solid"/>
            <a:miter lim="800000"/>
            <a:headEnd type="none" w="sm" len="sm"/>
            <a:tailEnd type="none" w="sm" len="sm"/>
          </a:ln>
        </p:spPr>
      </p:pic>
      <p:pic>
        <p:nvPicPr>
          <p:cNvPr id="171" name="Google Shape;171;p2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510090" y="4864394"/>
            <a:ext cx="2438400" cy="1828800"/>
          </a:xfrm>
          <a:prstGeom prst="rect">
            <a:avLst/>
          </a:prstGeom>
          <a:noFill/>
          <a:ln w="9525" cap="flat" cmpd="sng">
            <a:solidFill>
              <a:schemeClr val="lt1"/>
            </a:solidFill>
            <a:prstDash val="solid"/>
            <a:miter lim="800000"/>
            <a:headEnd type="none" w="sm" len="sm"/>
            <a:tailEnd type="none" w="sm" len="sm"/>
          </a:ln>
        </p:spPr>
      </p:pic>
      <p:pic>
        <p:nvPicPr>
          <p:cNvPr id="172" name="Google Shape;172;p22"/>
          <p:cNvPicPr preferRelativeResize="0"/>
          <p:nvPr/>
        </p:nvPicPr>
        <p:blipFill rotWithShape="1">
          <a:blip r:embed="rId5" cstate="email">
            <a:alphaModFix/>
            <a:extLst>
              <a:ext uri="{28A0092B-C50C-407E-A947-70E740481C1C}">
                <a14:useLocalDpi xmlns:a14="http://schemas.microsoft.com/office/drawing/2010/main"/>
              </a:ext>
            </a:extLst>
          </a:blip>
          <a:srcRect b="-261"/>
          <a:stretch/>
        </p:blipFill>
        <p:spPr>
          <a:xfrm>
            <a:off x="307975" y="4863306"/>
            <a:ext cx="2852737" cy="1830976"/>
          </a:xfrm>
          <a:prstGeom prst="rect">
            <a:avLst/>
          </a:prstGeom>
          <a:noFill/>
          <a:ln w="9525" cap="flat" cmpd="sng">
            <a:solidFill>
              <a:schemeClr val="lt1"/>
            </a:solidFill>
            <a:prstDash val="solid"/>
            <a:miter lim="800000"/>
            <a:headEnd type="none" w="sm" len="sm"/>
            <a:tailEnd type="none" w="sm" len="sm"/>
          </a:ln>
        </p:spPr>
      </p:pic>
      <p:pic>
        <p:nvPicPr>
          <p:cNvPr id="174" name="Google Shape;174;p2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297868" y="4864394"/>
            <a:ext cx="2852737" cy="1828800"/>
          </a:xfrm>
          <a:prstGeom prst="rect">
            <a:avLst/>
          </a:prstGeom>
          <a:noFill/>
          <a:ln w="9525" cap="flat" cmpd="sng">
            <a:solidFill>
              <a:schemeClr val="lt1"/>
            </a:solidFill>
            <a:prstDash val="solid"/>
            <a:miter lim="800000"/>
            <a:headEnd type="none" w="sm" len="sm"/>
            <a:tailEnd type="none" w="sm" len="sm"/>
          </a:ln>
        </p:spPr>
      </p:pic>
      <p:sp>
        <p:nvSpPr>
          <p:cNvPr id="11" name="Pentagon 10"/>
          <p:cNvSpPr/>
          <p:nvPr/>
        </p:nvSpPr>
        <p:spPr>
          <a:xfrm>
            <a:off x="-1" y="219461"/>
            <a:ext cx="6635932" cy="686230"/>
          </a:xfrm>
          <a:prstGeom prst="homePlat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itle 4"/>
          <p:cNvSpPr txBox="1">
            <a:spLocks/>
          </p:cNvSpPr>
          <p:nvPr/>
        </p:nvSpPr>
        <p:spPr>
          <a:xfrm>
            <a:off x="0" y="219460"/>
            <a:ext cx="9727474" cy="303054"/>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Water Resource Specialties</a:t>
            </a:r>
          </a:p>
        </p:txBody>
      </p:sp>
      <p:sp>
        <p:nvSpPr>
          <p:cNvPr id="13" name="AutoShape 2" descr="Image result for california air resources board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Content Placeholder 2"/>
          <p:cNvSpPr txBox="1">
            <a:spLocks/>
          </p:cNvSpPr>
          <p:nvPr/>
        </p:nvSpPr>
        <p:spPr>
          <a:xfrm>
            <a:off x="1143959" y="1201781"/>
            <a:ext cx="10394897" cy="625689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974725" lvl="1" indent="-400050">
              <a:lnSpc>
                <a:spcPct val="150000"/>
              </a:lnSpc>
            </a:pPr>
            <a:r>
              <a:rPr lang="en-US" sz="2400" dirty="0"/>
              <a:t>Hydrology, including ground water</a:t>
            </a:r>
          </a:p>
          <a:p>
            <a:pPr marL="974725" lvl="1" indent="-400050">
              <a:lnSpc>
                <a:spcPct val="150000"/>
              </a:lnSpc>
            </a:pPr>
            <a:r>
              <a:rPr lang="en-US" sz="2400" dirty="0"/>
              <a:t>Water Quality</a:t>
            </a:r>
          </a:p>
          <a:p>
            <a:pPr marL="974725" lvl="1" indent="-400050">
              <a:lnSpc>
                <a:spcPct val="150000"/>
              </a:lnSpc>
            </a:pPr>
            <a:r>
              <a:rPr lang="en-US" sz="2400" dirty="0"/>
              <a:t>Fisheries</a:t>
            </a:r>
          </a:p>
          <a:p>
            <a:pPr marL="974725" lvl="1" indent="-400050">
              <a:lnSpc>
                <a:spcPct val="150000"/>
              </a:lnSpc>
            </a:pPr>
            <a:r>
              <a:rPr lang="en-US" sz="2400" dirty="0"/>
              <a:t>Wetlands Restoration &amp; Mitigation Banking</a:t>
            </a:r>
          </a:p>
          <a:p>
            <a:pPr marL="974725" lvl="1" indent="-400050">
              <a:lnSpc>
                <a:spcPct val="150000"/>
              </a:lnSpc>
            </a:pPr>
            <a:r>
              <a:rPr lang="en-US" sz="2400" dirty="0">
                <a:solidFill>
                  <a:schemeClr val="bg1"/>
                </a:solidFill>
              </a:rPr>
              <a:t>“</a:t>
            </a:r>
            <a:r>
              <a:rPr lang="en-US" sz="2400" b="1" dirty="0">
                <a:solidFill>
                  <a:schemeClr val="bg1"/>
                </a:solidFill>
              </a:rPr>
              <a:t>Water Rights</a:t>
            </a:r>
            <a:r>
              <a:rPr lang="en-US" sz="2400" dirty="0">
                <a:solidFill>
                  <a:schemeClr val="bg1"/>
                </a:solidFill>
              </a:rPr>
              <a:t>” </a:t>
            </a:r>
            <a:r>
              <a:rPr lang="en-US" sz="2400" dirty="0"/>
              <a:t>&amp; Policy Support</a:t>
            </a:r>
          </a:p>
        </p:txBody>
      </p:sp>
      <p:sp>
        <p:nvSpPr>
          <p:cNvPr id="14" name="TextBox 13">
            <a:extLst>
              <a:ext uri="{FF2B5EF4-FFF2-40B4-BE49-F238E27FC236}">
                <a16:creationId xmlns:a16="http://schemas.microsoft.com/office/drawing/2014/main" id="{06CAC33A-C439-5B4F-B50E-B7F3A859F616}"/>
              </a:ext>
            </a:extLst>
          </p:cNvPr>
          <p:cNvSpPr txBox="1"/>
          <p:nvPr/>
        </p:nvSpPr>
        <p:spPr>
          <a:xfrm>
            <a:off x="27011" y="969348"/>
            <a:ext cx="2552740" cy="276999"/>
          </a:xfrm>
          <a:prstGeom prst="rect">
            <a:avLst/>
          </a:prstGeom>
          <a:noFill/>
        </p:spPr>
        <p:txBody>
          <a:bodyPr wrap="square" rtlCol="0">
            <a:spAutoFit/>
          </a:bodyPr>
          <a:lstStyle/>
          <a:p>
            <a:r>
              <a:rPr lang="zh-CN" altLang="en-US" sz="1200" dirty="0"/>
              <a:t>与水资源有关</a:t>
            </a:r>
            <a:endParaRPr lang="en-US" sz="1200" dirty="0"/>
          </a:p>
        </p:txBody>
      </p:sp>
      <p:sp>
        <p:nvSpPr>
          <p:cNvPr id="16" name="TextBox 15">
            <a:extLst>
              <a:ext uri="{FF2B5EF4-FFF2-40B4-BE49-F238E27FC236}">
                <a16:creationId xmlns:a16="http://schemas.microsoft.com/office/drawing/2014/main" id="{7B22ED20-68D0-C14B-AC8F-FB7EAF9E4EBC}"/>
              </a:ext>
            </a:extLst>
          </p:cNvPr>
          <p:cNvSpPr txBox="1"/>
          <p:nvPr/>
        </p:nvSpPr>
        <p:spPr>
          <a:xfrm>
            <a:off x="8451104" y="1463428"/>
            <a:ext cx="2552740" cy="3508653"/>
          </a:xfrm>
          <a:prstGeom prst="rect">
            <a:avLst/>
          </a:prstGeom>
          <a:noFill/>
        </p:spPr>
        <p:txBody>
          <a:bodyPr wrap="square" rtlCol="0">
            <a:spAutoFit/>
          </a:bodyPr>
          <a:lstStyle/>
          <a:p>
            <a:r>
              <a:rPr lang="zh-CN" altLang="en-US" sz="1200" dirty="0"/>
              <a:t>水文学，包括地下水</a:t>
            </a:r>
            <a:endParaRPr lang="en-US" altLang="zh-CN" sz="1200" dirty="0"/>
          </a:p>
          <a:p>
            <a:endParaRPr lang="en-US" sz="1200" dirty="0"/>
          </a:p>
          <a:p>
            <a:endParaRPr lang="en-US" sz="1200" dirty="0"/>
          </a:p>
          <a:p>
            <a:endParaRPr lang="en-US" sz="1200" dirty="0"/>
          </a:p>
          <a:p>
            <a:r>
              <a:rPr lang="zh-CN" altLang="en-US" sz="1200" dirty="0"/>
              <a:t>水质</a:t>
            </a:r>
            <a:endParaRPr lang="en-US" altLang="zh-CN" sz="1200" dirty="0"/>
          </a:p>
          <a:p>
            <a:endParaRPr lang="en-US" sz="1200" dirty="0"/>
          </a:p>
          <a:p>
            <a:endParaRPr lang="en-US" sz="1200" dirty="0"/>
          </a:p>
          <a:p>
            <a:endParaRPr lang="en-US" sz="1200" dirty="0"/>
          </a:p>
          <a:p>
            <a:r>
              <a:rPr lang="zh-CN" altLang="en-US" sz="1200" dirty="0"/>
              <a:t>渔业</a:t>
            </a:r>
            <a:endParaRPr lang="en-US" altLang="zh-CN" sz="1200" dirty="0"/>
          </a:p>
          <a:p>
            <a:endParaRPr lang="en-US" sz="1200" dirty="0"/>
          </a:p>
          <a:p>
            <a:endParaRPr lang="en-US" sz="1200" dirty="0"/>
          </a:p>
          <a:p>
            <a:r>
              <a:rPr lang="zh-CN" altLang="en-US" sz="1200" dirty="0"/>
              <a:t>湿地修复 </a:t>
            </a:r>
            <a:r>
              <a:rPr lang="en-US" altLang="zh-CN" sz="1200" dirty="0"/>
              <a:t>&amp;</a:t>
            </a:r>
            <a:r>
              <a:rPr lang="zh-CN" altLang="en-US" sz="1200" dirty="0"/>
              <a:t> 湿地补偿银行</a:t>
            </a:r>
            <a:endParaRPr lang="en-US" altLang="zh-CN" sz="1200" dirty="0"/>
          </a:p>
          <a:p>
            <a:endParaRPr lang="en-US" altLang="zh-CN" sz="1200" dirty="0"/>
          </a:p>
          <a:p>
            <a:endParaRPr lang="en-US" altLang="zh-CN" sz="1200" dirty="0"/>
          </a:p>
          <a:p>
            <a:endParaRPr lang="en-US" altLang="zh-CN" sz="1200" dirty="0"/>
          </a:p>
          <a:p>
            <a:r>
              <a:rPr lang="zh-CN" altLang="en-US" sz="1200" dirty="0"/>
              <a:t>“水权”和政策支持 </a:t>
            </a:r>
            <a:endParaRPr lang="en-US" sz="1200" dirty="0"/>
          </a:p>
          <a:p>
            <a:endParaRPr lang="en-US" sz="1200" dirty="0"/>
          </a:p>
          <a:p>
            <a:endParaRPr lang="en-US" sz="1200" dirty="0"/>
          </a:p>
        </p:txBody>
      </p:sp>
    </p:spTree>
    <p:extLst>
      <p:ext uri="{BB962C8B-B14F-4D97-AF65-F5344CB8AC3E}">
        <p14:creationId xmlns:p14="http://schemas.microsoft.com/office/powerpoint/2010/main" val="3750701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6903" y="4825362"/>
            <a:ext cx="2362200" cy="1828800"/>
          </a:xfrm>
          <a:prstGeom prst="rect">
            <a:avLst/>
          </a:prstGeom>
          <a:noFill/>
          <a:ln w="9525" cap="flat" cmpd="sng">
            <a:solidFill>
              <a:schemeClr val="lt1"/>
            </a:solidFill>
            <a:prstDash val="solid"/>
            <a:miter lim="800000"/>
            <a:headEnd type="none" w="sm" len="sm"/>
            <a:tailEnd type="none" w="sm" len="sm"/>
          </a:ln>
        </p:spPr>
      </p:pic>
      <p:pic>
        <p:nvPicPr>
          <p:cNvPr id="184" name="Google Shape;184;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111785" y="4825362"/>
            <a:ext cx="2743200" cy="1828800"/>
          </a:xfrm>
          <a:prstGeom prst="rect">
            <a:avLst/>
          </a:prstGeom>
          <a:noFill/>
          <a:ln w="9525" cap="flat" cmpd="sng">
            <a:solidFill>
              <a:schemeClr val="lt1"/>
            </a:solidFill>
            <a:prstDash val="solid"/>
            <a:miter lim="800000"/>
            <a:headEnd type="none" w="sm" len="sm"/>
            <a:tailEnd type="none" w="sm" len="sm"/>
          </a:ln>
        </p:spPr>
      </p:pic>
      <p:pic>
        <p:nvPicPr>
          <p:cNvPr id="185" name="Google Shape;185;p23" descr="Image may contain: mountain, sky, plant, tree, outdoor, nature and wate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993844" y="4825362"/>
            <a:ext cx="2743200" cy="1828800"/>
          </a:xfrm>
          <a:prstGeom prst="rect">
            <a:avLst/>
          </a:prstGeom>
          <a:noFill/>
          <a:ln w="9525" cap="flat" cmpd="sng">
            <a:solidFill>
              <a:schemeClr val="lt1"/>
            </a:solidFill>
            <a:prstDash val="solid"/>
            <a:miter lim="800000"/>
            <a:headEnd type="none" w="sm" len="sm"/>
            <a:tailEnd type="none" w="sm" len="sm"/>
          </a:ln>
        </p:spPr>
      </p:pic>
      <p:pic>
        <p:nvPicPr>
          <p:cNvPr id="187" name="Google Shape;187;p23"/>
          <p:cNvPicPr preferRelativeResize="0"/>
          <p:nvPr/>
        </p:nvPicPr>
        <p:blipFill rotWithShape="1">
          <a:blip r:embed="rId6" cstate="email">
            <a:alphaModFix/>
            <a:extLst>
              <a:ext uri="{28A0092B-C50C-407E-A947-70E740481C1C}">
                <a14:useLocalDpi xmlns:a14="http://schemas.microsoft.com/office/drawing/2010/main"/>
              </a:ext>
            </a:extLst>
          </a:blip>
          <a:srcRect t="-122" b="-922"/>
          <a:stretch/>
        </p:blipFill>
        <p:spPr>
          <a:xfrm>
            <a:off x="9229726" y="4825362"/>
            <a:ext cx="2743200" cy="1828800"/>
          </a:xfrm>
          <a:prstGeom prst="rect">
            <a:avLst/>
          </a:prstGeom>
          <a:noFill/>
          <a:ln w="9525" cap="flat" cmpd="sng">
            <a:solidFill>
              <a:schemeClr val="lt1"/>
            </a:solidFill>
            <a:prstDash val="solid"/>
            <a:miter lim="800000"/>
            <a:headEnd type="none" w="sm" len="sm"/>
            <a:tailEnd type="none" w="sm" len="sm"/>
          </a:ln>
        </p:spPr>
      </p:pic>
      <p:sp>
        <p:nvSpPr>
          <p:cNvPr id="11" name="Pentagon 10"/>
          <p:cNvSpPr/>
          <p:nvPr/>
        </p:nvSpPr>
        <p:spPr>
          <a:xfrm>
            <a:off x="-1" y="219461"/>
            <a:ext cx="6635932" cy="686230"/>
          </a:xfrm>
          <a:prstGeom prst="homePlat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itle 4"/>
          <p:cNvSpPr txBox="1">
            <a:spLocks/>
          </p:cNvSpPr>
          <p:nvPr/>
        </p:nvSpPr>
        <p:spPr>
          <a:xfrm>
            <a:off x="0" y="219460"/>
            <a:ext cx="9727474" cy="303054"/>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Water Resource Specialties</a:t>
            </a:r>
          </a:p>
        </p:txBody>
      </p:sp>
      <p:sp>
        <p:nvSpPr>
          <p:cNvPr id="14" name="Content Placeholder 2"/>
          <p:cNvSpPr txBox="1">
            <a:spLocks/>
          </p:cNvSpPr>
          <p:nvPr/>
        </p:nvSpPr>
        <p:spPr>
          <a:xfrm>
            <a:off x="1114633" y="1192975"/>
            <a:ext cx="10394897" cy="625689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974725" lvl="1" indent="-400050">
              <a:lnSpc>
                <a:spcPct val="150000"/>
              </a:lnSpc>
            </a:pPr>
            <a:r>
              <a:rPr lang="en-US" sz="2800" dirty="0"/>
              <a:t>Aquatic Invasive Species</a:t>
            </a:r>
          </a:p>
          <a:p>
            <a:pPr marL="974725" lvl="1" indent="-400050">
              <a:lnSpc>
                <a:spcPct val="150000"/>
              </a:lnSpc>
            </a:pPr>
            <a:r>
              <a:rPr lang="en-US" sz="2800" dirty="0"/>
              <a:t>Wild and Scenic Rivers</a:t>
            </a:r>
          </a:p>
          <a:p>
            <a:pPr marL="974725" lvl="1" indent="-400050">
              <a:lnSpc>
                <a:spcPct val="150000"/>
              </a:lnSpc>
            </a:pPr>
            <a:r>
              <a:rPr lang="en-US" sz="2800" dirty="0"/>
              <a:t>Monitoring/Condition Assessments/Data </a:t>
            </a:r>
            <a:r>
              <a:rPr lang="en-US" sz="2800" dirty="0" err="1"/>
              <a:t>Mgt</a:t>
            </a:r>
            <a:endParaRPr lang="en-US" sz="2800" dirty="0"/>
          </a:p>
          <a:p>
            <a:pPr marL="974725" lvl="1" indent="-400050">
              <a:lnSpc>
                <a:spcPct val="150000"/>
              </a:lnSpc>
            </a:pPr>
            <a:r>
              <a:rPr lang="en-US" sz="2800" dirty="0"/>
              <a:t>Water Education &amp; Public Outreach</a:t>
            </a:r>
          </a:p>
        </p:txBody>
      </p:sp>
      <p:sp>
        <p:nvSpPr>
          <p:cNvPr id="9" name="TextBox 8">
            <a:extLst>
              <a:ext uri="{FF2B5EF4-FFF2-40B4-BE49-F238E27FC236}">
                <a16:creationId xmlns:a16="http://schemas.microsoft.com/office/drawing/2014/main" id="{1B7B561C-7AB8-9848-80FD-3DD4799F8761}"/>
              </a:ext>
            </a:extLst>
          </p:cNvPr>
          <p:cNvSpPr txBox="1"/>
          <p:nvPr/>
        </p:nvSpPr>
        <p:spPr>
          <a:xfrm>
            <a:off x="0" y="1560110"/>
            <a:ext cx="1989221" cy="2677656"/>
          </a:xfrm>
          <a:prstGeom prst="rect">
            <a:avLst/>
          </a:prstGeom>
          <a:noFill/>
        </p:spPr>
        <p:txBody>
          <a:bodyPr wrap="square" rtlCol="0">
            <a:spAutoFit/>
          </a:bodyPr>
          <a:lstStyle/>
          <a:p>
            <a:r>
              <a:rPr lang="zh-CN" altLang="en-US" sz="1200" dirty="0"/>
              <a:t>水生入侵物种</a:t>
            </a:r>
            <a:endParaRPr lang="en-US" altLang="zh-CN" sz="1200" dirty="0"/>
          </a:p>
          <a:p>
            <a:endParaRPr lang="en-US" altLang="zh-CN" sz="1200" dirty="0"/>
          </a:p>
          <a:p>
            <a:endParaRPr lang="en-US" altLang="zh-CN" sz="1200" dirty="0"/>
          </a:p>
          <a:p>
            <a:endParaRPr lang="en-US" altLang="zh-CN" sz="1200" dirty="0"/>
          </a:p>
          <a:p>
            <a:r>
              <a:rPr lang="zh-CN" altLang="en-US" sz="1200" dirty="0"/>
              <a:t>自然和风景河道</a:t>
            </a:r>
            <a:endParaRPr lang="en-US" altLang="zh-CN" sz="1200" dirty="0"/>
          </a:p>
          <a:p>
            <a:endParaRPr lang="en-US" altLang="zh-CN" sz="1200" dirty="0"/>
          </a:p>
          <a:p>
            <a:endParaRPr lang="en-US" altLang="zh-CN" sz="1200" dirty="0"/>
          </a:p>
          <a:p>
            <a:endParaRPr lang="en-US" altLang="zh-CN" sz="1200" dirty="0"/>
          </a:p>
          <a:p>
            <a:r>
              <a:rPr lang="zh-CN" altLang="en-US" sz="1200" dirty="0"/>
              <a:t>监测</a:t>
            </a:r>
            <a:r>
              <a:rPr lang="en-US" altLang="zh-CN" sz="1200" dirty="0"/>
              <a:t>/</a:t>
            </a:r>
            <a:r>
              <a:rPr lang="zh-CN" altLang="en-US" sz="1200" dirty="0"/>
              <a:t>状况评估</a:t>
            </a:r>
            <a:r>
              <a:rPr lang="en-US" altLang="zh-CN" sz="1200" dirty="0"/>
              <a:t>/</a:t>
            </a:r>
            <a:r>
              <a:rPr lang="zh-CN" altLang="en-US" sz="1200" dirty="0"/>
              <a:t>数据管理</a:t>
            </a:r>
            <a:endParaRPr lang="en-US" altLang="zh-CN" sz="1200" dirty="0"/>
          </a:p>
          <a:p>
            <a:endParaRPr lang="en-US" altLang="zh-CN" sz="1200" dirty="0"/>
          </a:p>
          <a:p>
            <a:endParaRPr lang="en-US" altLang="zh-CN" sz="1200" dirty="0"/>
          </a:p>
          <a:p>
            <a:endParaRPr lang="en-US" altLang="zh-CN" sz="1200" dirty="0"/>
          </a:p>
          <a:p>
            <a:r>
              <a:rPr lang="zh-CN" altLang="en-US" sz="1200" dirty="0"/>
              <a:t>水教育和公共宣传</a:t>
            </a:r>
            <a:endParaRPr lang="en-US" sz="1200" dirty="0"/>
          </a:p>
          <a:p>
            <a:endParaRPr lang="en-US" sz="1200" dirty="0"/>
          </a:p>
        </p:txBody>
      </p:sp>
    </p:spTree>
    <p:extLst>
      <p:ext uri="{BB962C8B-B14F-4D97-AF65-F5344CB8AC3E}">
        <p14:creationId xmlns:p14="http://schemas.microsoft.com/office/powerpoint/2010/main" val="1337488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6334" y="-239528"/>
            <a:ext cx="12203234" cy="6932428"/>
          </a:xfrm>
          <a:prstGeom prst="rect">
            <a:avLst/>
          </a:prstGeom>
        </p:spPr>
      </p:pic>
      <p:sp>
        <p:nvSpPr>
          <p:cNvPr id="7" name="Title 1"/>
          <p:cNvSpPr txBox="1">
            <a:spLocks/>
          </p:cNvSpPr>
          <p:nvPr/>
        </p:nvSpPr>
        <p:spPr>
          <a:xfrm>
            <a:off x="668068" y="299497"/>
            <a:ext cx="4986425" cy="730166"/>
          </a:xfrm>
          <a:prstGeom prst="rect">
            <a:avLst/>
          </a:prstGeom>
          <a:solidFill>
            <a:schemeClr val="bg1">
              <a:alpha val="58000"/>
            </a:schemeClr>
          </a:solid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Protecting Water</a:t>
            </a:r>
          </a:p>
        </p:txBody>
      </p:sp>
      <p:sp>
        <p:nvSpPr>
          <p:cNvPr id="9" name="Content Placeholder 2"/>
          <p:cNvSpPr txBox="1">
            <a:spLocks/>
          </p:cNvSpPr>
          <p:nvPr/>
        </p:nvSpPr>
        <p:spPr>
          <a:xfrm>
            <a:off x="646111" y="1294009"/>
            <a:ext cx="6746001" cy="3765101"/>
          </a:xfrm>
          <a:prstGeom prst="rect">
            <a:avLst/>
          </a:prstGeom>
          <a:solidFill>
            <a:schemeClr val="bg1">
              <a:alpha val="25000"/>
            </a:scheme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r>
              <a:rPr lang="en-US" sz="2800" dirty="0"/>
              <a:t>Legal  Basis</a:t>
            </a:r>
          </a:p>
          <a:p>
            <a:pPr lvl="1"/>
            <a:r>
              <a:rPr lang="en-US" dirty="0"/>
              <a:t>Organic Act </a:t>
            </a:r>
          </a:p>
          <a:p>
            <a:pPr lvl="1"/>
            <a:r>
              <a:rPr lang="en-US" dirty="0"/>
              <a:t>Clean Water Act </a:t>
            </a:r>
          </a:p>
          <a:p>
            <a:pPr lvl="1"/>
            <a:r>
              <a:rPr lang="en-US" dirty="0"/>
              <a:t>Coastal Zone Management Act </a:t>
            </a:r>
          </a:p>
          <a:p>
            <a:pPr lvl="1"/>
            <a:r>
              <a:rPr lang="en-US" dirty="0"/>
              <a:t>Safe Drinking Water Act</a:t>
            </a:r>
            <a:endParaRPr lang="en-US" sz="1800" dirty="0"/>
          </a:p>
          <a:p>
            <a:pPr>
              <a:lnSpc>
                <a:spcPct val="150000"/>
              </a:lnSpc>
            </a:pPr>
            <a:r>
              <a:rPr lang="en-US" sz="2800" dirty="0"/>
              <a:t>Scientific and Technical Expertise</a:t>
            </a:r>
          </a:p>
          <a:p>
            <a:pPr>
              <a:lnSpc>
                <a:spcPct val="150000"/>
              </a:lnSpc>
            </a:pPr>
            <a:r>
              <a:rPr lang="en-US" sz="2800" dirty="0"/>
              <a:t>Partnerships</a:t>
            </a:r>
          </a:p>
        </p:txBody>
      </p:sp>
      <p:sp>
        <p:nvSpPr>
          <p:cNvPr id="8" name="TextBox 7">
            <a:extLst>
              <a:ext uri="{FF2B5EF4-FFF2-40B4-BE49-F238E27FC236}">
                <a16:creationId xmlns:a16="http://schemas.microsoft.com/office/drawing/2014/main" id="{8CED3BFE-3081-0E4A-8B7E-3B7282FFDEA0}"/>
              </a:ext>
            </a:extLst>
          </p:cNvPr>
          <p:cNvSpPr txBox="1"/>
          <p:nvPr/>
        </p:nvSpPr>
        <p:spPr>
          <a:xfrm>
            <a:off x="5200568" y="629975"/>
            <a:ext cx="2552740" cy="276999"/>
          </a:xfrm>
          <a:prstGeom prst="rect">
            <a:avLst/>
          </a:prstGeom>
          <a:noFill/>
        </p:spPr>
        <p:txBody>
          <a:bodyPr wrap="square" rtlCol="0">
            <a:spAutoFit/>
          </a:bodyPr>
          <a:lstStyle/>
          <a:p>
            <a:r>
              <a:rPr lang="zh-CN" altLang="en-US" sz="1200" dirty="0"/>
              <a:t>保护水资源</a:t>
            </a:r>
            <a:endParaRPr lang="en-US" sz="1200" dirty="0"/>
          </a:p>
        </p:txBody>
      </p:sp>
      <p:sp>
        <p:nvSpPr>
          <p:cNvPr id="10" name="TextBox 9">
            <a:extLst>
              <a:ext uri="{FF2B5EF4-FFF2-40B4-BE49-F238E27FC236}">
                <a16:creationId xmlns:a16="http://schemas.microsoft.com/office/drawing/2014/main" id="{7E83F255-455E-D942-AE90-1FF853C800AF}"/>
              </a:ext>
            </a:extLst>
          </p:cNvPr>
          <p:cNvSpPr txBox="1"/>
          <p:nvPr/>
        </p:nvSpPr>
        <p:spPr>
          <a:xfrm>
            <a:off x="3372543" y="1444619"/>
            <a:ext cx="2552740" cy="276999"/>
          </a:xfrm>
          <a:prstGeom prst="rect">
            <a:avLst/>
          </a:prstGeom>
          <a:noFill/>
        </p:spPr>
        <p:txBody>
          <a:bodyPr wrap="square" rtlCol="0">
            <a:spAutoFit/>
          </a:bodyPr>
          <a:lstStyle/>
          <a:p>
            <a:r>
              <a:rPr lang="zh-CN" altLang="en-US" sz="1200" dirty="0"/>
              <a:t>法律基础</a:t>
            </a:r>
            <a:endParaRPr lang="en-US" sz="1200" dirty="0"/>
          </a:p>
        </p:txBody>
      </p:sp>
      <p:sp>
        <p:nvSpPr>
          <p:cNvPr id="11" name="TextBox 10">
            <a:extLst>
              <a:ext uri="{FF2B5EF4-FFF2-40B4-BE49-F238E27FC236}">
                <a16:creationId xmlns:a16="http://schemas.microsoft.com/office/drawing/2014/main" id="{2BE987DB-3273-AB44-90B9-144ADB6DB31F}"/>
              </a:ext>
            </a:extLst>
          </p:cNvPr>
          <p:cNvSpPr txBox="1"/>
          <p:nvPr/>
        </p:nvSpPr>
        <p:spPr>
          <a:xfrm>
            <a:off x="1019705" y="4017714"/>
            <a:ext cx="2552740" cy="276999"/>
          </a:xfrm>
          <a:prstGeom prst="rect">
            <a:avLst/>
          </a:prstGeom>
          <a:noFill/>
        </p:spPr>
        <p:txBody>
          <a:bodyPr wrap="square" rtlCol="0">
            <a:spAutoFit/>
          </a:bodyPr>
          <a:lstStyle/>
          <a:p>
            <a:r>
              <a:rPr lang="zh-CN" altLang="en-US" sz="1200" dirty="0"/>
              <a:t>科学和技术专家</a:t>
            </a:r>
            <a:endParaRPr lang="en-US" sz="1200" dirty="0"/>
          </a:p>
        </p:txBody>
      </p:sp>
      <p:sp>
        <p:nvSpPr>
          <p:cNvPr id="12" name="TextBox 11">
            <a:extLst>
              <a:ext uri="{FF2B5EF4-FFF2-40B4-BE49-F238E27FC236}">
                <a16:creationId xmlns:a16="http://schemas.microsoft.com/office/drawing/2014/main" id="{5E1C000D-43FD-BE49-98B1-E9E90A087DEA}"/>
              </a:ext>
            </a:extLst>
          </p:cNvPr>
          <p:cNvSpPr txBox="1"/>
          <p:nvPr/>
        </p:nvSpPr>
        <p:spPr>
          <a:xfrm>
            <a:off x="993602" y="4701700"/>
            <a:ext cx="2552740" cy="276999"/>
          </a:xfrm>
          <a:prstGeom prst="rect">
            <a:avLst/>
          </a:prstGeom>
          <a:noFill/>
        </p:spPr>
        <p:txBody>
          <a:bodyPr wrap="square" rtlCol="0">
            <a:spAutoFit/>
          </a:bodyPr>
          <a:lstStyle/>
          <a:p>
            <a:r>
              <a:rPr lang="zh-CN" altLang="en-US" sz="1200" dirty="0"/>
              <a:t>合作</a:t>
            </a:r>
            <a:endParaRPr lang="en-US" sz="1200" dirty="0"/>
          </a:p>
        </p:txBody>
      </p:sp>
      <p:sp>
        <p:nvSpPr>
          <p:cNvPr id="13" name="TextBox 12">
            <a:extLst>
              <a:ext uri="{FF2B5EF4-FFF2-40B4-BE49-F238E27FC236}">
                <a16:creationId xmlns:a16="http://schemas.microsoft.com/office/drawing/2014/main" id="{CE6B8036-F8BF-C641-89BC-AE6E44E304C1}"/>
              </a:ext>
            </a:extLst>
          </p:cNvPr>
          <p:cNvSpPr txBox="1"/>
          <p:nvPr/>
        </p:nvSpPr>
        <p:spPr>
          <a:xfrm>
            <a:off x="3087697" y="1879720"/>
            <a:ext cx="2552740" cy="276999"/>
          </a:xfrm>
          <a:prstGeom prst="rect">
            <a:avLst/>
          </a:prstGeom>
          <a:noFill/>
        </p:spPr>
        <p:txBody>
          <a:bodyPr wrap="square" rtlCol="0">
            <a:spAutoFit/>
          </a:bodyPr>
          <a:lstStyle/>
          <a:p>
            <a:r>
              <a:rPr lang="zh-CN" altLang="en-US" sz="1200" dirty="0"/>
              <a:t>组织法</a:t>
            </a:r>
            <a:endParaRPr lang="en-US" sz="1200" dirty="0"/>
          </a:p>
        </p:txBody>
      </p:sp>
      <p:sp>
        <p:nvSpPr>
          <p:cNvPr id="14" name="TextBox 13">
            <a:extLst>
              <a:ext uri="{FF2B5EF4-FFF2-40B4-BE49-F238E27FC236}">
                <a16:creationId xmlns:a16="http://schemas.microsoft.com/office/drawing/2014/main" id="{6A6F9FB5-7400-1747-95E4-0B8C4081D7A2}"/>
              </a:ext>
            </a:extLst>
          </p:cNvPr>
          <p:cNvSpPr txBox="1"/>
          <p:nvPr/>
        </p:nvSpPr>
        <p:spPr>
          <a:xfrm>
            <a:off x="3574717" y="2256018"/>
            <a:ext cx="2552740" cy="276999"/>
          </a:xfrm>
          <a:prstGeom prst="rect">
            <a:avLst/>
          </a:prstGeom>
          <a:noFill/>
        </p:spPr>
        <p:txBody>
          <a:bodyPr wrap="square" rtlCol="0">
            <a:spAutoFit/>
          </a:bodyPr>
          <a:lstStyle/>
          <a:p>
            <a:r>
              <a:rPr lang="zh-CN" altLang="en-US" sz="1200" dirty="0"/>
              <a:t>水清洁法案</a:t>
            </a:r>
            <a:endParaRPr lang="en-US" sz="1200" dirty="0"/>
          </a:p>
        </p:txBody>
      </p:sp>
      <p:sp>
        <p:nvSpPr>
          <p:cNvPr id="15" name="TextBox 14">
            <a:extLst>
              <a:ext uri="{FF2B5EF4-FFF2-40B4-BE49-F238E27FC236}">
                <a16:creationId xmlns:a16="http://schemas.microsoft.com/office/drawing/2014/main" id="{E7D9060E-F49D-CD4F-A3FD-5D77B4466FBA}"/>
              </a:ext>
            </a:extLst>
          </p:cNvPr>
          <p:cNvSpPr txBox="1"/>
          <p:nvPr/>
        </p:nvSpPr>
        <p:spPr>
          <a:xfrm>
            <a:off x="4661658" y="2632316"/>
            <a:ext cx="2552740" cy="276999"/>
          </a:xfrm>
          <a:prstGeom prst="rect">
            <a:avLst/>
          </a:prstGeom>
          <a:noFill/>
        </p:spPr>
        <p:txBody>
          <a:bodyPr wrap="square" rtlCol="0">
            <a:spAutoFit/>
          </a:bodyPr>
          <a:lstStyle/>
          <a:p>
            <a:r>
              <a:rPr lang="zh-CN" altLang="en-US" sz="1200" dirty="0"/>
              <a:t>沿海地区管理条例</a:t>
            </a:r>
            <a:endParaRPr lang="en-US" sz="1200" dirty="0"/>
          </a:p>
        </p:txBody>
      </p:sp>
      <p:sp>
        <p:nvSpPr>
          <p:cNvPr id="16" name="TextBox 15">
            <a:extLst>
              <a:ext uri="{FF2B5EF4-FFF2-40B4-BE49-F238E27FC236}">
                <a16:creationId xmlns:a16="http://schemas.microsoft.com/office/drawing/2014/main" id="{67AE119A-D0CF-2445-8617-F35A01673F3D}"/>
              </a:ext>
            </a:extLst>
          </p:cNvPr>
          <p:cNvSpPr txBox="1"/>
          <p:nvPr/>
        </p:nvSpPr>
        <p:spPr>
          <a:xfrm>
            <a:off x="3830539" y="3003732"/>
            <a:ext cx="2552740" cy="276999"/>
          </a:xfrm>
          <a:prstGeom prst="rect">
            <a:avLst/>
          </a:prstGeom>
          <a:noFill/>
        </p:spPr>
        <p:txBody>
          <a:bodyPr wrap="square" rtlCol="0">
            <a:spAutoFit/>
          </a:bodyPr>
          <a:lstStyle/>
          <a:p>
            <a:r>
              <a:rPr lang="zh-CN" altLang="en-US" sz="1200" dirty="0"/>
              <a:t>安全饮用水法案</a:t>
            </a:r>
            <a:endParaRPr lang="en-US" sz="1200" dirty="0"/>
          </a:p>
        </p:txBody>
      </p:sp>
    </p:spTree>
    <p:extLst>
      <p:ext uri="{BB962C8B-B14F-4D97-AF65-F5344CB8AC3E}">
        <p14:creationId xmlns:p14="http://schemas.microsoft.com/office/powerpoint/2010/main" val="2528838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5.googleusercontent.com/3OFP3iJgVQjlz5XL6if937N-JS6t-DL8_qYL0v3F_KNSdTZSZejh84-aA9eGeXu4j36akGGWJz8BKKyFimiikAajXMozZ7i77_WaaVgh8zo-4BEDbo4f8sGEBIHKVILKj9iqmEKl0MwABeDpWQ"/>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91277" y="4136889"/>
            <a:ext cx="4215508" cy="2329294"/>
          </a:xfrm>
          <a:prstGeom prst="rect">
            <a:avLst/>
          </a:prstGeom>
          <a:solidFill>
            <a:srgbClr val="FFFFFF">
              <a:shade val="85000"/>
            </a:srgbClr>
          </a:solidFill>
          <a:ln w="19050" cap="sq">
            <a:solidFill>
              <a:srgbClr val="FFFFFF"/>
            </a:solidFill>
            <a:miter lim="800000"/>
          </a:ln>
          <a:effectLst/>
          <a:scene3d>
            <a:camera prst="orthographicFront"/>
            <a:lightRig rig="twoPt" dir="t">
              <a:rot lat="0" lon="0" rev="7200000"/>
            </a:lightRig>
          </a:scene3d>
          <a:sp3d>
            <a:bevelT w="25400" h="19050"/>
            <a:contourClr>
              <a:srgbClr val="FFFFFF"/>
            </a:contourClr>
          </a:sp3d>
          <a:extLst/>
        </p:spPr>
      </p:pic>
      <p:pic>
        <p:nvPicPr>
          <p:cNvPr id="5122" name="Picture 2" descr="https://lh3.googleusercontent.com/LOJ-ZuEc0Tkx_doJVfnFkArEx4k0nt1OEYgCbgXq8aOX5OfZQLBWbO_vpsBgxxKknpGADDu6t8dld28suZQJBQl-M-nnn0MoW6ES2D7qiJgmFdWi6FxFRHOxzh8hx5LjXGa9-F5Elrxpk-8KxQ"/>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69949" y="1600003"/>
            <a:ext cx="3114150" cy="2331720"/>
          </a:xfrm>
          <a:prstGeom prst="rect">
            <a:avLst/>
          </a:prstGeom>
          <a:solidFill>
            <a:srgbClr val="FFFFFF">
              <a:shade val="85000"/>
            </a:srgbClr>
          </a:solidFill>
          <a:ln w="19050" cap="sq">
            <a:solidFill>
              <a:schemeClr val="tx1"/>
            </a:solidFill>
            <a:miter lim="800000"/>
          </a:ln>
          <a:effectLst/>
          <a:scene3d>
            <a:camera prst="orthographicFront"/>
            <a:lightRig rig="twoPt" dir="t">
              <a:rot lat="0" lon="0" rev="7200000"/>
            </a:lightRig>
          </a:scene3d>
          <a:sp3d>
            <a:bevelT w="25400" h="19050"/>
            <a:contourClr>
              <a:srgbClr val="FFFFFF"/>
            </a:contourClr>
          </a:sp3d>
          <a:extLst/>
        </p:spPr>
      </p:pic>
      <p:pic>
        <p:nvPicPr>
          <p:cNvPr id="5124" name="Picture 4" descr="https://lh5.googleusercontent.com/hDxiaBU-pzkYn5o2GA0SRKy_hJvuJe1GrWj7yjIfMRz6NcAZM4kubNlS8bQm5W3N8DF-fQkdDs7EpY2clDDHhRP7vjOxr_NV9uZEizdSnN_sCEc4ADQt1k33yDlHxkZiJJRn0U9ceLSN51tUP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36157" y="1600003"/>
            <a:ext cx="3105725" cy="2329294"/>
          </a:xfrm>
          <a:prstGeom prst="rect">
            <a:avLst/>
          </a:prstGeom>
          <a:solidFill>
            <a:srgbClr val="FFFFFF">
              <a:shade val="85000"/>
            </a:srgbClr>
          </a:solidFill>
          <a:ln w="19050" cap="sq">
            <a:solidFill>
              <a:srgbClr val="FFFFFF"/>
            </a:solidFill>
            <a:miter lim="800000"/>
          </a:ln>
          <a:effectLst/>
          <a:scene3d>
            <a:camera prst="orthographicFront"/>
            <a:lightRig rig="twoPt" dir="t">
              <a:rot lat="0" lon="0" rev="7200000"/>
            </a:lightRig>
          </a:scene3d>
          <a:sp3d>
            <a:bevelT w="25400" h="19050"/>
            <a:contourClr>
              <a:srgbClr val="FFFFFF"/>
            </a:contourClr>
          </a:sp3d>
          <a:extLst/>
        </p:spPr>
      </p:pic>
      <p:pic>
        <p:nvPicPr>
          <p:cNvPr id="5128" name="Picture 8" descr="https://lh5.googleusercontent.com/Mc8KpDJdm-yUNBPVUOEG09AC35K2-J5C7hsMxkyHFQGJfONUp_G2cvx2JHYtsOGpgMQ3R_DDKKFKNs-lV7bVCjQ2jeEPV3d8i26Ms6y8a5IbS3erO1XfZ-N232bhV43jdYa5UHw8BtKAevza2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16434" y="4136889"/>
            <a:ext cx="2707368" cy="2331720"/>
          </a:xfrm>
          <a:prstGeom prst="rect">
            <a:avLst/>
          </a:prstGeom>
          <a:solidFill>
            <a:srgbClr val="FFFFFF">
              <a:shade val="85000"/>
            </a:srgbClr>
          </a:solidFill>
          <a:ln w="19050" cap="sq">
            <a:solidFill>
              <a:srgbClr val="FFFFFF"/>
            </a:solidFill>
            <a:miter lim="800000"/>
          </a:ln>
          <a:effectLst/>
          <a:scene3d>
            <a:camera prst="orthographicFront"/>
            <a:lightRig rig="twoPt" dir="t">
              <a:rot lat="0" lon="0" rev="7200000"/>
            </a:lightRig>
          </a:scene3d>
          <a:sp3d>
            <a:bevelT w="25400" h="19050"/>
            <a:contourClr>
              <a:srgbClr val="FFFFFF"/>
            </a:contourClr>
          </a:sp3d>
          <a:extLst/>
        </p:spPr>
      </p:pic>
      <p:sp>
        <p:nvSpPr>
          <p:cNvPr id="7" name="Pentagon 6"/>
          <p:cNvSpPr/>
          <p:nvPr/>
        </p:nvSpPr>
        <p:spPr>
          <a:xfrm>
            <a:off x="-1" y="219461"/>
            <a:ext cx="5737299" cy="686230"/>
          </a:xfrm>
          <a:prstGeom prst="homePlat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4"/>
          <p:cNvSpPr txBox="1">
            <a:spLocks/>
          </p:cNvSpPr>
          <p:nvPr/>
        </p:nvSpPr>
        <p:spPr>
          <a:xfrm>
            <a:off x="0" y="219460"/>
            <a:ext cx="9727474" cy="303054"/>
          </a:xfrm>
          <a:prstGeom prst="rect">
            <a:avLst/>
          </a:prstGeom>
        </p:spPr>
        <p:txBody>
          <a:bodyP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tx1"/>
                </a:solidFill>
              </a:rPr>
              <a:t>Water Resources TEAM</a:t>
            </a:r>
          </a:p>
        </p:txBody>
      </p:sp>
      <p:sp>
        <p:nvSpPr>
          <p:cNvPr id="5" name="TextBox 4"/>
          <p:cNvSpPr txBox="1"/>
          <p:nvPr/>
        </p:nvSpPr>
        <p:spPr>
          <a:xfrm>
            <a:off x="56200" y="905691"/>
            <a:ext cx="8069838" cy="523220"/>
          </a:xfrm>
          <a:prstGeom prst="rect">
            <a:avLst/>
          </a:prstGeom>
          <a:noFill/>
        </p:spPr>
        <p:txBody>
          <a:bodyPr wrap="none" rtlCol="0">
            <a:spAutoFit/>
          </a:bodyPr>
          <a:lstStyle/>
          <a:p>
            <a:r>
              <a:rPr lang="en-US" sz="2800" dirty="0"/>
              <a:t>Centralized Office </a:t>
            </a:r>
            <a:r>
              <a:rPr lang="en-US" sz="2800" dirty="0">
                <a:solidFill>
                  <a:schemeClr val="bg1"/>
                </a:solidFill>
              </a:rPr>
              <a:t>AND</a:t>
            </a:r>
            <a:r>
              <a:rPr lang="en-US" sz="2800" dirty="0"/>
              <a:t> Field Based Positions</a:t>
            </a:r>
          </a:p>
        </p:txBody>
      </p:sp>
      <p:sp>
        <p:nvSpPr>
          <p:cNvPr id="9" name="TextBox 8">
            <a:extLst>
              <a:ext uri="{FF2B5EF4-FFF2-40B4-BE49-F238E27FC236}">
                <a16:creationId xmlns:a16="http://schemas.microsoft.com/office/drawing/2014/main" id="{2907B94C-551A-6F4C-BAA1-0A327C3C9900}"/>
              </a:ext>
            </a:extLst>
          </p:cNvPr>
          <p:cNvSpPr txBox="1"/>
          <p:nvPr/>
        </p:nvSpPr>
        <p:spPr>
          <a:xfrm>
            <a:off x="56199" y="693806"/>
            <a:ext cx="2552740" cy="276999"/>
          </a:xfrm>
          <a:prstGeom prst="rect">
            <a:avLst/>
          </a:prstGeom>
          <a:noFill/>
        </p:spPr>
        <p:txBody>
          <a:bodyPr wrap="square" rtlCol="0">
            <a:spAutoFit/>
          </a:bodyPr>
          <a:lstStyle/>
          <a:p>
            <a:r>
              <a:rPr lang="zh-CN" altLang="en-US" sz="1200" dirty="0"/>
              <a:t>水资源队伍</a:t>
            </a:r>
            <a:endParaRPr lang="en-US" sz="1200" dirty="0"/>
          </a:p>
        </p:txBody>
      </p:sp>
      <p:sp>
        <p:nvSpPr>
          <p:cNvPr id="10" name="TextBox 9">
            <a:extLst>
              <a:ext uri="{FF2B5EF4-FFF2-40B4-BE49-F238E27FC236}">
                <a16:creationId xmlns:a16="http://schemas.microsoft.com/office/drawing/2014/main" id="{3FA27F5E-7733-854E-94E3-A9E94DE02B14}"/>
              </a:ext>
            </a:extLst>
          </p:cNvPr>
          <p:cNvSpPr txBox="1"/>
          <p:nvPr/>
        </p:nvSpPr>
        <p:spPr>
          <a:xfrm>
            <a:off x="91180" y="1375958"/>
            <a:ext cx="2552740" cy="276999"/>
          </a:xfrm>
          <a:prstGeom prst="rect">
            <a:avLst/>
          </a:prstGeom>
          <a:noFill/>
        </p:spPr>
        <p:txBody>
          <a:bodyPr wrap="square" rtlCol="0">
            <a:spAutoFit/>
          </a:bodyPr>
          <a:lstStyle/>
          <a:p>
            <a:r>
              <a:rPr lang="zh-CN" altLang="en-US" sz="1200" dirty="0"/>
              <a:t>中央办公室和野外站点</a:t>
            </a:r>
            <a:endParaRPr lang="en-US" sz="1200" dirty="0"/>
          </a:p>
        </p:txBody>
      </p:sp>
    </p:spTree>
    <p:extLst>
      <p:ext uri="{BB962C8B-B14F-4D97-AF65-F5344CB8AC3E}">
        <p14:creationId xmlns:p14="http://schemas.microsoft.com/office/powerpoint/2010/main" val="1735393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nps.gov/common/uploads/banner_image/nri/homepage/932E28E2-1DD8-B71B-0B1E6449F43189CD.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062" y="0"/>
            <a:ext cx="12248149" cy="701953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58163" y="5127477"/>
            <a:ext cx="8896937" cy="1730523"/>
          </a:xfrm>
          <a:prstGeom prst="rect">
            <a:avLst/>
          </a:prstGeom>
          <a:solidFill>
            <a:schemeClr val="bg1">
              <a:alpha val="58000"/>
            </a:schemeClr>
          </a:solidFill>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Contact: Ed Harvey</a:t>
            </a:r>
          </a:p>
          <a:p>
            <a:pPr>
              <a:spcBef>
                <a:spcPts val="0"/>
              </a:spcBef>
            </a:pPr>
            <a:r>
              <a:rPr lang="en-US" sz="3200" dirty="0"/>
              <a:t>            </a:t>
            </a:r>
            <a:r>
              <a:rPr lang="en-US" sz="2800" dirty="0"/>
              <a:t>Chief, Water Resources Division</a:t>
            </a:r>
          </a:p>
          <a:p>
            <a:pPr>
              <a:spcBef>
                <a:spcPts val="600"/>
              </a:spcBef>
            </a:pPr>
            <a:r>
              <a:rPr lang="en-US" sz="2000" i="1" dirty="0"/>
              <a:t>				 </a:t>
            </a:r>
            <a:r>
              <a:rPr lang="en-US" sz="2000" i="1" dirty="0">
                <a:hlinkClick r:id="rId4"/>
              </a:rPr>
              <a:t>Forrest_Harvey@nps.gov</a:t>
            </a:r>
            <a:r>
              <a:rPr lang="en-US" sz="2000" i="1" dirty="0"/>
              <a:t>    970-225-3511</a:t>
            </a:r>
            <a:endParaRPr lang="en-US" sz="2000" dirty="0"/>
          </a:p>
        </p:txBody>
      </p:sp>
      <p:sp>
        <p:nvSpPr>
          <p:cNvPr id="9" name="Content Placeholder 2"/>
          <p:cNvSpPr txBox="1">
            <a:spLocks/>
          </p:cNvSpPr>
          <p:nvPr/>
        </p:nvSpPr>
        <p:spPr>
          <a:xfrm>
            <a:off x="538224" y="2445584"/>
            <a:ext cx="11219824" cy="1064181"/>
          </a:xfrm>
          <a:prstGeom prst="rect">
            <a:avLst/>
          </a:prstGeom>
          <a:solidFill>
            <a:schemeClr val="bg1">
              <a:alpha val="25000"/>
            </a:schemeClr>
          </a:solidFill>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lvl="0" indent="0">
              <a:spcBef>
                <a:spcPts val="0"/>
              </a:spcBef>
              <a:buClr>
                <a:schemeClr val="lt1"/>
              </a:buClr>
              <a:buSzPts val="5400"/>
              <a:buNone/>
            </a:pPr>
            <a:r>
              <a:rPr lang="en-US" sz="2800" dirty="0">
                <a:solidFill>
                  <a:schemeClr val="lt1"/>
                </a:solidFill>
                <a:latin typeface="Arial"/>
                <a:ea typeface="Arial"/>
                <a:cs typeface="Arial"/>
                <a:sym typeface="Arial"/>
              </a:rPr>
              <a:t>“</a:t>
            </a:r>
            <a:r>
              <a:rPr lang="en-US" sz="2800" i="1" dirty="0">
                <a:solidFill>
                  <a:schemeClr val="lt1"/>
                </a:solidFill>
                <a:latin typeface="Arial"/>
                <a:ea typeface="Arial"/>
                <a:cs typeface="Arial"/>
                <a:sym typeface="Arial"/>
              </a:rPr>
              <a:t>If there is magic on this planet, it is contained in water</a:t>
            </a:r>
            <a:r>
              <a:rPr lang="en-US" sz="2800" dirty="0">
                <a:solidFill>
                  <a:schemeClr val="lt1"/>
                </a:solidFill>
                <a:latin typeface="Arial"/>
                <a:ea typeface="Arial"/>
                <a:cs typeface="Arial"/>
                <a:sym typeface="Arial"/>
              </a:rPr>
              <a:t>.”</a:t>
            </a:r>
            <a:endParaRPr lang="en-US" sz="2800" dirty="0"/>
          </a:p>
          <a:p>
            <a:pPr marL="0" lvl="0" indent="0" algn="r">
              <a:spcBef>
                <a:spcPts val="0"/>
              </a:spcBef>
              <a:buClr>
                <a:schemeClr val="lt1"/>
              </a:buClr>
              <a:buSzPts val="5400"/>
              <a:buNone/>
            </a:pPr>
            <a:r>
              <a:rPr lang="en-US" sz="2800" dirty="0">
                <a:solidFill>
                  <a:schemeClr val="lt1"/>
                </a:solidFill>
                <a:latin typeface="Arial"/>
                <a:ea typeface="Arial"/>
                <a:cs typeface="Arial"/>
                <a:sym typeface="Arial"/>
              </a:rPr>
              <a:t> 			– Loren </a:t>
            </a:r>
            <a:r>
              <a:rPr lang="en-US" sz="2800" dirty="0" err="1">
                <a:solidFill>
                  <a:schemeClr val="lt1"/>
                </a:solidFill>
                <a:latin typeface="Arial"/>
                <a:ea typeface="Arial"/>
                <a:cs typeface="Arial"/>
                <a:sym typeface="Arial"/>
              </a:rPr>
              <a:t>Eiseley</a:t>
            </a:r>
            <a:endParaRPr lang="en-US" sz="2800" dirty="0"/>
          </a:p>
        </p:txBody>
      </p:sp>
      <p:sp>
        <p:nvSpPr>
          <p:cNvPr id="5" name="TextBox 4">
            <a:extLst>
              <a:ext uri="{FF2B5EF4-FFF2-40B4-BE49-F238E27FC236}">
                <a16:creationId xmlns:a16="http://schemas.microsoft.com/office/drawing/2014/main" id="{CBC7922F-93E2-604A-B234-04C18ABB674F}"/>
              </a:ext>
            </a:extLst>
          </p:cNvPr>
          <p:cNvSpPr txBox="1"/>
          <p:nvPr/>
        </p:nvSpPr>
        <p:spPr>
          <a:xfrm>
            <a:off x="5472237" y="5376419"/>
            <a:ext cx="2552740" cy="276999"/>
          </a:xfrm>
          <a:prstGeom prst="rect">
            <a:avLst/>
          </a:prstGeom>
          <a:noFill/>
        </p:spPr>
        <p:txBody>
          <a:bodyPr wrap="square" rtlCol="0">
            <a:spAutoFit/>
          </a:bodyPr>
          <a:lstStyle/>
          <a:p>
            <a:r>
              <a:rPr lang="zh-CN" altLang="en-US" sz="1200" dirty="0"/>
              <a:t>请联系：艾德</a:t>
            </a:r>
            <a:r>
              <a:rPr lang="en-US" altLang="zh-CN" sz="1200" dirty="0"/>
              <a:t>·</a:t>
            </a:r>
            <a:r>
              <a:rPr lang="zh-CN" altLang="en-US" sz="1200" dirty="0"/>
              <a:t>哈维，水资源部部长</a:t>
            </a:r>
            <a:endParaRPr lang="en-US" sz="1200" dirty="0"/>
          </a:p>
        </p:txBody>
      </p:sp>
    </p:spTree>
    <p:extLst>
      <p:ext uri="{BB962C8B-B14F-4D97-AF65-F5344CB8AC3E}">
        <p14:creationId xmlns:p14="http://schemas.microsoft.com/office/powerpoint/2010/main" val="2274517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34061" cy="6487397"/>
          </a:xfrm>
          <a:prstGeom prst="rect">
            <a:avLst/>
          </a:prstGeom>
        </p:spPr>
      </p:pic>
      <p:sp>
        <p:nvSpPr>
          <p:cNvPr id="6" name="Title 1"/>
          <p:cNvSpPr>
            <a:spLocks noGrp="1"/>
          </p:cNvSpPr>
          <p:nvPr>
            <p:ph type="title"/>
          </p:nvPr>
        </p:nvSpPr>
        <p:spPr>
          <a:xfrm>
            <a:off x="8537945" y="554920"/>
            <a:ext cx="3696116" cy="742255"/>
          </a:xfrm>
          <a:solidFill>
            <a:schemeClr val="tx1">
              <a:alpha val="67000"/>
            </a:schemeClr>
          </a:solidFill>
        </p:spPr>
        <p:txBody>
          <a:bodyPr/>
          <a:lstStyle/>
          <a:p>
            <a:r>
              <a:rPr lang="en-US" dirty="0">
                <a:solidFill>
                  <a:schemeClr val="tx2">
                    <a:lumMod val="50000"/>
                  </a:schemeClr>
                </a:solidFill>
              </a:rPr>
              <a:t> Questions </a:t>
            </a:r>
            <a:r>
              <a:rPr lang="en-US" dirty="0">
                <a:solidFill>
                  <a:schemeClr val="tx2">
                    <a:lumMod val="50000"/>
                  </a:schemeClr>
                </a:solidFill>
                <a:latin typeface="Times New Roman" panose="02020603050405020304" pitchFamily="18" charset="0"/>
                <a:cs typeface="Times New Roman" panose="02020603050405020304" pitchFamily="18" charset="0"/>
              </a:rPr>
              <a:t>?</a:t>
            </a:r>
            <a:endParaRPr lang="en-US" dirty="0">
              <a:solidFill>
                <a:schemeClr val="tx2">
                  <a:lumMod val="50000"/>
                </a:schemeClr>
              </a:solidFill>
            </a:endParaRPr>
          </a:p>
        </p:txBody>
      </p:sp>
      <p:sp>
        <p:nvSpPr>
          <p:cNvPr id="4" name="Text Placeholder 2"/>
          <p:cNvSpPr txBox="1">
            <a:spLocks/>
          </p:cNvSpPr>
          <p:nvPr/>
        </p:nvSpPr>
        <p:spPr>
          <a:xfrm>
            <a:off x="-57342" y="6487397"/>
            <a:ext cx="8825658" cy="8604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accent5">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dirty="0">
                <a:effectLst>
                  <a:outerShdw blurRad="38100" dist="38100" dir="2700000" algn="tl">
                    <a:srgbClr val="000000">
                      <a:alpha val="43137"/>
                    </a:srgbClr>
                  </a:outerShdw>
                </a:effectLst>
              </a:rPr>
              <a:t>Yosemite National Park – California, USA</a:t>
            </a:r>
          </a:p>
        </p:txBody>
      </p:sp>
    </p:spTree>
    <p:extLst>
      <p:ext uri="{BB962C8B-B14F-4D97-AF65-F5344CB8AC3E}">
        <p14:creationId xmlns:p14="http://schemas.microsoft.com/office/powerpoint/2010/main" val="4018158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342" y="6487397"/>
            <a:ext cx="8825658" cy="860400"/>
          </a:xfrm>
        </p:spPr>
        <p:txBody>
          <a:bodyPr>
            <a:normAutofit/>
          </a:bodyPr>
          <a:lstStyle/>
          <a:p>
            <a:r>
              <a:rPr lang="en-US" dirty="0" err="1"/>
              <a:t>Huanglong</a:t>
            </a:r>
            <a:r>
              <a:rPr lang="en-US" dirty="0"/>
              <a:t> Scenic and Historic Interest Area - Sichuan, China</a:t>
            </a:r>
          </a:p>
        </p:txBody>
      </p:sp>
      <p:pic>
        <p:nvPicPr>
          <p:cNvPr id="3074" name="Picture 2" descr="1 huanglong 2011x.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97"/>
          <a:stretch/>
        </p:blipFill>
        <p:spPr bwMode="auto">
          <a:xfrm>
            <a:off x="-57342" y="-54688"/>
            <a:ext cx="12249342" cy="65420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8DA25A-9786-3A49-8D9C-9FB71B478832}"/>
              </a:ext>
            </a:extLst>
          </p:cNvPr>
          <p:cNvSpPr txBox="1"/>
          <p:nvPr/>
        </p:nvSpPr>
        <p:spPr>
          <a:xfrm>
            <a:off x="8715561" y="6526920"/>
            <a:ext cx="4098377" cy="276999"/>
          </a:xfrm>
          <a:prstGeom prst="rect">
            <a:avLst/>
          </a:prstGeom>
          <a:noFill/>
        </p:spPr>
        <p:txBody>
          <a:bodyPr wrap="square" rtlCol="0">
            <a:spAutoFit/>
          </a:bodyPr>
          <a:lstStyle/>
          <a:p>
            <a:r>
              <a:rPr lang="zh-CN" altLang="en-US" sz="1200" dirty="0"/>
              <a:t>黄龙风景名胜区</a:t>
            </a:r>
            <a:r>
              <a:rPr lang="en-US" altLang="zh-CN" sz="1200" dirty="0"/>
              <a:t>-</a:t>
            </a:r>
            <a:r>
              <a:rPr lang="zh-CN" altLang="en-US" sz="1200" dirty="0"/>
              <a:t>中国四川</a:t>
            </a:r>
            <a:endParaRPr lang="en-US" sz="1200" dirty="0"/>
          </a:p>
        </p:txBody>
      </p:sp>
    </p:spTree>
    <p:extLst>
      <p:ext uri="{BB962C8B-B14F-4D97-AF65-F5344CB8AC3E}">
        <p14:creationId xmlns:p14="http://schemas.microsoft.com/office/powerpoint/2010/main" val="178856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57342" y="6487397"/>
            <a:ext cx="8825658" cy="8604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accent5">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dirty="0">
                <a:effectLst>
                  <a:outerShdw blurRad="38100" dist="38100" dir="2700000" algn="tl">
                    <a:srgbClr val="000000">
                      <a:alpha val="43137"/>
                    </a:srgbClr>
                  </a:outerShdw>
                </a:effectLst>
              </a:rPr>
              <a:t>Yellowstone National Park – Wyoming, USA</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
            <a:ext cx="12192000" cy="6497055"/>
          </a:xfrm>
          <a:prstGeom prst="rect">
            <a:avLst/>
          </a:prstGeom>
        </p:spPr>
      </p:pic>
      <p:sp>
        <p:nvSpPr>
          <p:cNvPr id="5" name="TextBox 4">
            <a:extLst>
              <a:ext uri="{FF2B5EF4-FFF2-40B4-BE49-F238E27FC236}">
                <a16:creationId xmlns:a16="http://schemas.microsoft.com/office/drawing/2014/main" id="{47DD46D5-80EA-1744-8E85-75400FAED6A6}"/>
              </a:ext>
            </a:extLst>
          </p:cNvPr>
          <p:cNvSpPr txBox="1"/>
          <p:nvPr/>
        </p:nvSpPr>
        <p:spPr>
          <a:xfrm>
            <a:off x="6131170" y="6536576"/>
            <a:ext cx="4098377" cy="276999"/>
          </a:xfrm>
          <a:prstGeom prst="rect">
            <a:avLst/>
          </a:prstGeom>
          <a:noFill/>
        </p:spPr>
        <p:txBody>
          <a:bodyPr wrap="square" rtlCol="0">
            <a:spAutoFit/>
          </a:bodyPr>
          <a:lstStyle/>
          <a:p>
            <a:r>
              <a:rPr lang="zh-CN" altLang="en-US" sz="1200" dirty="0"/>
              <a:t>黄石国家公园</a:t>
            </a:r>
            <a:r>
              <a:rPr lang="en-US" altLang="zh-CN" sz="1200" dirty="0"/>
              <a:t>-</a:t>
            </a:r>
            <a:r>
              <a:rPr lang="zh-CN" altLang="en-US" sz="1200" dirty="0"/>
              <a:t> 美国怀俄明州</a:t>
            </a:r>
            <a:endParaRPr lang="en-US" sz="1200" dirty="0"/>
          </a:p>
        </p:txBody>
      </p:sp>
    </p:spTree>
    <p:extLst>
      <p:ext uri="{BB962C8B-B14F-4D97-AF65-F5344CB8AC3E}">
        <p14:creationId xmlns:p14="http://schemas.microsoft.com/office/powerpoint/2010/main" val="964097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342" y="6487397"/>
            <a:ext cx="10332310" cy="860400"/>
          </a:xfrm>
        </p:spPr>
        <p:txBody>
          <a:bodyPr>
            <a:normAutofit/>
          </a:bodyPr>
          <a:lstStyle/>
          <a:p>
            <a:r>
              <a:rPr lang="en-US" dirty="0"/>
              <a:t>Tian Shan mountains, </a:t>
            </a:r>
            <a:r>
              <a:rPr lang="en-US" dirty="0" err="1"/>
              <a:t>Bogeda</a:t>
            </a:r>
            <a:r>
              <a:rPr lang="en-US" dirty="0"/>
              <a:t> Biosphere Reserve - Xinjiang, China</a:t>
            </a:r>
          </a:p>
          <a:p>
            <a:endParaRPr lang="en-US" dirty="0"/>
          </a:p>
        </p:txBody>
      </p:sp>
      <p:pic>
        <p:nvPicPr>
          <p:cNvPr id="4098" name="Picture 2" descr="https://upload.wikimedia.org/wikipedia/commons/thumb/1/15/%E9%A3%9E%E8%B6%8A%E5%A4%A9%E5%B1%B1_fly_over_Tian_Shan_mountains_%284117410958%29.jpg/1920px-%E9%A3%9E%E8%B6%8A%E5%A4%A9%E5%B1%B1_fly_over_Tian_Shan_mountains_%284117410958%2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12192000" cy="64873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EE1D84-9EC1-074D-A987-A112BF35B2C4}"/>
              </a:ext>
            </a:extLst>
          </p:cNvPr>
          <p:cNvSpPr txBox="1"/>
          <p:nvPr/>
        </p:nvSpPr>
        <p:spPr>
          <a:xfrm>
            <a:off x="8914167" y="6525377"/>
            <a:ext cx="4098377" cy="276999"/>
          </a:xfrm>
          <a:prstGeom prst="rect">
            <a:avLst/>
          </a:prstGeom>
          <a:noFill/>
        </p:spPr>
        <p:txBody>
          <a:bodyPr wrap="square" rtlCol="0">
            <a:spAutoFit/>
          </a:bodyPr>
          <a:lstStyle/>
          <a:p>
            <a:r>
              <a:rPr lang="zh-CN" altLang="en-US" sz="1200" dirty="0"/>
              <a:t>中国新疆博格达生物圈保护区，天山</a:t>
            </a:r>
            <a:endParaRPr lang="en-US" sz="1200" dirty="0"/>
          </a:p>
        </p:txBody>
      </p:sp>
    </p:spTree>
    <p:extLst>
      <p:ext uri="{BB962C8B-B14F-4D97-AF65-F5344CB8AC3E}">
        <p14:creationId xmlns:p14="http://schemas.microsoft.com/office/powerpoint/2010/main" val="2384888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57342" y="6487397"/>
            <a:ext cx="8825658" cy="86040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accent5">
                    <a:lumMod val="40000"/>
                    <a:lumOff val="60000"/>
                  </a:schemeClr>
                </a:solidFill>
                <a:latin typeface="+mj-lt"/>
                <a:ea typeface="+mj-ea"/>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US" dirty="0">
                <a:effectLst>
                  <a:outerShdw blurRad="38100" dist="38100" dir="2700000" algn="tl">
                    <a:srgbClr val="000000">
                      <a:alpha val="43137"/>
                    </a:srgbClr>
                  </a:outerShdw>
                </a:effectLst>
              </a:rPr>
              <a:t>Wrangell-St. Elias National Park – Alaska, USA</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77994" cy="6487397"/>
          </a:xfrm>
          <a:prstGeom prst="rect">
            <a:avLst/>
          </a:prstGeom>
        </p:spPr>
      </p:pic>
      <p:sp>
        <p:nvSpPr>
          <p:cNvPr id="4" name="TextBox 3">
            <a:extLst>
              <a:ext uri="{FF2B5EF4-FFF2-40B4-BE49-F238E27FC236}">
                <a16:creationId xmlns:a16="http://schemas.microsoft.com/office/drawing/2014/main" id="{BB204015-F94C-674C-B03E-11EBA5B03DB8}"/>
              </a:ext>
            </a:extLst>
          </p:cNvPr>
          <p:cNvSpPr txBox="1"/>
          <p:nvPr/>
        </p:nvSpPr>
        <p:spPr>
          <a:xfrm>
            <a:off x="6374778" y="6523218"/>
            <a:ext cx="4098377" cy="276999"/>
          </a:xfrm>
          <a:prstGeom prst="rect">
            <a:avLst/>
          </a:prstGeom>
          <a:noFill/>
        </p:spPr>
        <p:txBody>
          <a:bodyPr wrap="square" rtlCol="0">
            <a:spAutoFit/>
          </a:bodyPr>
          <a:lstStyle/>
          <a:p>
            <a:r>
              <a:rPr lang="zh-CN" altLang="en-US" sz="1200" dirty="0"/>
              <a:t>美国阿拉斯加， 兰格尔</a:t>
            </a:r>
            <a:r>
              <a:rPr lang="en-US" altLang="zh-CN" sz="1200" dirty="0"/>
              <a:t>-</a:t>
            </a:r>
            <a:r>
              <a:rPr lang="zh-CN" altLang="en-US" sz="1200" dirty="0"/>
              <a:t>圣伊莱亚斯国家公园</a:t>
            </a:r>
            <a:endParaRPr lang="en-US" sz="1200" dirty="0"/>
          </a:p>
        </p:txBody>
      </p:sp>
    </p:spTree>
    <p:extLst>
      <p:ext uri="{BB962C8B-B14F-4D97-AF65-F5344CB8AC3E}">
        <p14:creationId xmlns:p14="http://schemas.microsoft.com/office/powerpoint/2010/main" val="30680606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6529</TotalTime>
  <Words>4479</Words>
  <Application>Microsoft Macintosh PowerPoint</Application>
  <PresentationFormat>Widescreen</PresentationFormat>
  <Paragraphs>615</Paragraphs>
  <Slides>57</Slides>
  <Notes>55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7" baseType="lpstr">
      <vt:lpstr>宋体</vt:lpstr>
      <vt:lpstr>Arial</vt:lpstr>
      <vt:lpstr>Bookman Old Style</vt:lpstr>
      <vt:lpstr>Calibri</vt:lpstr>
      <vt:lpstr>Century Gothic</vt:lpstr>
      <vt:lpstr>Times New Roman</vt:lpstr>
      <vt:lpstr>Wingdings</vt:lpstr>
      <vt:lpstr>Wingdings 3</vt:lpstr>
      <vt:lpstr>Ion</vt:lpstr>
      <vt:lpstr>Image</vt:lpstr>
      <vt:lpstr>  Clean Air &amp; National Parks</vt:lpstr>
      <vt:lpstr>PowerPoint Presentation</vt:lpstr>
      <vt:lpstr>PREFACE</vt:lpstr>
      <vt:lpstr>PowerPoint Presentation</vt:lpstr>
      <vt:lpstr>PowerPoint Presentation</vt:lpstr>
      <vt:lpstr>PowerPoint Presentation</vt:lpstr>
      <vt:lpstr>PowerPoint Presentation</vt:lpstr>
      <vt:lpstr>PowerPoint Presentation</vt:lpstr>
      <vt:lpstr>PowerPoint Presentation</vt:lpstr>
      <vt:lpstr>Air Quality Basics</vt:lpstr>
      <vt:lpstr>PowerPoint Presentation</vt:lpstr>
      <vt:lpstr>PowerPoint Presentation</vt:lpstr>
      <vt:lpstr>PowerPoint Presentation</vt:lpstr>
      <vt:lpstr>Haze limits visibility</vt:lpstr>
      <vt:lpstr>PowerPoint Presentation</vt:lpstr>
      <vt:lpstr>Human Health Effects</vt:lpstr>
      <vt:lpstr>PowerPoint Presentation</vt:lpstr>
      <vt:lpstr>Effects on Nature</vt:lpstr>
      <vt:lpstr>NPS Responsibilities &amp; Actions</vt:lpstr>
      <vt:lpstr>PowerPoint Presentation</vt:lpstr>
      <vt:lpstr>PowerPoint Presentation</vt:lpstr>
      <vt:lpstr>Monitoring</vt:lpstr>
      <vt:lpstr>Monitoring</vt:lpstr>
      <vt:lpstr>PowerPoint Presentation</vt:lpstr>
      <vt:lpstr>PowerPoint Presentation</vt:lpstr>
      <vt:lpstr>Scenic Views</vt:lpstr>
      <vt:lpstr>Policy &amp; Permit Review</vt:lpstr>
      <vt:lpstr>Air Quality in Parks</vt:lpstr>
      <vt:lpstr>Air Clarity</vt:lpstr>
      <vt:lpstr>PowerPoint Presentation</vt:lpstr>
      <vt:lpstr>PowerPoint Presentation</vt:lpstr>
      <vt:lpstr>PowerPoint Presentation</vt:lpstr>
      <vt:lpstr>Smoke…</vt:lpstr>
      <vt:lpstr>PowerPoint Presentation</vt:lpstr>
      <vt:lpstr>Ground-Level Ozone</vt:lpstr>
      <vt:lpstr>PowerPoint Presentation</vt:lpstr>
      <vt:lpstr>PowerPoint Presentation</vt:lpstr>
      <vt:lpstr>PowerPoint Presentation</vt:lpstr>
      <vt:lpstr>Nitrogen &amp; Sulfur Deposition</vt:lpstr>
      <vt:lpstr>PowerPoint Presentation</vt:lpstr>
      <vt:lpstr>PowerPoint Presentation</vt:lpstr>
      <vt:lpstr>PowerPoint Presentation</vt:lpstr>
      <vt:lpstr>Ammonium…</vt:lpstr>
      <vt:lpstr>Atmospheric Mercury Deposition</vt:lpstr>
      <vt:lpstr>PowerPoint Presentation</vt:lpstr>
      <vt:lpstr>Partnership Opportunities</vt:lpstr>
      <vt:lpstr>PowerPoint Presentation</vt:lpstr>
      <vt:lpstr>Visibility Monitoring</vt:lpstr>
      <vt:lpstr>PowerPoint Presentation</vt:lpstr>
      <vt:lpstr>Water Resources &amp; Parks </vt:lpstr>
      <vt:lpstr>PowerPoint Presentation</vt:lpstr>
      <vt:lpstr>PowerPoint Presentation</vt:lpstr>
      <vt:lpstr>PowerPoint Presentation</vt:lpstr>
      <vt:lpstr>PowerPoint Presentation</vt:lpstr>
      <vt:lpstr>PowerPoint Presentation</vt:lpstr>
      <vt:lpstr>PowerPoint Presentation</vt:lpstr>
      <vt:lpstr> Questions ?</vt:lpstr>
    </vt:vector>
  </TitlesOfParts>
  <Company>National Park Service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Morris, Kristi</dc:creator>
  <cp:lastModifiedBy>Zhiquan Yang</cp:lastModifiedBy>
  <cp:revision>114</cp:revision>
  <cp:lastPrinted>2019-09-04T17:56:21Z</cp:lastPrinted>
  <dcterms:created xsi:type="dcterms:W3CDTF">2018-02-06T23:09:53Z</dcterms:created>
  <dcterms:modified xsi:type="dcterms:W3CDTF">2019-10-28T07:20:15Z</dcterms:modified>
</cp:coreProperties>
</file>