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71" r:id="rId3"/>
    <p:sldId id="276" r:id="rId4"/>
    <p:sldId id="262" r:id="rId5"/>
    <p:sldId id="273" r:id="rId6"/>
    <p:sldId id="274" r:id="rId7"/>
    <p:sldId id="265" r:id="rId8"/>
    <p:sldId id="264" r:id="rId9"/>
    <p:sldId id="272" r:id="rId10"/>
    <p:sldId id="275" r:id="rId11"/>
    <p:sldId id="263" r:id="rId12"/>
    <p:sldId id="266"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A128CF-A60D-BC4B-BF6B-7AD5DC2BDAED}">
          <p14:sldIdLst>
            <p14:sldId id="256"/>
            <p14:sldId id="271"/>
            <p14:sldId id="276"/>
            <p14:sldId id="262"/>
            <p14:sldId id="273"/>
            <p14:sldId id="274"/>
            <p14:sldId id="265"/>
            <p14:sldId id="264"/>
            <p14:sldId id="272"/>
            <p14:sldId id="275"/>
            <p14:sldId id="263"/>
            <p14:sldId id="266"/>
            <p14:sldId id="2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19"/>
    <p:restoredTop sz="77600"/>
  </p:normalViewPr>
  <p:slideViewPr>
    <p:cSldViewPr snapToGrid="0" snapToObjects="1">
      <p:cViewPr varScale="1">
        <p:scale>
          <a:sx n="82" d="100"/>
          <a:sy n="82" d="100"/>
        </p:scale>
        <p:origin x="192" y="168"/>
      </p:cViewPr>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BBC0C-498C-504D-AF89-25ECB7CEE7B9}" type="datetimeFigureOut">
              <a:rPr lang="en-US" smtClean="0"/>
              <a:t>10/25/19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64083-713F-DB44-96EF-3E678DE47670}" type="slidenum">
              <a:rPr lang="en-US" smtClean="0"/>
              <a:t>‹#›</a:t>
            </a:fld>
            <a:endParaRPr lang="en-US"/>
          </a:p>
        </p:txBody>
      </p:sp>
    </p:spTree>
    <p:extLst>
      <p:ext uri="{BB962C8B-B14F-4D97-AF65-F5344CB8AC3E}">
        <p14:creationId xmlns:p14="http://schemas.microsoft.com/office/powerpoint/2010/main" val="181846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164083-713F-DB44-96EF-3E678DE47670}" type="slidenum">
              <a:rPr lang="en-US" smtClean="0"/>
              <a:t>1</a:t>
            </a:fld>
            <a:endParaRPr lang="en-US"/>
          </a:p>
        </p:txBody>
      </p:sp>
    </p:spTree>
    <p:extLst>
      <p:ext uri="{BB962C8B-B14F-4D97-AF65-F5344CB8AC3E}">
        <p14:creationId xmlns:p14="http://schemas.microsoft.com/office/powerpoint/2010/main" val="332866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164083-713F-DB44-96EF-3E678DE47670}" type="slidenum">
              <a:rPr lang="en-US" smtClean="0"/>
              <a:t>2</a:t>
            </a:fld>
            <a:endParaRPr lang="en-US"/>
          </a:p>
        </p:txBody>
      </p:sp>
    </p:spTree>
    <p:extLst>
      <p:ext uri="{BB962C8B-B14F-4D97-AF65-F5344CB8AC3E}">
        <p14:creationId xmlns:p14="http://schemas.microsoft.com/office/powerpoint/2010/main" val="3226198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F77D-F439-8C4E-9189-0D92B8B7D1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79646A-61B7-1741-ADE2-BAEF0DA6A4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10DBAF-A87E-C54D-B01F-C4A84F9E3712}"/>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5" name="Footer Placeholder 4">
            <a:extLst>
              <a:ext uri="{FF2B5EF4-FFF2-40B4-BE49-F238E27FC236}">
                <a16:creationId xmlns:a16="http://schemas.microsoft.com/office/drawing/2014/main" id="{C4DACD8B-7E81-2D41-9BB0-C98930C7C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59DFD-C440-4B48-8F87-976D4183BCFD}"/>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806062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84385-C504-EE42-9B80-9452E62A99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DDDC0B-C4C2-DD47-BB05-ED36E093B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B6766-2198-C846-A6C3-5A63B508F4EE}"/>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5" name="Footer Placeholder 4">
            <a:extLst>
              <a:ext uri="{FF2B5EF4-FFF2-40B4-BE49-F238E27FC236}">
                <a16:creationId xmlns:a16="http://schemas.microsoft.com/office/drawing/2014/main" id="{E6E47C60-BF39-9246-834D-3C34EF2D3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9F0D93-A261-2949-8F58-197E68269ADA}"/>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2804198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5AAD46-EAFF-CF44-A4F9-659A1E258F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B1BC2B-FF13-AC43-8F5B-93EE0A5C5F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14295-C2A7-1745-87A1-D333A9319248}"/>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5" name="Footer Placeholder 4">
            <a:extLst>
              <a:ext uri="{FF2B5EF4-FFF2-40B4-BE49-F238E27FC236}">
                <a16:creationId xmlns:a16="http://schemas.microsoft.com/office/drawing/2014/main" id="{ED5BF7EB-4EA0-2F4F-820A-40B427A05D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690BF4-9CA4-CF43-A21E-75B185E03EDA}"/>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661381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7F768-3BFA-6342-83D1-EACF40DD2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D2A5F-7DD1-3B45-87E0-64672CFB3D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A2E95-AC4B-244F-A949-E941020BE802}"/>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5" name="Footer Placeholder 4">
            <a:extLst>
              <a:ext uri="{FF2B5EF4-FFF2-40B4-BE49-F238E27FC236}">
                <a16:creationId xmlns:a16="http://schemas.microsoft.com/office/drawing/2014/main" id="{1E028FE5-D1B6-4545-9FE0-E041CD520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9EC3-215A-4D4D-B6F0-D0235F0C86CC}"/>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3392674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0F8BC-E102-9E48-93E3-6E1BAB3FF2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435DDA-534F-F444-BDAE-8F8F6BB638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318AF1-4E92-C34E-AC93-444991C1D5B2}"/>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5" name="Footer Placeholder 4">
            <a:extLst>
              <a:ext uri="{FF2B5EF4-FFF2-40B4-BE49-F238E27FC236}">
                <a16:creationId xmlns:a16="http://schemas.microsoft.com/office/drawing/2014/main" id="{3A0ECB70-8608-DF46-831C-B1373D351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C0BC2-6E73-4142-A9F9-36B3881E59D2}"/>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18513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2632-C895-1648-B5F2-DB0DEABBC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1DC73-F9F4-6444-85A5-3E9615F9EA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444AE4-405C-EC41-AA8A-9DE173C1BE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B749EC-319F-E640-81F9-34E826877BAD}"/>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6" name="Footer Placeholder 5">
            <a:extLst>
              <a:ext uri="{FF2B5EF4-FFF2-40B4-BE49-F238E27FC236}">
                <a16:creationId xmlns:a16="http://schemas.microsoft.com/office/drawing/2014/main" id="{3B367B1F-4CFC-5C4B-B3DF-7FD062C96E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DFBAFA-8B4E-2841-A170-338B0A427BBF}"/>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3814995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DEA6B-77FC-5940-A604-C2F5FE7119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3938BA-3FD1-8949-8D05-5C3965F9B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FB3FD7-3CCF-E743-A034-0B759B7391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4F9B9A-B99D-0244-A98A-8F98F5B59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90BC0A-DE7E-0F42-8434-8DE018867D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45D6E3-932D-284F-8D2D-43168521B991}"/>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8" name="Footer Placeholder 7">
            <a:extLst>
              <a:ext uri="{FF2B5EF4-FFF2-40B4-BE49-F238E27FC236}">
                <a16:creationId xmlns:a16="http://schemas.microsoft.com/office/drawing/2014/main" id="{7EFAC267-D95B-8F48-AE5D-27DC7439E2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A82E58-5229-F744-960A-12BA8430A151}"/>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1992536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6682F-F24C-EF48-B4BC-73050E7EF4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08C51E-136F-B041-AA5F-A7C38FF9567A}"/>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4" name="Footer Placeholder 3">
            <a:extLst>
              <a:ext uri="{FF2B5EF4-FFF2-40B4-BE49-F238E27FC236}">
                <a16:creationId xmlns:a16="http://schemas.microsoft.com/office/drawing/2014/main" id="{FD97B8C4-BC66-554F-841E-D7C5B50972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E23096-1CE1-714E-BF9E-177DE5A77150}"/>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3248249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FBF061-3FD3-5442-83BC-A6DDD30DC826}"/>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3" name="Footer Placeholder 2">
            <a:extLst>
              <a:ext uri="{FF2B5EF4-FFF2-40B4-BE49-F238E27FC236}">
                <a16:creationId xmlns:a16="http://schemas.microsoft.com/office/drawing/2014/main" id="{E3EB8B21-6BF2-1646-934E-F9B2B10D8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F8FD3-925B-404F-8CEA-B2139E0BE373}"/>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4095213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7756-5BF5-6744-A73E-62E8478347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40243B-24CC-644B-B5C1-43934C29B9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81ED37-14AB-C94D-BB73-7690A1E93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621972-6690-9145-A604-2BCE083077A3}"/>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6" name="Footer Placeholder 5">
            <a:extLst>
              <a:ext uri="{FF2B5EF4-FFF2-40B4-BE49-F238E27FC236}">
                <a16:creationId xmlns:a16="http://schemas.microsoft.com/office/drawing/2014/main" id="{0F5CFE8F-FE52-1D4B-BC4C-B2134A04E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257074-3BE9-C044-BD1D-F6517902BA02}"/>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3745488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55277-A684-7D4F-AC6A-95E04411D6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7D84EF-516E-1344-B0B7-5DCBB88656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678D6E-C931-B44C-883F-7D016D5DB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EBD4C-DE39-D84C-AE45-AD70F80E83A1}"/>
              </a:ext>
            </a:extLst>
          </p:cNvPr>
          <p:cNvSpPr>
            <a:spLocks noGrp="1"/>
          </p:cNvSpPr>
          <p:nvPr>
            <p:ph type="dt" sz="half" idx="10"/>
          </p:nvPr>
        </p:nvSpPr>
        <p:spPr/>
        <p:txBody>
          <a:bodyPr/>
          <a:lstStyle/>
          <a:p>
            <a:fld id="{871B4267-C456-3449-9D32-3E94C630AAA4}" type="datetimeFigureOut">
              <a:rPr lang="en-US" smtClean="0"/>
              <a:t>10/25/19</a:t>
            </a:fld>
            <a:endParaRPr lang="en-US"/>
          </a:p>
        </p:txBody>
      </p:sp>
      <p:sp>
        <p:nvSpPr>
          <p:cNvPr id="6" name="Footer Placeholder 5">
            <a:extLst>
              <a:ext uri="{FF2B5EF4-FFF2-40B4-BE49-F238E27FC236}">
                <a16:creationId xmlns:a16="http://schemas.microsoft.com/office/drawing/2014/main" id="{01E0A3E4-420B-9843-9F5C-983522A1BB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B45BE-DFC6-D54B-9A11-D0085D5EE10B}"/>
              </a:ext>
            </a:extLst>
          </p:cNvPr>
          <p:cNvSpPr>
            <a:spLocks noGrp="1"/>
          </p:cNvSpPr>
          <p:nvPr>
            <p:ph type="sldNum" sz="quarter" idx="12"/>
          </p:nvPr>
        </p:nvSpPr>
        <p:spPr/>
        <p:txBody>
          <a:bodyPr/>
          <a:lstStyle/>
          <a:p>
            <a:fld id="{1F3CC3AA-9C44-7846-97EE-47A1853505EC}" type="slidenum">
              <a:rPr lang="en-US" smtClean="0"/>
              <a:t>‹#›</a:t>
            </a:fld>
            <a:endParaRPr lang="en-US"/>
          </a:p>
        </p:txBody>
      </p:sp>
    </p:spTree>
    <p:extLst>
      <p:ext uri="{BB962C8B-B14F-4D97-AF65-F5344CB8AC3E}">
        <p14:creationId xmlns:p14="http://schemas.microsoft.com/office/powerpoint/2010/main" val="2009132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720AE-F14F-9242-A713-6A16A1C6B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25F999-65FC-C649-A349-029390AB60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7F4695-53E7-9B45-8FD4-49AD4A0A79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1B4267-C456-3449-9D32-3E94C630AAA4}" type="datetimeFigureOut">
              <a:rPr lang="en-US" smtClean="0"/>
              <a:t>10/25/19</a:t>
            </a:fld>
            <a:endParaRPr lang="en-US"/>
          </a:p>
        </p:txBody>
      </p:sp>
      <p:sp>
        <p:nvSpPr>
          <p:cNvPr id="5" name="Footer Placeholder 4">
            <a:extLst>
              <a:ext uri="{FF2B5EF4-FFF2-40B4-BE49-F238E27FC236}">
                <a16:creationId xmlns:a16="http://schemas.microsoft.com/office/drawing/2014/main" id="{AA4294D7-0D1F-1640-84F3-4CD471243C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9F834D-65F5-1D4F-909F-9AD24BD771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CC3AA-9C44-7846-97EE-47A1853505EC}" type="slidenum">
              <a:rPr lang="en-US" smtClean="0"/>
              <a:t>‹#›</a:t>
            </a:fld>
            <a:endParaRPr lang="en-US"/>
          </a:p>
        </p:txBody>
      </p:sp>
    </p:spTree>
    <p:extLst>
      <p:ext uri="{BB962C8B-B14F-4D97-AF65-F5344CB8AC3E}">
        <p14:creationId xmlns:p14="http://schemas.microsoft.com/office/powerpoint/2010/main" val="131218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nationalgeographic.org/projects/last-wild-places/" TargetMode="External"/><Relationship Id="rId2" Type="http://schemas.openxmlformats.org/officeDocument/2006/relationships/hyperlink" Target="https://www.wysscampaign.org/" TargetMode="External"/><Relationship Id="rId1" Type="http://schemas.openxmlformats.org/officeDocument/2006/relationships/slideLayout" Target="../slideLayouts/slideLayout7.xml"/><Relationship Id="rId4" Type="http://schemas.openxmlformats.org/officeDocument/2006/relationships/hyperlink" Target="https://www.nature.org/en-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6CAE6-027C-0E4C-A986-3E3A0F1E2AA7}"/>
              </a:ext>
            </a:extLst>
          </p:cNvPr>
          <p:cNvSpPr>
            <a:spLocks noGrp="1"/>
          </p:cNvSpPr>
          <p:nvPr>
            <p:ph type="ctrTitle"/>
          </p:nvPr>
        </p:nvSpPr>
        <p:spPr>
          <a:xfrm>
            <a:off x="1524000" y="499243"/>
            <a:ext cx="9144000" cy="1886606"/>
          </a:xfrm>
        </p:spPr>
        <p:txBody>
          <a:bodyPr>
            <a:normAutofit/>
          </a:bodyPr>
          <a:lstStyle/>
          <a:p>
            <a:r>
              <a:rPr lang="en-US" sz="5400" b="1" dirty="0">
                <a:latin typeface="+mn-lt"/>
              </a:rPr>
              <a:t>America’s National Park System</a:t>
            </a:r>
            <a:br>
              <a:rPr lang="en-US" sz="5400" b="1" dirty="0">
                <a:latin typeface="+mn-lt"/>
              </a:rPr>
            </a:br>
            <a:r>
              <a:rPr lang="en-US" sz="5400" b="1" dirty="0">
                <a:latin typeface="+mn-lt"/>
              </a:rPr>
              <a:t>Governing Law and Context</a:t>
            </a:r>
          </a:p>
        </p:txBody>
      </p:sp>
      <p:sp>
        <p:nvSpPr>
          <p:cNvPr id="3" name="Subtitle 2">
            <a:extLst>
              <a:ext uri="{FF2B5EF4-FFF2-40B4-BE49-F238E27FC236}">
                <a16:creationId xmlns:a16="http://schemas.microsoft.com/office/drawing/2014/main" id="{081B5B17-2D62-BA4A-A06D-730F44EC162E}"/>
              </a:ext>
            </a:extLst>
          </p:cNvPr>
          <p:cNvSpPr>
            <a:spLocks noGrp="1"/>
          </p:cNvSpPr>
          <p:nvPr>
            <p:ph type="subTitle" idx="1"/>
          </p:nvPr>
        </p:nvSpPr>
        <p:spPr>
          <a:xfrm>
            <a:off x="1524000" y="2942897"/>
            <a:ext cx="9144000" cy="3415861"/>
          </a:xfrm>
        </p:spPr>
        <p:txBody>
          <a:bodyPr>
            <a:normAutofit lnSpcReduction="10000"/>
          </a:bodyPr>
          <a:lstStyle/>
          <a:p>
            <a:r>
              <a:rPr lang="en-US" dirty="0"/>
              <a:t>John D. </a:t>
            </a:r>
            <a:r>
              <a:rPr lang="en-US" dirty="0" err="1"/>
              <a:t>Leshy</a:t>
            </a:r>
            <a:endParaRPr lang="en-US" dirty="0"/>
          </a:p>
          <a:p>
            <a:r>
              <a:rPr lang="en-US" dirty="0"/>
              <a:t>Professor Emeritus</a:t>
            </a:r>
          </a:p>
          <a:p>
            <a:r>
              <a:rPr lang="en-US" dirty="0"/>
              <a:t>University of California, Hastings College of the Law</a:t>
            </a:r>
          </a:p>
          <a:p>
            <a:r>
              <a:rPr lang="en-US" dirty="0"/>
              <a:t>Former Solicitor (General Counsel) U.S. Department of the Interior </a:t>
            </a:r>
          </a:p>
          <a:p>
            <a:r>
              <a:rPr lang="en-US" dirty="0"/>
              <a:t>(1993-2001)</a:t>
            </a:r>
          </a:p>
          <a:p>
            <a:r>
              <a:rPr lang="en-US" dirty="0"/>
              <a:t>Vice Chairman of the Board, The Wyss Foundation</a:t>
            </a:r>
          </a:p>
          <a:p>
            <a:endParaRPr lang="en-US" dirty="0"/>
          </a:p>
          <a:p>
            <a:r>
              <a:rPr lang="en-US" dirty="0"/>
              <a:t>September 5, 2019</a:t>
            </a:r>
          </a:p>
        </p:txBody>
      </p:sp>
      <p:sp>
        <p:nvSpPr>
          <p:cNvPr id="4" name="TextBox 3">
            <a:extLst>
              <a:ext uri="{FF2B5EF4-FFF2-40B4-BE49-F238E27FC236}">
                <a16:creationId xmlns:a16="http://schemas.microsoft.com/office/drawing/2014/main" id="{A69125F2-C473-004A-83B1-40416996009C}"/>
              </a:ext>
            </a:extLst>
          </p:cNvPr>
          <p:cNvSpPr txBox="1"/>
          <p:nvPr/>
        </p:nvSpPr>
        <p:spPr>
          <a:xfrm>
            <a:off x="4210708" y="2479707"/>
            <a:ext cx="3342903" cy="369332"/>
          </a:xfrm>
          <a:prstGeom prst="rect">
            <a:avLst/>
          </a:prstGeom>
          <a:noFill/>
        </p:spPr>
        <p:txBody>
          <a:bodyPr wrap="none" rtlCol="0">
            <a:spAutoFit/>
          </a:bodyPr>
          <a:lstStyle/>
          <a:p>
            <a:r>
              <a:rPr lang="zh-CN" altLang="en-US" dirty="0"/>
              <a:t>美国国家公园系统</a:t>
            </a:r>
            <a:r>
              <a:rPr lang="en-US" altLang="zh-CN" dirty="0"/>
              <a:t>-</a:t>
            </a:r>
            <a:r>
              <a:rPr lang="zh-CN" altLang="en-US" dirty="0"/>
              <a:t> 法治和背景</a:t>
            </a:r>
            <a:endParaRPr lang="en-US" dirty="0"/>
          </a:p>
        </p:txBody>
      </p:sp>
      <p:sp>
        <p:nvSpPr>
          <p:cNvPr id="5" name="TextBox 4">
            <a:extLst>
              <a:ext uri="{FF2B5EF4-FFF2-40B4-BE49-F238E27FC236}">
                <a16:creationId xmlns:a16="http://schemas.microsoft.com/office/drawing/2014/main" id="{42A6DD4B-2201-CA42-9BE7-3825C0F08C67}"/>
              </a:ext>
            </a:extLst>
          </p:cNvPr>
          <p:cNvSpPr txBox="1"/>
          <p:nvPr/>
        </p:nvSpPr>
        <p:spPr>
          <a:xfrm>
            <a:off x="7258708" y="2942897"/>
            <a:ext cx="1366080" cy="369332"/>
          </a:xfrm>
          <a:prstGeom prst="rect">
            <a:avLst/>
          </a:prstGeom>
          <a:noFill/>
        </p:spPr>
        <p:txBody>
          <a:bodyPr wrap="none" rtlCol="0">
            <a:spAutoFit/>
          </a:bodyPr>
          <a:lstStyle/>
          <a:p>
            <a:r>
              <a:rPr lang="zh-CN" altLang="en-US" dirty="0"/>
              <a:t>约翰</a:t>
            </a:r>
            <a:r>
              <a:rPr lang="en-US" altLang="zh-CN" dirty="0"/>
              <a:t>·</a:t>
            </a:r>
            <a:r>
              <a:rPr lang="en-US" dirty="0"/>
              <a:t>D·</a:t>
            </a:r>
            <a:r>
              <a:rPr lang="zh-CN" altLang="en-US" dirty="0"/>
              <a:t>莱西</a:t>
            </a:r>
            <a:endParaRPr lang="en-US" dirty="0"/>
          </a:p>
        </p:txBody>
      </p:sp>
      <p:sp>
        <p:nvSpPr>
          <p:cNvPr id="6" name="TextBox 5">
            <a:extLst>
              <a:ext uri="{FF2B5EF4-FFF2-40B4-BE49-F238E27FC236}">
                <a16:creationId xmlns:a16="http://schemas.microsoft.com/office/drawing/2014/main" id="{390B4163-32D4-B24D-8B15-DBCFB290A510}"/>
              </a:ext>
            </a:extLst>
          </p:cNvPr>
          <p:cNvSpPr txBox="1"/>
          <p:nvPr/>
        </p:nvSpPr>
        <p:spPr>
          <a:xfrm>
            <a:off x="7578748" y="3355115"/>
            <a:ext cx="1569660" cy="369332"/>
          </a:xfrm>
          <a:prstGeom prst="rect">
            <a:avLst/>
          </a:prstGeom>
          <a:noFill/>
        </p:spPr>
        <p:txBody>
          <a:bodyPr wrap="none" rtlCol="0">
            <a:spAutoFit/>
          </a:bodyPr>
          <a:lstStyle/>
          <a:p>
            <a:r>
              <a:rPr lang="zh-CN" altLang="en-US" dirty="0"/>
              <a:t>荣誉退休教授</a:t>
            </a:r>
            <a:endParaRPr lang="en-US" dirty="0"/>
          </a:p>
        </p:txBody>
      </p:sp>
      <p:sp>
        <p:nvSpPr>
          <p:cNvPr id="7" name="TextBox 6">
            <a:extLst>
              <a:ext uri="{FF2B5EF4-FFF2-40B4-BE49-F238E27FC236}">
                <a16:creationId xmlns:a16="http://schemas.microsoft.com/office/drawing/2014/main" id="{74517398-24F0-8941-A5FC-A54A72B6D298}"/>
              </a:ext>
            </a:extLst>
          </p:cNvPr>
          <p:cNvSpPr txBox="1"/>
          <p:nvPr/>
        </p:nvSpPr>
        <p:spPr>
          <a:xfrm>
            <a:off x="9270328" y="3745574"/>
            <a:ext cx="2262158" cy="369332"/>
          </a:xfrm>
          <a:prstGeom prst="rect">
            <a:avLst/>
          </a:prstGeom>
          <a:noFill/>
        </p:spPr>
        <p:txBody>
          <a:bodyPr wrap="none" rtlCol="0">
            <a:spAutoFit/>
          </a:bodyPr>
          <a:lstStyle/>
          <a:p>
            <a:r>
              <a:rPr lang="zh-CN" altLang="en-US" dirty="0"/>
              <a:t>伯克利哈斯汀法学院</a:t>
            </a:r>
          </a:p>
        </p:txBody>
      </p:sp>
      <p:sp>
        <p:nvSpPr>
          <p:cNvPr id="8" name="TextBox 7">
            <a:extLst>
              <a:ext uri="{FF2B5EF4-FFF2-40B4-BE49-F238E27FC236}">
                <a16:creationId xmlns:a16="http://schemas.microsoft.com/office/drawing/2014/main" id="{A0B2C596-0110-5A46-8C46-94973655CD1F}"/>
              </a:ext>
            </a:extLst>
          </p:cNvPr>
          <p:cNvSpPr txBox="1"/>
          <p:nvPr/>
        </p:nvSpPr>
        <p:spPr>
          <a:xfrm>
            <a:off x="6827352" y="4573794"/>
            <a:ext cx="4705134" cy="369332"/>
          </a:xfrm>
          <a:prstGeom prst="rect">
            <a:avLst/>
          </a:prstGeom>
          <a:noFill/>
        </p:spPr>
        <p:txBody>
          <a:bodyPr wrap="none" rtlCol="0">
            <a:spAutoFit/>
          </a:bodyPr>
          <a:lstStyle/>
          <a:p>
            <a:r>
              <a:rPr lang="zh-CN" altLang="en-US" dirty="0"/>
              <a:t>美国内政部前律师</a:t>
            </a:r>
            <a:r>
              <a:rPr lang="en-US" altLang="zh-CN" dirty="0"/>
              <a:t>(</a:t>
            </a:r>
            <a:r>
              <a:rPr lang="zh-CN" altLang="en-US" dirty="0"/>
              <a:t>总法律顾问</a:t>
            </a:r>
            <a:r>
              <a:rPr lang="en-US" altLang="zh-CN" dirty="0"/>
              <a:t>)(1993-2001</a:t>
            </a:r>
            <a:r>
              <a:rPr lang="zh-CN" altLang="en-US" dirty="0"/>
              <a:t>年</a:t>
            </a:r>
            <a:r>
              <a:rPr lang="en-US" altLang="zh-CN" dirty="0"/>
              <a:t>)</a:t>
            </a:r>
            <a:endParaRPr lang="zh-CN" altLang="en-US" dirty="0"/>
          </a:p>
        </p:txBody>
      </p:sp>
      <p:sp>
        <p:nvSpPr>
          <p:cNvPr id="9" name="TextBox 8">
            <a:extLst>
              <a:ext uri="{FF2B5EF4-FFF2-40B4-BE49-F238E27FC236}">
                <a16:creationId xmlns:a16="http://schemas.microsoft.com/office/drawing/2014/main" id="{0FC2832E-400D-A940-BB0D-F54C499EEFB8}"/>
              </a:ext>
            </a:extLst>
          </p:cNvPr>
          <p:cNvSpPr txBox="1"/>
          <p:nvPr/>
        </p:nvSpPr>
        <p:spPr>
          <a:xfrm>
            <a:off x="9179919" y="5036984"/>
            <a:ext cx="2789097" cy="369332"/>
          </a:xfrm>
          <a:prstGeom prst="rect">
            <a:avLst/>
          </a:prstGeom>
          <a:noFill/>
        </p:spPr>
        <p:txBody>
          <a:bodyPr wrap="none" rtlCol="0">
            <a:spAutoFit/>
          </a:bodyPr>
          <a:lstStyle/>
          <a:p>
            <a:r>
              <a:rPr lang="zh-CN" altLang="en-US" dirty="0"/>
              <a:t>维斯基金会董事会副主席</a:t>
            </a:r>
          </a:p>
        </p:txBody>
      </p:sp>
    </p:spTree>
    <p:extLst>
      <p:ext uri="{BB962C8B-B14F-4D97-AF65-F5344CB8AC3E}">
        <p14:creationId xmlns:p14="http://schemas.microsoft.com/office/powerpoint/2010/main" val="2598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F437-FBDC-CB4B-92C1-EF78FA0E5BAB}"/>
              </a:ext>
            </a:extLst>
          </p:cNvPr>
          <p:cNvSpPr>
            <a:spLocks noGrp="1"/>
          </p:cNvSpPr>
          <p:nvPr>
            <p:ph type="title"/>
          </p:nvPr>
        </p:nvSpPr>
        <p:spPr>
          <a:xfrm>
            <a:off x="746234" y="515007"/>
            <a:ext cx="11133085" cy="5854262"/>
          </a:xfrm>
        </p:spPr>
        <p:txBody>
          <a:bodyPr>
            <a:normAutofit fontScale="90000"/>
          </a:bodyPr>
          <a:lstStyle/>
          <a:p>
            <a:r>
              <a:rPr lang="en-US" b="1" dirty="0">
                <a:latin typeface="+mn-lt"/>
              </a:rPr>
              <a:t>			</a:t>
            </a:r>
            <a:r>
              <a:rPr lang="en-US" b="1" u="sng" dirty="0">
                <a:latin typeface="+mn-lt"/>
              </a:rPr>
              <a:t>The Role of the courts</a:t>
            </a:r>
            <a:br>
              <a:rPr lang="en-US" b="1" u="sng" dirty="0">
                <a:latin typeface="+mn-lt"/>
              </a:rPr>
            </a:br>
            <a:br>
              <a:rPr lang="en-US" sz="3300" b="1" u="sng" dirty="0">
                <a:latin typeface="+mn-lt"/>
              </a:rPr>
            </a:br>
            <a:r>
              <a:rPr lang="en-US" sz="3300" b="1" dirty="0">
                <a:latin typeface="+mn-lt"/>
              </a:rPr>
              <a:t>--Most National Park Service decisions (like those of all U.S. public land management agencies) can be reviewed by U.S. courts. </a:t>
            </a:r>
            <a:br>
              <a:rPr lang="en-US" sz="3300" b="1" dirty="0">
                <a:latin typeface="+mn-lt"/>
              </a:rPr>
            </a:br>
            <a:br>
              <a:rPr lang="en-US" sz="3300" b="1" dirty="0">
                <a:latin typeface="+mn-lt"/>
              </a:rPr>
            </a:br>
            <a:r>
              <a:rPr lang="en-US" sz="3300" b="1" dirty="0">
                <a:latin typeface="+mn-lt"/>
              </a:rPr>
              <a:t>--Lawsuits may be brought by visitors who seek more protection than the agency provides. </a:t>
            </a:r>
            <a:br>
              <a:rPr lang="en-US" sz="3300" b="1" dirty="0">
                <a:latin typeface="+mn-lt"/>
              </a:rPr>
            </a:br>
            <a:br>
              <a:rPr lang="en-US" sz="3300" b="1" dirty="0">
                <a:latin typeface="+mn-lt"/>
              </a:rPr>
            </a:br>
            <a:r>
              <a:rPr lang="en-US" sz="3300" b="1" dirty="0">
                <a:latin typeface="+mn-lt"/>
              </a:rPr>
              <a:t>--Courts may set aside agency decisions that are determined to be inconsistent with the governing legislation, or to be arbitrary and not supported by facts. </a:t>
            </a:r>
            <a:br>
              <a:rPr lang="en-US" sz="3300" b="1" dirty="0">
                <a:latin typeface="+mn-lt"/>
              </a:rPr>
            </a:br>
            <a:br>
              <a:rPr lang="en-US" sz="3300" b="1" dirty="0">
                <a:latin typeface="+mn-lt"/>
              </a:rPr>
            </a:br>
            <a:r>
              <a:rPr lang="en-US" sz="3300" b="1" dirty="0">
                <a:latin typeface="+mn-lt"/>
              </a:rPr>
              <a:t>--Courts tend to defer to agency decisions, but not always.</a:t>
            </a:r>
          </a:p>
        </p:txBody>
      </p:sp>
      <p:sp>
        <p:nvSpPr>
          <p:cNvPr id="4" name="TextBox 3">
            <a:extLst>
              <a:ext uri="{FF2B5EF4-FFF2-40B4-BE49-F238E27FC236}">
                <a16:creationId xmlns:a16="http://schemas.microsoft.com/office/drawing/2014/main" id="{6A5860D2-C047-2542-BADE-8E644257017B}"/>
              </a:ext>
            </a:extLst>
          </p:cNvPr>
          <p:cNvSpPr txBox="1"/>
          <p:nvPr/>
        </p:nvSpPr>
        <p:spPr>
          <a:xfrm>
            <a:off x="1145628" y="1251100"/>
            <a:ext cx="10154351" cy="369332"/>
          </a:xfrm>
          <a:prstGeom prst="rect">
            <a:avLst/>
          </a:prstGeom>
          <a:noFill/>
        </p:spPr>
        <p:txBody>
          <a:bodyPr wrap="square" rtlCol="0">
            <a:spAutoFit/>
          </a:bodyPr>
          <a:lstStyle/>
          <a:p>
            <a:pPr algn="ctr"/>
            <a:r>
              <a:rPr lang="zh-CN" altLang="en-US" dirty="0"/>
              <a:t>法院的作用</a:t>
            </a:r>
            <a:endParaRPr lang="en-US" altLang="zh-CN" dirty="0"/>
          </a:p>
        </p:txBody>
      </p:sp>
      <p:sp>
        <p:nvSpPr>
          <p:cNvPr id="5" name="TextBox 4">
            <a:extLst>
              <a:ext uri="{FF2B5EF4-FFF2-40B4-BE49-F238E27FC236}">
                <a16:creationId xmlns:a16="http://schemas.microsoft.com/office/drawing/2014/main" id="{A0151EC2-9145-7244-8A57-0BBA7BF5477A}"/>
              </a:ext>
            </a:extLst>
          </p:cNvPr>
          <p:cNvSpPr txBox="1"/>
          <p:nvPr/>
        </p:nvSpPr>
        <p:spPr>
          <a:xfrm>
            <a:off x="947508" y="2516020"/>
            <a:ext cx="10154351" cy="369332"/>
          </a:xfrm>
          <a:prstGeom prst="rect">
            <a:avLst/>
          </a:prstGeom>
          <a:noFill/>
        </p:spPr>
        <p:txBody>
          <a:bodyPr wrap="square" rtlCol="0">
            <a:spAutoFit/>
          </a:bodyPr>
          <a:lstStyle/>
          <a:p>
            <a:r>
              <a:rPr lang="zh-CN" altLang="en-US" dirty="0"/>
              <a:t>大多数国家公园管理局的决议</a:t>
            </a:r>
            <a:r>
              <a:rPr lang="en-US" altLang="zh-CN" dirty="0"/>
              <a:t>(</a:t>
            </a:r>
            <a:r>
              <a:rPr lang="zh-CN" altLang="en-US" dirty="0"/>
              <a:t>就像美国其他公共土地管理机构的决定</a:t>
            </a:r>
            <a:r>
              <a:rPr lang="en-US" altLang="zh-CN" dirty="0"/>
              <a:t>)</a:t>
            </a:r>
            <a:r>
              <a:rPr lang="zh-CN" altLang="en-US" dirty="0"/>
              <a:t>都由美国法院审查。</a:t>
            </a:r>
            <a:endParaRPr lang="en-US" altLang="zh-CN" dirty="0"/>
          </a:p>
        </p:txBody>
      </p:sp>
      <p:sp>
        <p:nvSpPr>
          <p:cNvPr id="6" name="TextBox 5">
            <a:extLst>
              <a:ext uri="{FF2B5EF4-FFF2-40B4-BE49-F238E27FC236}">
                <a16:creationId xmlns:a16="http://schemas.microsoft.com/office/drawing/2014/main" id="{31B93118-6EC4-3D4F-B69D-662AD2F73149}"/>
              </a:ext>
            </a:extLst>
          </p:cNvPr>
          <p:cNvSpPr txBox="1"/>
          <p:nvPr/>
        </p:nvSpPr>
        <p:spPr>
          <a:xfrm>
            <a:off x="947508" y="3760025"/>
            <a:ext cx="10154351" cy="369332"/>
          </a:xfrm>
          <a:prstGeom prst="rect">
            <a:avLst/>
          </a:prstGeom>
          <a:noFill/>
        </p:spPr>
        <p:txBody>
          <a:bodyPr wrap="square" rtlCol="0">
            <a:spAutoFit/>
          </a:bodyPr>
          <a:lstStyle/>
          <a:p>
            <a:r>
              <a:rPr lang="zh-CN" altLang="en-US" dirty="0"/>
              <a:t>诉讼可能由游客提出，理由通常是机构提供游客的保护不到位</a:t>
            </a:r>
            <a:endParaRPr lang="en-US" altLang="zh-CN" dirty="0"/>
          </a:p>
        </p:txBody>
      </p:sp>
      <p:sp>
        <p:nvSpPr>
          <p:cNvPr id="7" name="TextBox 6">
            <a:extLst>
              <a:ext uri="{FF2B5EF4-FFF2-40B4-BE49-F238E27FC236}">
                <a16:creationId xmlns:a16="http://schemas.microsoft.com/office/drawing/2014/main" id="{E2DFD8A5-C592-CC40-8031-61F1EED82A02}"/>
              </a:ext>
            </a:extLst>
          </p:cNvPr>
          <p:cNvSpPr txBox="1"/>
          <p:nvPr/>
        </p:nvSpPr>
        <p:spPr>
          <a:xfrm>
            <a:off x="947508" y="6263065"/>
            <a:ext cx="10154351" cy="369332"/>
          </a:xfrm>
          <a:prstGeom prst="rect">
            <a:avLst/>
          </a:prstGeom>
          <a:noFill/>
        </p:spPr>
        <p:txBody>
          <a:bodyPr wrap="square" rtlCol="0">
            <a:spAutoFit/>
          </a:bodyPr>
          <a:lstStyle/>
          <a:p>
            <a:r>
              <a:rPr lang="zh-CN" altLang="en-US" dirty="0"/>
              <a:t>法院倾向于听从机构的决议，但并不总是如此</a:t>
            </a:r>
            <a:endParaRPr lang="en-US" altLang="zh-CN" dirty="0"/>
          </a:p>
        </p:txBody>
      </p:sp>
      <p:sp>
        <p:nvSpPr>
          <p:cNvPr id="8" name="TextBox 7">
            <a:extLst>
              <a:ext uri="{FF2B5EF4-FFF2-40B4-BE49-F238E27FC236}">
                <a16:creationId xmlns:a16="http://schemas.microsoft.com/office/drawing/2014/main" id="{59EBE2CC-99E0-3048-842F-7DAC230AF336}"/>
              </a:ext>
            </a:extLst>
          </p:cNvPr>
          <p:cNvSpPr txBox="1"/>
          <p:nvPr/>
        </p:nvSpPr>
        <p:spPr>
          <a:xfrm>
            <a:off x="947508" y="5348665"/>
            <a:ext cx="10154351" cy="369332"/>
          </a:xfrm>
          <a:prstGeom prst="rect">
            <a:avLst/>
          </a:prstGeom>
          <a:noFill/>
        </p:spPr>
        <p:txBody>
          <a:bodyPr wrap="square" rtlCol="0">
            <a:spAutoFit/>
          </a:bodyPr>
          <a:lstStyle/>
          <a:p>
            <a:r>
              <a:rPr lang="zh-CN" altLang="en-US" dirty="0"/>
              <a:t>如果此决议被认为与管制法律不一致、武断、没有事实支持，法院可能会搁置机构的决议</a:t>
            </a:r>
            <a:endParaRPr lang="en-US" altLang="zh-CN" dirty="0"/>
          </a:p>
        </p:txBody>
      </p:sp>
    </p:spTree>
    <p:extLst>
      <p:ext uri="{BB962C8B-B14F-4D97-AF65-F5344CB8AC3E}">
        <p14:creationId xmlns:p14="http://schemas.microsoft.com/office/powerpoint/2010/main" val="2023521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92811-1BA3-E849-8256-C2206643A149}"/>
              </a:ext>
            </a:extLst>
          </p:cNvPr>
          <p:cNvSpPr>
            <a:spLocks noGrp="1"/>
          </p:cNvSpPr>
          <p:nvPr>
            <p:ph type="title"/>
          </p:nvPr>
        </p:nvSpPr>
        <p:spPr/>
        <p:txBody>
          <a:bodyPr>
            <a:normAutofit/>
          </a:bodyPr>
          <a:lstStyle/>
          <a:p>
            <a:pPr algn="ctr"/>
            <a:r>
              <a:rPr lang="en-US" sz="4000" b="1" u="sng" dirty="0">
                <a:latin typeface="+mn-lt"/>
              </a:rPr>
              <a:t>America’s National Park System </a:t>
            </a:r>
            <a:br>
              <a:rPr lang="en-US" sz="4000" b="1" u="sng" dirty="0">
                <a:latin typeface="+mn-lt"/>
              </a:rPr>
            </a:br>
            <a:r>
              <a:rPr lang="en-US" sz="4000" b="1" u="sng" dirty="0">
                <a:latin typeface="+mn-lt"/>
              </a:rPr>
              <a:t>in Comparison to Its Other Public Land Systems</a:t>
            </a:r>
          </a:p>
        </p:txBody>
      </p:sp>
      <p:sp>
        <p:nvSpPr>
          <p:cNvPr id="3" name="Content Placeholder 2">
            <a:extLst>
              <a:ext uri="{FF2B5EF4-FFF2-40B4-BE49-F238E27FC236}">
                <a16:creationId xmlns:a16="http://schemas.microsoft.com/office/drawing/2014/main" id="{30581190-958E-964A-BBDB-5C78D30AC33F}"/>
              </a:ext>
            </a:extLst>
          </p:cNvPr>
          <p:cNvSpPr>
            <a:spLocks noGrp="1"/>
          </p:cNvSpPr>
          <p:nvPr>
            <p:ph idx="1"/>
          </p:nvPr>
        </p:nvSpPr>
        <p:spPr>
          <a:xfrm>
            <a:off x="838200" y="2247656"/>
            <a:ext cx="10515600" cy="4351338"/>
          </a:xfrm>
        </p:spPr>
        <p:txBody>
          <a:bodyPr>
            <a:noAutofit/>
          </a:bodyPr>
          <a:lstStyle/>
          <a:p>
            <a:r>
              <a:rPr lang="en-US" sz="3200" b="1" dirty="0"/>
              <a:t>Bureau of Land Management (BLM)   101 million hectares</a:t>
            </a:r>
          </a:p>
          <a:p>
            <a:endParaRPr lang="en-US" sz="3200" b="1" dirty="0"/>
          </a:p>
          <a:p>
            <a:r>
              <a:rPr lang="en-US" sz="3200" b="1" dirty="0"/>
              <a:t>U.S. Forest Service                                   78 million hectares</a:t>
            </a:r>
          </a:p>
          <a:p>
            <a:endParaRPr lang="en-US" sz="3200" b="1" dirty="0"/>
          </a:p>
          <a:p>
            <a:r>
              <a:rPr lang="en-US" sz="3200" b="1" dirty="0"/>
              <a:t>U.S. Fish &amp; Wildlife Service                    36.4 million hectares</a:t>
            </a:r>
          </a:p>
          <a:p>
            <a:endParaRPr lang="en-US" sz="3200" b="1" dirty="0"/>
          </a:p>
          <a:p>
            <a:r>
              <a:rPr lang="en-US" sz="3200" b="1" dirty="0"/>
              <a:t>National Park System                              32.4 million hectares</a:t>
            </a:r>
          </a:p>
        </p:txBody>
      </p:sp>
      <p:sp>
        <p:nvSpPr>
          <p:cNvPr id="4" name="TextBox 3">
            <a:extLst>
              <a:ext uri="{FF2B5EF4-FFF2-40B4-BE49-F238E27FC236}">
                <a16:creationId xmlns:a16="http://schemas.microsoft.com/office/drawing/2014/main" id="{F04CE68D-18C8-3745-BAE7-7432099364D8}"/>
              </a:ext>
            </a:extLst>
          </p:cNvPr>
          <p:cNvSpPr txBox="1"/>
          <p:nvPr/>
        </p:nvSpPr>
        <p:spPr>
          <a:xfrm>
            <a:off x="3409353" y="1690688"/>
            <a:ext cx="10154351" cy="369332"/>
          </a:xfrm>
          <a:prstGeom prst="rect">
            <a:avLst/>
          </a:prstGeom>
          <a:noFill/>
        </p:spPr>
        <p:txBody>
          <a:bodyPr wrap="square" rtlCol="0">
            <a:spAutoFit/>
          </a:bodyPr>
          <a:lstStyle/>
          <a:p>
            <a:r>
              <a:rPr lang="zh-CN" altLang="en-US" dirty="0"/>
              <a:t>美国国家公园系统与其他公共土地系统的比较</a:t>
            </a:r>
            <a:endParaRPr lang="en-US" altLang="zh-CN" dirty="0"/>
          </a:p>
        </p:txBody>
      </p:sp>
      <p:sp>
        <p:nvSpPr>
          <p:cNvPr id="5" name="TextBox 4">
            <a:extLst>
              <a:ext uri="{FF2B5EF4-FFF2-40B4-BE49-F238E27FC236}">
                <a16:creationId xmlns:a16="http://schemas.microsoft.com/office/drawing/2014/main" id="{8FB1EE22-F1F4-E341-958B-4BF28E375B36}"/>
              </a:ext>
            </a:extLst>
          </p:cNvPr>
          <p:cNvSpPr txBox="1"/>
          <p:nvPr/>
        </p:nvSpPr>
        <p:spPr>
          <a:xfrm>
            <a:off x="1018824" y="2831585"/>
            <a:ext cx="10154351" cy="369332"/>
          </a:xfrm>
          <a:prstGeom prst="rect">
            <a:avLst/>
          </a:prstGeom>
          <a:noFill/>
        </p:spPr>
        <p:txBody>
          <a:bodyPr wrap="square" rtlCol="0">
            <a:spAutoFit/>
          </a:bodyPr>
          <a:lstStyle/>
          <a:p>
            <a:r>
              <a:rPr lang="zh-CN" altLang="en-US" dirty="0"/>
              <a:t>土地管理局</a:t>
            </a:r>
            <a:r>
              <a:rPr lang="en-US" altLang="zh-CN" dirty="0"/>
              <a:t>(BLM)1.01</a:t>
            </a:r>
            <a:r>
              <a:rPr lang="zh-CN" altLang="en-US" dirty="0"/>
              <a:t>亿公顷</a:t>
            </a:r>
            <a:endParaRPr lang="en-US" altLang="zh-CN" dirty="0"/>
          </a:p>
        </p:txBody>
      </p:sp>
      <p:sp>
        <p:nvSpPr>
          <p:cNvPr id="6" name="TextBox 5">
            <a:extLst>
              <a:ext uri="{FF2B5EF4-FFF2-40B4-BE49-F238E27FC236}">
                <a16:creationId xmlns:a16="http://schemas.microsoft.com/office/drawing/2014/main" id="{20B417A9-4AB1-EA4D-8716-9818A1176D33}"/>
              </a:ext>
            </a:extLst>
          </p:cNvPr>
          <p:cNvSpPr txBox="1"/>
          <p:nvPr/>
        </p:nvSpPr>
        <p:spPr>
          <a:xfrm>
            <a:off x="1018823" y="3899692"/>
            <a:ext cx="10154351" cy="369332"/>
          </a:xfrm>
          <a:prstGeom prst="rect">
            <a:avLst/>
          </a:prstGeom>
          <a:noFill/>
        </p:spPr>
        <p:txBody>
          <a:bodyPr wrap="square" rtlCol="0">
            <a:spAutoFit/>
          </a:bodyPr>
          <a:lstStyle/>
          <a:p>
            <a:r>
              <a:rPr lang="zh-CN" altLang="en-US" dirty="0"/>
              <a:t>美国林业局</a:t>
            </a:r>
            <a:r>
              <a:rPr lang="en-US" altLang="zh-CN" dirty="0"/>
              <a:t>7800</a:t>
            </a:r>
            <a:r>
              <a:rPr lang="zh-CN" altLang="en-US" dirty="0"/>
              <a:t>万公顷</a:t>
            </a:r>
            <a:endParaRPr lang="en-US" altLang="zh-CN" dirty="0"/>
          </a:p>
        </p:txBody>
      </p:sp>
      <p:sp>
        <p:nvSpPr>
          <p:cNvPr id="7" name="TextBox 6">
            <a:extLst>
              <a:ext uri="{FF2B5EF4-FFF2-40B4-BE49-F238E27FC236}">
                <a16:creationId xmlns:a16="http://schemas.microsoft.com/office/drawing/2014/main" id="{E4A2C757-769C-2843-AA67-2A0D0C9B5883}"/>
              </a:ext>
            </a:extLst>
          </p:cNvPr>
          <p:cNvSpPr txBox="1"/>
          <p:nvPr/>
        </p:nvSpPr>
        <p:spPr>
          <a:xfrm>
            <a:off x="1018823" y="5064677"/>
            <a:ext cx="10154351" cy="369332"/>
          </a:xfrm>
          <a:prstGeom prst="rect">
            <a:avLst/>
          </a:prstGeom>
          <a:noFill/>
        </p:spPr>
        <p:txBody>
          <a:bodyPr wrap="square" rtlCol="0">
            <a:spAutoFit/>
          </a:bodyPr>
          <a:lstStyle/>
          <a:p>
            <a:r>
              <a:rPr lang="zh-CN" altLang="en-US" dirty="0"/>
              <a:t>美国鱼类和野生动物管理局 </a:t>
            </a:r>
            <a:r>
              <a:rPr lang="en-US" altLang="zh-CN" dirty="0"/>
              <a:t>3640</a:t>
            </a:r>
            <a:r>
              <a:rPr lang="zh-CN" altLang="en-US" dirty="0"/>
              <a:t>万公顷</a:t>
            </a:r>
            <a:endParaRPr lang="en-US" altLang="zh-CN" dirty="0"/>
          </a:p>
        </p:txBody>
      </p:sp>
      <p:sp>
        <p:nvSpPr>
          <p:cNvPr id="8" name="TextBox 7">
            <a:extLst>
              <a:ext uri="{FF2B5EF4-FFF2-40B4-BE49-F238E27FC236}">
                <a16:creationId xmlns:a16="http://schemas.microsoft.com/office/drawing/2014/main" id="{908896B2-B62C-6545-B177-6F6876FE1F1F}"/>
              </a:ext>
            </a:extLst>
          </p:cNvPr>
          <p:cNvSpPr txBox="1"/>
          <p:nvPr/>
        </p:nvSpPr>
        <p:spPr>
          <a:xfrm>
            <a:off x="1018823" y="6229662"/>
            <a:ext cx="10154351" cy="369332"/>
          </a:xfrm>
          <a:prstGeom prst="rect">
            <a:avLst/>
          </a:prstGeom>
          <a:noFill/>
        </p:spPr>
        <p:txBody>
          <a:bodyPr wrap="square" rtlCol="0">
            <a:spAutoFit/>
          </a:bodyPr>
          <a:lstStyle/>
          <a:p>
            <a:r>
              <a:rPr lang="zh-CN" altLang="en-US" dirty="0"/>
              <a:t>国家公园系统</a:t>
            </a:r>
            <a:r>
              <a:rPr lang="en-US" altLang="zh-CN" dirty="0"/>
              <a:t>3240</a:t>
            </a:r>
            <a:r>
              <a:rPr lang="zh-CN" altLang="en-US" dirty="0"/>
              <a:t>万公顷</a:t>
            </a:r>
            <a:endParaRPr lang="en-US" altLang="zh-CN" dirty="0"/>
          </a:p>
        </p:txBody>
      </p:sp>
    </p:spTree>
    <p:extLst>
      <p:ext uri="{BB962C8B-B14F-4D97-AF65-F5344CB8AC3E}">
        <p14:creationId xmlns:p14="http://schemas.microsoft.com/office/powerpoint/2010/main" val="601360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A close up of a map&#10;&#10;Description automatically generated">
            <a:extLst>
              <a:ext uri="{FF2B5EF4-FFF2-40B4-BE49-F238E27FC236}">
                <a16:creationId xmlns:a16="http://schemas.microsoft.com/office/drawing/2014/main" id="{C9D46907-0154-234E-9AA3-A7FBB29243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3"/>
          <a:stretch/>
        </p:blipFill>
        <p:spPr bwMode="auto">
          <a:xfrm>
            <a:off x="-356715" y="308038"/>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601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ACFC52-E44D-734C-A09C-65700A03B238}"/>
              </a:ext>
            </a:extLst>
          </p:cNvPr>
          <p:cNvSpPr/>
          <p:nvPr/>
        </p:nvSpPr>
        <p:spPr>
          <a:xfrm>
            <a:off x="614327" y="0"/>
            <a:ext cx="11067393" cy="6001643"/>
          </a:xfrm>
          <a:prstGeom prst="rect">
            <a:avLst/>
          </a:prstGeom>
        </p:spPr>
        <p:txBody>
          <a:bodyPr wrap="square">
            <a:spAutoFit/>
          </a:bodyPr>
          <a:lstStyle/>
          <a:p>
            <a:pPr algn="ctr"/>
            <a:endParaRPr lang="en-US" sz="2400" dirty="0"/>
          </a:p>
          <a:p>
            <a:pPr algn="just"/>
            <a:r>
              <a:rPr lang="en-US" sz="2400" b="1" dirty="0"/>
              <a:t>I traveled in China in 2001 and have long worked with the philanthropist Hansjorg Wyss. He recently donated $1 billion US to advance the </a:t>
            </a:r>
            <a:r>
              <a:rPr lang="en-US" sz="2400" b="1" dirty="0">
                <a:hlinkClick r:id="rId2"/>
              </a:rPr>
              <a:t>Wyss Campaign for Nature</a:t>
            </a:r>
            <a:r>
              <a:rPr lang="en-US" sz="2400" b="1" dirty="0"/>
              <a:t>.</a:t>
            </a:r>
          </a:p>
          <a:p>
            <a:pPr algn="just"/>
            <a:endParaRPr lang="en-US" sz="2400" b="1" dirty="0"/>
          </a:p>
          <a:p>
            <a:pPr algn="just"/>
            <a:endParaRPr lang="en-US" sz="2400" b="1" dirty="0"/>
          </a:p>
          <a:p>
            <a:pPr algn="just"/>
            <a:r>
              <a:rPr lang="en-US" sz="2400" b="1" dirty="0"/>
              <a:t>Launched in October 2018, the Campaign for Nature calls on the nations of the world to commit to protecting 30% of their lands and marine areas by 2030 (“30 by 30”) at the Convention on Biological Diversity’s Conference of the Parties in October 2020 in Kunming, Yunnan.</a:t>
            </a:r>
          </a:p>
          <a:p>
            <a:pPr algn="just"/>
            <a:endParaRPr lang="en-US" sz="2400" b="1" dirty="0"/>
          </a:p>
          <a:p>
            <a:pPr algn="just"/>
            <a:endParaRPr lang="en-US" sz="2400" b="1" dirty="0"/>
          </a:p>
          <a:p>
            <a:pPr algn="just"/>
            <a:r>
              <a:rPr lang="en-US" sz="2400" b="1" dirty="0"/>
              <a:t>The campaign works with the </a:t>
            </a:r>
            <a:r>
              <a:rPr lang="en-US" sz="2400" b="1" dirty="0">
                <a:hlinkClick r:id="rId3"/>
              </a:rPr>
              <a:t>National Geographic Society</a:t>
            </a:r>
            <a:r>
              <a:rPr lang="en-US" sz="2400" b="1" dirty="0"/>
              <a:t>, </a:t>
            </a:r>
            <a:r>
              <a:rPr lang="en-US" sz="2400" b="1" dirty="0">
                <a:hlinkClick r:id="rId4"/>
              </a:rPr>
              <a:t>The Nature Conservancy</a:t>
            </a:r>
            <a:r>
              <a:rPr lang="en-US" sz="2400" b="1" dirty="0"/>
              <a:t> and a growing coalition of conservation advocates to promote this commitment in order to provide a critical milestone toward preserving the half of the planet that remains in its natural state by 2050. It represents the best opportunity to protect the ecosystems critical to human survival.</a:t>
            </a:r>
            <a:endParaRPr lang="en-US" sz="2400" b="1" dirty="0">
              <a:effectLst/>
            </a:endParaRPr>
          </a:p>
        </p:txBody>
      </p:sp>
      <p:sp>
        <p:nvSpPr>
          <p:cNvPr id="3" name="TextBox 2">
            <a:extLst>
              <a:ext uri="{FF2B5EF4-FFF2-40B4-BE49-F238E27FC236}">
                <a16:creationId xmlns:a16="http://schemas.microsoft.com/office/drawing/2014/main" id="{36D4BA12-0E06-4544-90AF-B434AD4EB10D}"/>
              </a:ext>
            </a:extLst>
          </p:cNvPr>
          <p:cNvSpPr txBox="1"/>
          <p:nvPr/>
        </p:nvSpPr>
        <p:spPr>
          <a:xfrm>
            <a:off x="614327" y="1199183"/>
            <a:ext cx="11067393" cy="646331"/>
          </a:xfrm>
          <a:prstGeom prst="rect">
            <a:avLst/>
          </a:prstGeom>
          <a:noFill/>
        </p:spPr>
        <p:txBody>
          <a:bodyPr wrap="square" rtlCol="0">
            <a:spAutoFit/>
          </a:bodyPr>
          <a:lstStyle/>
          <a:p>
            <a:r>
              <a:rPr lang="zh-CN" altLang="en-US" dirty="0"/>
              <a:t>我于</a:t>
            </a:r>
            <a:r>
              <a:rPr lang="en-US" altLang="zh-CN" dirty="0"/>
              <a:t>2001</a:t>
            </a:r>
            <a:r>
              <a:rPr lang="zh-CN" altLang="en-US" dirty="0"/>
              <a:t>年在中国旅行，并长期与慈善家汉斯约格</a:t>
            </a:r>
            <a:r>
              <a:rPr lang="en-US" altLang="zh-CN" dirty="0"/>
              <a:t>·</a:t>
            </a:r>
            <a:r>
              <a:rPr lang="zh-CN" altLang="en-US" dirty="0"/>
              <a:t>怀斯</a:t>
            </a:r>
            <a:r>
              <a:rPr lang="en-US" altLang="zh-CN" dirty="0"/>
              <a:t>(</a:t>
            </a:r>
            <a:r>
              <a:rPr lang="en-US" altLang="zh-CN" dirty="0" err="1"/>
              <a:t>Hansjorg</a:t>
            </a:r>
            <a:r>
              <a:rPr lang="en-US" altLang="zh-CN" dirty="0"/>
              <a:t> Wyss)</a:t>
            </a:r>
            <a:r>
              <a:rPr lang="zh-CN" altLang="en-US" dirty="0"/>
              <a:t>共事。他最近捐赠了</a:t>
            </a:r>
            <a:r>
              <a:rPr lang="en-US" altLang="zh-CN" dirty="0"/>
              <a:t>10</a:t>
            </a:r>
            <a:r>
              <a:rPr lang="zh-CN" altLang="en-US" dirty="0"/>
              <a:t>亿美元来推进维斯自然项目。</a:t>
            </a:r>
            <a:endParaRPr lang="en-US" altLang="zh-CN" dirty="0"/>
          </a:p>
        </p:txBody>
      </p:sp>
      <p:sp>
        <p:nvSpPr>
          <p:cNvPr id="4" name="TextBox 3">
            <a:extLst>
              <a:ext uri="{FF2B5EF4-FFF2-40B4-BE49-F238E27FC236}">
                <a16:creationId xmlns:a16="http://schemas.microsoft.com/office/drawing/2014/main" id="{91B3D163-BB4E-CB47-A057-9A5691A01111}"/>
              </a:ext>
            </a:extLst>
          </p:cNvPr>
          <p:cNvSpPr txBox="1"/>
          <p:nvPr/>
        </p:nvSpPr>
        <p:spPr>
          <a:xfrm>
            <a:off x="614327" y="3405344"/>
            <a:ext cx="11067393" cy="646331"/>
          </a:xfrm>
          <a:prstGeom prst="rect">
            <a:avLst/>
          </a:prstGeom>
          <a:noFill/>
        </p:spPr>
        <p:txBody>
          <a:bodyPr wrap="square" rtlCol="0">
            <a:spAutoFit/>
          </a:bodyPr>
          <a:lstStyle/>
          <a:p>
            <a:r>
              <a:rPr lang="zh-CN" altLang="en-US" dirty="0"/>
              <a:t>这个项目在</a:t>
            </a:r>
            <a:r>
              <a:rPr lang="en-US" altLang="zh-CN" dirty="0"/>
              <a:t>2018</a:t>
            </a:r>
            <a:r>
              <a:rPr lang="zh-CN" altLang="en-US" dirty="0"/>
              <a:t>年</a:t>
            </a:r>
            <a:r>
              <a:rPr lang="en-US" altLang="zh-CN" dirty="0"/>
              <a:t>10</a:t>
            </a:r>
            <a:r>
              <a:rPr lang="zh-CN" altLang="en-US" dirty="0"/>
              <a:t>月设立。将在</a:t>
            </a:r>
            <a:r>
              <a:rPr lang="en-US" altLang="zh-CN" dirty="0"/>
              <a:t>2020</a:t>
            </a:r>
            <a:r>
              <a:rPr lang="zh-CN" altLang="en-US" dirty="0"/>
              <a:t>年</a:t>
            </a:r>
            <a:r>
              <a:rPr lang="en-US" altLang="zh-CN" dirty="0"/>
              <a:t>10</a:t>
            </a:r>
            <a:r>
              <a:rPr lang="zh-CN" altLang="en-US" dirty="0"/>
              <a:t>月，昆明举办的生物多样性公约会议上呼吁各国家在</a:t>
            </a:r>
            <a:r>
              <a:rPr lang="en-US" altLang="zh-CN" dirty="0"/>
              <a:t>2030</a:t>
            </a:r>
            <a:r>
              <a:rPr lang="zh-CN" altLang="en-US" dirty="0"/>
              <a:t>前实现保护</a:t>
            </a:r>
            <a:r>
              <a:rPr lang="en-US" altLang="zh-CN" dirty="0"/>
              <a:t>30%</a:t>
            </a:r>
            <a:r>
              <a:rPr lang="zh-CN" altLang="en-US" dirty="0"/>
              <a:t>的陆地和海域的目标。</a:t>
            </a:r>
            <a:endParaRPr lang="en-US" altLang="zh-CN" dirty="0"/>
          </a:p>
        </p:txBody>
      </p:sp>
      <p:sp>
        <p:nvSpPr>
          <p:cNvPr id="5" name="TextBox 4">
            <a:extLst>
              <a:ext uri="{FF2B5EF4-FFF2-40B4-BE49-F238E27FC236}">
                <a16:creationId xmlns:a16="http://schemas.microsoft.com/office/drawing/2014/main" id="{4C9D4F16-5C7D-734E-8F64-C8C1F2E7CEA4}"/>
              </a:ext>
            </a:extLst>
          </p:cNvPr>
          <p:cNvSpPr txBox="1"/>
          <p:nvPr/>
        </p:nvSpPr>
        <p:spPr>
          <a:xfrm>
            <a:off x="614327" y="5934670"/>
            <a:ext cx="11067393" cy="646331"/>
          </a:xfrm>
          <a:prstGeom prst="rect">
            <a:avLst/>
          </a:prstGeom>
          <a:noFill/>
        </p:spPr>
        <p:txBody>
          <a:bodyPr wrap="square" rtlCol="0">
            <a:spAutoFit/>
          </a:bodyPr>
          <a:lstStyle/>
          <a:p>
            <a:r>
              <a:rPr lang="zh-CN" altLang="en-US" dirty="0"/>
              <a:t>该项目与国家地理学会、自然保护协会以及越来越多的环保倡导者一起，旨在完成在</a:t>
            </a:r>
            <a:r>
              <a:rPr lang="en-US" altLang="zh-CN" dirty="0"/>
              <a:t>2050</a:t>
            </a:r>
            <a:r>
              <a:rPr lang="zh-CN" altLang="en-US" dirty="0"/>
              <a:t>前将半个地球交还给大自然的关键目标，以保护人类赖以生存的生态系统。</a:t>
            </a:r>
            <a:endParaRPr lang="en-US" altLang="zh-CN" dirty="0"/>
          </a:p>
        </p:txBody>
      </p:sp>
    </p:spTree>
    <p:extLst>
      <p:ext uri="{BB962C8B-B14F-4D97-AF65-F5344CB8AC3E}">
        <p14:creationId xmlns:p14="http://schemas.microsoft.com/office/powerpoint/2010/main" val="265768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A0F4-6CDC-214A-A399-23E4107F5FE6}"/>
              </a:ext>
            </a:extLst>
          </p:cNvPr>
          <p:cNvSpPr>
            <a:spLocks noGrp="1"/>
          </p:cNvSpPr>
          <p:nvPr>
            <p:ph type="title"/>
          </p:nvPr>
        </p:nvSpPr>
        <p:spPr/>
        <p:txBody>
          <a:bodyPr>
            <a:normAutofit fontScale="90000"/>
          </a:bodyPr>
          <a:lstStyle/>
          <a:p>
            <a:pPr algn="ctr"/>
            <a:r>
              <a:rPr lang="en-US" b="1" dirty="0">
                <a:latin typeface="+mn-lt"/>
              </a:rPr>
              <a:t>By way of background, I visited China, including Kunming and Northwest Yunnan, in 2001.</a:t>
            </a:r>
          </a:p>
        </p:txBody>
      </p:sp>
      <p:sp>
        <p:nvSpPr>
          <p:cNvPr id="3" name="Content Placeholder 2">
            <a:extLst>
              <a:ext uri="{FF2B5EF4-FFF2-40B4-BE49-F238E27FC236}">
                <a16:creationId xmlns:a16="http://schemas.microsoft.com/office/drawing/2014/main" id="{D90C1131-398B-8649-9754-25144B7C6070}"/>
              </a:ext>
            </a:extLst>
          </p:cNvPr>
          <p:cNvSpPr>
            <a:spLocks noGrp="1"/>
          </p:cNvSpPr>
          <p:nvPr>
            <p:ph idx="1"/>
          </p:nvPr>
        </p:nvSpPr>
        <p:spPr>
          <a:xfrm>
            <a:off x="1006365" y="2322785"/>
            <a:ext cx="10515600" cy="4046484"/>
          </a:xfrm>
        </p:spPr>
        <p:txBody>
          <a:bodyPr>
            <a:noAutofit/>
          </a:bodyPr>
          <a:lstStyle/>
          <a:p>
            <a:r>
              <a:rPr lang="en-US" sz="2400" b="1" dirty="0"/>
              <a:t>Hiked into </a:t>
            </a:r>
            <a:r>
              <a:rPr lang="en-US" sz="2400" b="1" dirty="0" err="1"/>
              <a:t>Yubeng</a:t>
            </a:r>
            <a:r>
              <a:rPr lang="en-US" sz="2400" b="1" dirty="0"/>
              <a:t>, at foot of </a:t>
            </a:r>
            <a:r>
              <a:rPr lang="en-US" sz="2400" b="1" dirty="0" err="1"/>
              <a:t>Kawagarbo</a:t>
            </a:r>
            <a:r>
              <a:rPr lang="en-US" sz="2400" b="1" dirty="0"/>
              <a:t> in the </a:t>
            </a:r>
            <a:r>
              <a:rPr lang="en-US" sz="2400" b="1" dirty="0" err="1"/>
              <a:t>Meili</a:t>
            </a:r>
            <a:r>
              <a:rPr lang="en-US" sz="2400" b="1" dirty="0"/>
              <a:t> </a:t>
            </a:r>
            <a:r>
              <a:rPr lang="en-US" sz="2400" b="1" dirty="0" err="1"/>
              <a:t>xueshan</a:t>
            </a:r>
            <a:r>
              <a:rPr lang="en-US" sz="2400" b="1" dirty="0"/>
              <a:t> Range, while visiting my close friend Ed Norton, who was then head of The Nature Conservancy’s Yunnan Great Rivers Project, based in Kunming.</a:t>
            </a:r>
          </a:p>
          <a:p>
            <a:r>
              <a:rPr lang="en-US" sz="2400" b="1" dirty="0"/>
              <a:t>Also met with Ed’s then assistant, Rose </a:t>
            </a:r>
            <a:r>
              <a:rPr lang="en-US" sz="2400" b="1" dirty="0" err="1"/>
              <a:t>Niu</a:t>
            </a:r>
            <a:r>
              <a:rPr lang="en-US" sz="2400" b="1" dirty="0"/>
              <a:t>, who is now with Paulson Institute.</a:t>
            </a:r>
          </a:p>
          <a:p>
            <a:r>
              <a:rPr lang="en-US" sz="2400" b="1" dirty="0"/>
              <a:t>I was traveling with Hansjorg Wyss, a connection I will explain at the end of my remarks. </a:t>
            </a:r>
          </a:p>
        </p:txBody>
      </p:sp>
      <p:sp>
        <p:nvSpPr>
          <p:cNvPr id="4" name="TextBox 3">
            <a:extLst>
              <a:ext uri="{FF2B5EF4-FFF2-40B4-BE49-F238E27FC236}">
                <a16:creationId xmlns:a16="http://schemas.microsoft.com/office/drawing/2014/main" id="{E2DEE9CF-411A-E547-B073-A2D7C8BB67E2}"/>
              </a:ext>
            </a:extLst>
          </p:cNvPr>
          <p:cNvSpPr txBox="1"/>
          <p:nvPr/>
        </p:nvSpPr>
        <p:spPr>
          <a:xfrm>
            <a:off x="1604668" y="1637404"/>
            <a:ext cx="4115229" cy="369332"/>
          </a:xfrm>
          <a:prstGeom prst="rect">
            <a:avLst/>
          </a:prstGeom>
          <a:noFill/>
        </p:spPr>
        <p:txBody>
          <a:bodyPr wrap="none" rtlCol="0">
            <a:spAutoFit/>
          </a:bodyPr>
          <a:lstStyle/>
          <a:p>
            <a:r>
              <a:rPr lang="en-US" altLang="zh-CN" dirty="0"/>
              <a:t>2001</a:t>
            </a:r>
            <a:r>
              <a:rPr lang="zh-CN" altLang="en-US" dirty="0"/>
              <a:t>年，我访问了昆明和云南西北部。</a:t>
            </a:r>
            <a:endParaRPr lang="en-US" dirty="0"/>
          </a:p>
        </p:txBody>
      </p:sp>
      <p:sp>
        <p:nvSpPr>
          <p:cNvPr id="5" name="TextBox 4">
            <a:extLst>
              <a:ext uri="{FF2B5EF4-FFF2-40B4-BE49-F238E27FC236}">
                <a16:creationId xmlns:a16="http://schemas.microsoft.com/office/drawing/2014/main" id="{60B1CB1B-C8C0-D54E-A9F1-7F63EA33DA6D}"/>
              </a:ext>
            </a:extLst>
          </p:cNvPr>
          <p:cNvSpPr txBox="1"/>
          <p:nvPr/>
        </p:nvSpPr>
        <p:spPr>
          <a:xfrm>
            <a:off x="1147469" y="4700644"/>
            <a:ext cx="10069172" cy="1754326"/>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我去探望我的好友埃德</a:t>
            </a:r>
            <a:r>
              <a:rPr lang="en-US" altLang="zh-CN" dirty="0"/>
              <a:t>·</a:t>
            </a:r>
            <a:r>
              <a:rPr lang="zh-CN" altLang="en-US" dirty="0"/>
              <a:t>诺顿时，徒步走进梅里雪山，主峰卡瓦格博峰山脚下的雨崩村。埃德当时是自然保护协会云南大河项目的负责人，总部设在昆明。</a:t>
            </a:r>
            <a:endParaRPr lang="en-US" altLang="zh-CN" dirty="0"/>
          </a:p>
          <a:p>
            <a:pPr marL="285750" indent="-285750">
              <a:buFont typeface="Arial" panose="020B0604020202020204" pitchFamily="34" charset="0"/>
              <a:buChar char="•"/>
            </a:pPr>
            <a:r>
              <a:rPr lang="zh-CN" altLang="en-US" dirty="0"/>
              <a:t>还认识了当时埃德的助手牛红卫女士，她现在保尔森基金会工作。</a:t>
            </a:r>
            <a:endParaRPr lang="en-US" altLang="zh-CN" dirty="0"/>
          </a:p>
          <a:p>
            <a:pPr marL="285750" indent="-285750">
              <a:buFont typeface="Arial" panose="020B0604020202020204" pitchFamily="34" charset="0"/>
              <a:buChar char="•"/>
            </a:pPr>
            <a:r>
              <a:rPr lang="zh-CN" altLang="en-US" dirty="0"/>
              <a:t>同行的还有汉斯约尔格</a:t>
            </a:r>
            <a:r>
              <a:rPr lang="en-US" altLang="zh-CN" dirty="0"/>
              <a:t>·</a:t>
            </a:r>
            <a:r>
              <a:rPr lang="zh-CN" altLang="en-US" dirty="0"/>
              <a:t>维斯，和他的关系我将在演讲结束时解释。</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25425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269229-D1AD-C249-B4A8-32F77268B1CD}"/>
              </a:ext>
            </a:extLst>
          </p:cNvPr>
          <p:cNvPicPr>
            <a:picLocks noChangeAspect="1"/>
          </p:cNvPicPr>
          <p:nvPr/>
        </p:nvPicPr>
        <p:blipFill>
          <a:blip r:embed="rId2"/>
          <a:stretch>
            <a:fillRect/>
          </a:stretch>
        </p:blipFill>
        <p:spPr>
          <a:xfrm rot="5400000">
            <a:off x="3157151" y="-1699054"/>
            <a:ext cx="6190736" cy="10256108"/>
          </a:xfrm>
          <a:prstGeom prst="rect">
            <a:avLst/>
          </a:prstGeom>
        </p:spPr>
      </p:pic>
    </p:spTree>
    <p:extLst>
      <p:ext uri="{BB962C8B-B14F-4D97-AF65-F5344CB8AC3E}">
        <p14:creationId xmlns:p14="http://schemas.microsoft.com/office/powerpoint/2010/main" val="113356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14253-1D72-364F-B2A4-10E2F12541D1}"/>
              </a:ext>
            </a:extLst>
          </p:cNvPr>
          <p:cNvSpPr>
            <a:spLocks noGrp="1"/>
          </p:cNvSpPr>
          <p:nvPr>
            <p:ph type="title"/>
          </p:nvPr>
        </p:nvSpPr>
        <p:spPr>
          <a:xfrm>
            <a:off x="831850" y="355600"/>
            <a:ext cx="10515600" cy="5872480"/>
          </a:xfrm>
        </p:spPr>
        <p:txBody>
          <a:bodyPr>
            <a:normAutofit/>
          </a:bodyPr>
          <a:lstStyle/>
          <a:p>
            <a:br>
              <a:rPr lang="en-US" sz="2000" dirty="0"/>
            </a:br>
            <a:br>
              <a:rPr lang="en-US" sz="2000" dirty="0"/>
            </a:br>
            <a:endParaRPr lang="en-US" sz="2000" dirty="0"/>
          </a:p>
        </p:txBody>
      </p:sp>
      <p:sp>
        <p:nvSpPr>
          <p:cNvPr id="3" name="Text Placeholder 2">
            <a:extLst>
              <a:ext uri="{FF2B5EF4-FFF2-40B4-BE49-F238E27FC236}">
                <a16:creationId xmlns:a16="http://schemas.microsoft.com/office/drawing/2014/main" id="{B9DD8206-FD10-3444-BB08-C87F7670975C}"/>
              </a:ext>
            </a:extLst>
          </p:cNvPr>
          <p:cNvSpPr>
            <a:spLocks noGrp="1"/>
          </p:cNvSpPr>
          <p:nvPr>
            <p:ph type="body" idx="1"/>
          </p:nvPr>
        </p:nvSpPr>
        <p:spPr>
          <a:xfrm>
            <a:off x="608330" y="328930"/>
            <a:ext cx="10515600" cy="5734050"/>
          </a:xfrm>
        </p:spPr>
        <p:txBody>
          <a:bodyPr>
            <a:normAutofit/>
          </a:bodyPr>
          <a:lstStyle/>
          <a:p>
            <a:pPr algn="ctr"/>
            <a:r>
              <a:rPr lang="en-US" sz="4000" b="1" u="sng" dirty="0">
                <a:solidFill>
                  <a:schemeClr val="tx1"/>
                </a:solidFill>
              </a:rPr>
              <a:t>Basic Purposes of U.S. National Park System </a:t>
            </a:r>
          </a:p>
          <a:p>
            <a:pPr algn="ctr"/>
            <a:r>
              <a:rPr lang="en-US" sz="3600" dirty="0">
                <a:solidFill>
                  <a:schemeClr val="tx1"/>
                </a:solidFill>
              </a:rPr>
              <a:t>[from 1916 legislation establishing the System, and the National Park Service to administer it.]</a:t>
            </a:r>
          </a:p>
          <a:p>
            <a:endParaRPr lang="en-US" dirty="0"/>
          </a:p>
          <a:p>
            <a:endParaRPr lang="en-US" dirty="0"/>
          </a:p>
          <a:p>
            <a:endParaRPr lang="en-US" dirty="0"/>
          </a:p>
          <a:p>
            <a:pPr algn="ctr"/>
            <a:r>
              <a:rPr lang="en-US" b="1" dirty="0">
                <a:solidFill>
                  <a:schemeClr val="tx1"/>
                </a:solidFill>
              </a:rPr>
              <a:t>“To conserve the scenery and the natural and historic objects and the wild life therein and to provide for the enjoyment of the same in such manner and by such means as will leave them unimpaired for the enjoyment of future generations.”</a:t>
            </a:r>
          </a:p>
        </p:txBody>
      </p:sp>
      <p:sp>
        <p:nvSpPr>
          <p:cNvPr id="4" name="TextBox 3">
            <a:extLst>
              <a:ext uri="{FF2B5EF4-FFF2-40B4-BE49-F238E27FC236}">
                <a16:creationId xmlns:a16="http://schemas.microsoft.com/office/drawing/2014/main" id="{676A9835-1CEE-C141-8463-6C20637852BF}"/>
              </a:ext>
            </a:extLst>
          </p:cNvPr>
          <p:cNvSpPr txBox="1"/>
          <p:nvPr/>
        </p:nvSpPr>
        <p:spPr>
          <a:xfrm>
            <a:off x="1055064" y="2201284"/>
            <a:ext cx="10069172" cy="1477328"/>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pPr algn="ctr"/>
            <a:r>
              <a:rPr lang="zh-CN" altLang="en-US" dirty="0"/>
              <a:t>美国国家公园系统的基本目的</a:t>
            </a:r>
            <a:endParaRPr lang="en-US" altLang="zh-CN" dirty="0"/>
          </a:p>
          <a:p>
            <a:pPr algn="ctr"/>
            <a:r>
              <a:rPr lang="en-US" dirty="0"/>
              <a:t>[</a:t>
            </a:r>
            <a:r>
              <a:rPr lang="en-US" altLang="zh-CN" dirty="0"/>
              <a:t>1916</a:t>
            </a:r>
            <a:r>
              <a:rPr lang="zh-CN" altLang="en-US" dirty="0"/>
              <a:t>年立法建立国家公园体系，并由国家公园管理局来管理它。</a:t>
            </a:r>
            <a:r>
              <a:rPr lang="en-US" dirty="0"/>
              <a:t>]</a:t>
            </a:r>
          </a:p>
          <a:p>
            <a:pPr algn="ctr"/>
            <a:endParaRPr lang="en-US" altLang="zh-CN" dirty="0"/>
          </a:p>
          <a:p>
            <a:pPr algn="ctr"/>
            <a:endParaRPr lang="en-US" dirty="0"/>
          </a:p>
        </p:txBody>
      </p:sp>
      <p:sp>
        <p:nvSpPr>
          <p:cNvPr id="5" name="TextBox 4">
            <a:extLst>
              <a:ext uri="{FF2B5EF4-FFF2-40B4-BE49-F238E27FC236}">
                <a16:creationId xmlns:a16="http://schemas.microsoft.com/office/drawing/2014/main" id="{F04C9379-99A9-1747-998B-8D9B44C50C89}"/>
              </a:ext>
            </a:extLst>
          </p:cNvPr>
          <p:cNvSpPr txBox="1"/>
          <p:nvPr/>
        </p:nvSpPr>
        <p:spPr>
          <a:xfrm>
            <a:off x="619125" y="5027751"/>
            <a:ext cx="10941050" cy="1200329"/>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pPr algn="ctr"/>
            <a:r>
              <a:rPr lang="zh-CN" altLang="en-US" dirty="0"/>
              <a:t>（委托该机构）保护风景区、自然环境、野生动物和历史文物，并以同样的精神和方式为人们提供精神上的享受，也要以同样的手段为美国的子孙后代们妥善保护这些，使之不受损坏，并带给他们享受。</a:t>
            </a:r>
            <a:endParaRPr lang="en-US" altLang="zh-CN" dirty="0"/>
          </a:p>
          <a:p>
            <a:pPr algn="ctr"/>
            <a:endParaRPr lang="en-US" dirty="0"/>
          </a:p>
        </p:txBody>
      </p:sp>
    </p:spTree>
    <p:extLst>
      <p:ext uri="{BB962C8B-B14F-4D97-AF65-F5344CB8AC3E}">
        <p14:creationId xmlns:p14="http://schemas.microsoft.com/office/powerpoint/2010/main" val="3628433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E3D3-3FAB-CD47-A7E7-9F188F859CA3}"/>
              </a:ext>
            </a:extLst>
          </p:cNvPr>
          <p:cNvSpPr>
            <a:spLocks noGrp="1"/>
          </p:cNvSpPr>
          <p:nvPr>
            <p:ph type="title"/>
          </p:nvPr>
        </p:nvSpPr>
        <p:spPr>
          <a:xfrm>
            <a:off x="1050925" y="-198755"/>
            <a:ext cx="10515600" cy="5720399"/>
          </a:xfrm>
        </p:spPr>
        <p:txBody>
          <a:bodyPr>
            <a:normAutofit/>
          </a:bodyPr>
          <a:lstStyle/>
          <a:p>
            <a:pPr algn="ctr"/>
            <a:r>
              <a:rPr lang="en-US" sz="3200" b="1" dirty="0">
                <a:latin typeface="+mn-lt"/>
              </a:rPr>
              <a:t>There is tension between </a:t>
            </a:r>
            <a:br>
              <a:rPr lang="en-US" sz="3200" b="1" dirty="0">
                <a:latin typeface="+mn-lt"/>
              </a:rPr>
            </a:br>
            <a:r>
              <a:rPr lang="en-US" sz="3200" b="1" dirty="0">
                <a:latin typeface="+mn-lt"/>
              </a:rPr>
              <a:t>(a) providing for public “enjoyment” of parks by promoting and accommodating visitors, and </a:t>
            </a:r>
            <a:br>
              <a:rPr lang="en-US" sz="3200" b="1" dirty="0">
                <a:latin typeface="+mn-lt"/>
              </a:rPr>
            </a:br>
            <a:r>
              <a:rPr lang="en-US" sz="3200" b="1" dirty="0">
                <a:latin typeface="+mn-lt"/>
              </a:rPr>
              <a:t>(b) preserving park natural and cultural values “unimpaired” so as to be available for “future generations.”</a:t>
            </a:r>
          </a:p>
        </p:txBody>
      </p:sp>
      <p:sp>
        <p:nvSpPr>
          <p:cNvPr id="4" name="TextBox 3">
            <a:extLst>
              <a:ext uri="{FF2B5EF4-FFF2-40B4-BE49-F238E27FC236}">
                <a16:creationId xmlns:a16="http://schemas.microsoft.com/office/drawing/2014/main" id="{3521BC39-3687-5540-B125-0B0A96A72BBA}"/>
              </a:ext>
            </a:extLst>
          </p:cNvPr>
          <p:cNvSpPr txBox="1"/>
          <p:nvPr/>
        </p:nvSpPr>
        <p:spPr>
          <a:xfrm>
            <a:off x="838200" y="4159071"/>
            <a:ext cx="10941050" cy="1477328"/>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pPr algn="ctr"/>
            <a:r>
              <a:rPr lang="zh-CN" altLang="en-US" dirty="0"/>
              <a:t>如何平衡好以下的关系</a:t>
            </a:r>
            <a:endParaRPr lang="en-US" altLang="zh-CN" dirty="0"/>
          </a:p>
          <a:p>
            <a:pPr algn="ctr"/>
            <a:endParaRPr lang="en-US" altLang="zh-CN" dirty="0"/>
          </a:p>
          <a:p>
            <a:pPr algn="ctr"/>
            <a:r>
              <a:rPr lang="en-US" altLang="zh-CN" dirty="0"/>
              <a:t>(a)</a:t>
            </a:r>
            <a:r>
              <a:rPr lang="zh-CN" altLang="en-US" dirty="0"/>
              <a:t> 推广国家公园理念、接待游客，并提供公众游憩公园的“享受”</a:t>
            </a:r>
            <a:endParaRPr lang="en-US" altLang="zh-CN" dirty="0"/>
          </a:p>
          <a:p>
            <a:pPr algn="ctr"/>
            <a:r>
              <a:rPr lang="en-US" altLang="zh-CN" dirty="0"/>
              <a:t>(b)</a:t>
            </a:r>
            <a:r>
              <a:rPr lang="zh-CN" altLang="en-US" dirty="0"/>
              <a:t>保护自然和文化资源不受损坏，使美国的“子孙后代”也可以享受到这些资源</a:t>
            </a:r>
            <a:endParaRPr lang="en-US" altLang="zh-CN" dirty="0"/>
          </a:p>
        </p:txBody>
      </p:sp>
    </p:spTree>
    <p:extLst>
      <p:ext uri="{BB962C8B-B14F-4D97-AF65-F5344CB8AC3E}">
        <p14:creationId xmlns:p14="http://schemas.microsoft.com/office/powerpoint/2010/main" val="2622861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E4D1-81B5-864F-AAC6-F5912DD6D8C1}"/>
              </a:ext>
            </a:extLst>
          </p:cNvPr>
          <p:cNvSpPr>
            <a:spLocks noGrp="1"/>
          </p:cNvSpPr>
          <p:nvPr>
            <p:ph type="title"/>
          </p:nvPr>
        </p:nvSpPr>
        <p:spPr>
          <a:xfrm>
            <a:off x="643189" y="441960"/>
            <a:ext cx="10515600" cy="3462633"/>
          </a:xfrm>
        </p:spPr>
        <p:txBody>
          <a:bodyPr>
            <a:normAutofit/>
          </a:bodyPr>
          <a:lstStyle/>
          <a:p>
            <a:pPr algn="ctr"/>
            <a:r>
              <a:rPr lang="en-US" sz="3200" b="1" dirty="0">
                <a:latin typeface="+mn-lt"/>
              </a:rPr>
              <a:t>How that balance is struck changes over time, informed by factors like changing public values and emerging scientific understanding.</a:t>
            </a:r>
            <a:br>
              <a:rPr lang="en-US" sz="3200" b="1" dirty="0">
                <a:latin typeface="+mn-lt"/>
              </a:rPr>
            </a:br>
            <a:br>
              <a:rPr lang="en-US" sz="3200" b="1" dirty="0">
                <a:latin typeface="+mn-lt"/>
              </a:rPr>
            </a:br>
            <a:r>
              <a:rPr lang="en-US" sz="3200" b="1" dirty="0">
                <a:latin typeface="+mn-lt"/>
              </a:rPr>
              <a:t>Examples:  Designing and locating visitor accommodations, building roads, controlling predators, fighting fires. </a:t>
            </a:r>
          </a:p>
        </p:txBody>
      </p:sp>
      <p:sp>
        <p:nvSpPr>
          <p:cNvPr id="5" name="TextBox 4">
            <a:extLst>
              <a:ext uri="{FF2B5EF4-FFF2-40B4-BE49-F238E27FC236}">
                <a16:creationId xmlns:a16="http://schemas.microsoft.com/office/drawing/2014/main" id="{C01AD048-592B-9247-9540-12B126A41DE5}"/>
              </a:ext>
            </a:extLst>
          </p:cNvPr>
          <p:cNvSpPr txBox="1"/>
          <p:nvPr/>
        </p:nvSpPr>
        <p:spPr>
          <a:xfrm>
            <a:off x="800953" y="4280990"/>
            <a:ext cx="10200071" cy="1200329"/>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pPr algn="ctr"/>
            <a:r>
              <a:rPr lang="zh-CN" altLang="en-US" dirty="0"/>
              <a:t>如何实现这种平衡会随着时间变化，影响的因素包括不断变化的公共价值观和新兴的科学理解。</a:t>
            </a:r>
            <a:endParaRPr lang="en-US" altLang="zh-CN" dirty="0"/>
          </a:p>
          <a:p>
            <a:pPr algn="ctr"/>
            <a:endParaRPr lang="en-US" altLang="zh-CN" dirty="0"/>
          </a:p>
          <a:p>
            <a:pPr algn="ctr"/>
            <a:r>
              <a:rPr lang="zh-CN" altLang="en-US" dirty="0"/>
              <a:t>例如： 设计和安置游客住宿，修路，控制食肉动物数量，救火。</a:t>
            </a:r>
            <a:endParaRPr lang="en-US" altLang="zh-CN" dirty="0"/>
          </a:p>
        </p:txBody>
      </p:sp>
    </p:spTree>
    <p:extLst>
      <p:ext uri="{BB962C8B-B14F-4D97-AF65-F5344CB8AC3E}">
        <p14:creationId xmlns:p14="http://schemas.microsoft.com/office/powerpoint/2010/main" val="2356482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7E8F3-DFEA-DF42-94C1-D3E0C9C832D9}"/>
              </a:ext>
            </a:extLst>
          </p:cNvPr>
          <p:cNvSpPr>
            <a:spLocks noGrp="1"/>
          </p:cNvSpPr>
          <p:nvPr>
            <p:ph type="title"/>
          </p:nvPr>
        </p:nvSpPr>
        <p:spPr>
          <a:xfrm>
            <a:off x="838200" y="346842"/>
            <a:ext cx="10515600" cy="2532993"/>
          </a:xfrm>
        </p:spPr>
        <p:txBody>
          <a:bodyPr>
            <a:noAutofit/>
          </a:bodyPr>
          <a:lstStyle/>
          <a:p>
            <a:pPr algn="ctr"/>
            <a:r>
              <a:rPr lang="en-US" sz="3600" b="1" dirty="0">
                <a:latin typeface="+mn-lt"/>
              </a:rPr>
              <a:t>The National Park Service generally tries to promote the following objectives and values in managing the National Park System, although some of these are not clearly spelled out in the applicable legislation. </a:t>
            </a:r>
            <a:br>
              <a:rPr lang="en-US" sz="3600" b="1" dirty="0">
                <a:latin typeface="+mn-lt"/>
              </a:rPr>
            </a:br>
            <a:endParaRPr lang="en-US" sz="3600" b="1" dirty="0">
              <a:latin typeface="+mn-lt"/>
            </a:endParaRPr>
          </a:p>
        </p:txBody>
      </p:sp>
      <p:sp>
        <p:nvSpPr>
          <p:cNvPr id="3" name="Content Placeholder 2">
            <a:extLst>
              <a:ext uri="{FF2B5EF4-FFF2-40B4-BE49-F238E27FC236}">
                <a16:creationId xmlns:a16="http://schemas.microsoft.com/office/drawing/2014/main" id="{4F56F0C2-775F-024D-8EA8-9B2885314022}"/>
              </a:ext>
            </a:extLst>
          </p:cNvPr>
          <p:cNvSpPr>
            <a:spLocks noGrp="1"/>
          </p:cNvSpPr>
          <p:nvPr>
            <p:ph idx="1"/>
          </p:nvPr>
        </p:nvSpPr>
        <p:spPr>
          <a:xfrm>
            <a:off x="838199" y="3347194"/>
            <a:ext cx="10515600" cy="3741682"/>
          </a:xfrm>
        </p:spPr>
        <p:txBody>
          <a:bodyPr>
            <a:normAutofit/>
          </a:bodyPr>
          <a:lstStyle/>
          <a:p>
            <a:r>
              <a:rPr lang="en-US" sz="2000" b="1" dirty="0"/>
              <a:t>Preserving biodiversity.</a:t>
            </a:r>
          </a:p>
          <a:p>
            <a:r>
              <a:rPr lang="en-US" sz="2000" b="1" dirty="0"/>
              <a:t>Advancing and respecting science.</a:t>
            </a:r>
          </a:p>
          <a:p>
            <a:r>
              <a:rPr lang="en-US" sz="2000" b="1" dirty="0"/>
              <a:t>Educating and inspiring the public.</a:t>
            </a:r>
          </a:p>
          <a:p>
            <a:r>
              <a:rPr lang="en-US" sz="2000" b="1" dirty="0"/>
              <a:t>Promoting national pride, unity and patriotism.</a:t>
            </a:r>
          </a:p>
          <a:p>
            <a:r>
              <a:rPr lang="en-US" sz="2000" b="1" dirty="0"/>
              <a:t>Respecting the national (and even international) interest in a particular area while considering the desires of local communities around the park unit, and other agencies managing land in the vicinity.</a:t>
            </a:r>
          </a:p>
        </p:txBody>
      </p:sp>
      <p:sp>
        <p:nvSpPr>
          <p:cNvPr id="4" name="TextBox 3">
            <a:extLst>
              <a:ext uri="{FF2B5EF4-FFF2-40B4-BE49-F238E27FC236}">
                <a16:creationId xmlns:a16="http://schemas.microsoft.com/office/drawing/2014/main" id="{56AD31BF-8A80-644D-932C-A9EA43B93316}"/>
              </a:ext>
            </a:extLst>
          </p:cNvPr>
          <p:cNvSpPr txBox="1"/>
          <p:nvPr/>
        </p:nvSpPr>
        <p:spPr>
          <a:xfrm>
            <a:off x="995963" y="2190185"/>
            <a:ext cx="10200071" cy="923330"/>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pPr algn="ctr"/>
            <a:r>
              <a:rPr lang="zh-CN" altLang="en-US" dirty="0"/>
              <a:t>国家公园管理局在管理国家公园系统时通常试图推广以下目标和价值观，尽管其中一些目标和价值观在法律中并没有明确规定。</a:t>
            </a:r>
            <a:endParaRPr lang="en-US" altLang="zh-CN" dirty="0"/>
          </a:p>
        </p:txBody>
      </p:sp>
      <p:sp>
        <p:nvSpPr>
          <p:cNvPr id="5" name="TextBox 4">
            <a:extLst>
              <a:ext uri="{FF2B5EF4-FFF2-40B4-BE49-F238E27FC236}">
                <a16:creationId xmlns:a16="http://schemas.microsoft.com/office/drawing/2014/main" id="{C9565D3A-9FBE-3D46-A783-1BEA4B54DE95}"/>
              </a:ext>
            </a:extLst>
          </p:cNvPr>
          <p:cNvSpPr txBox="1"/>
          <p:nvPr/>
        </p:nvSpPr>
        <p:spPr>
          <a:xfrm>
            <a:off x="1049302" y="5628138"/>
            <a:ext cx="10154351" cy="646331"/>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r>
              <a:rPr lang="zh-CN" altLang="en-US" dirty="0"/>
              <a:t>尊重国家</a:t>
            </a:r>
            <a:r>
              <a:rPr lang="en-US" altLang="zh-CN" dirty="0"/>
              <a:t>(</a:t>
            </a:r>
            <a:r>
              <a:rPr lang="zh-CN" altLang="en-US" dirty="0"/>
              <a:t>甚至国际</a:t>
            </a:r>
            <a:r>
              <a:rPr lang="en-US" altLang="zh-CN" dirty="0"/>
              <a:t>)</a:t>
            </a:r>
            <a:r>
              <a:rPr lang="zh-CN" altLang="en-US" dirty="0"/>
              <a:t>在特定区域的利益、公园周围的社区、管理公园周围土地的其他机构。</a:t>
            </a:r>
            <a:endParaRPr lang="en-US" altLang="zh-CN" dirty="0"/>
          </a:p>
        </p:txBody>
      </p:sp>
      <p:sp>
        <p:nvSpPr>
          <p:cNvPr id="6" name="TextBox 5">
            <a:extLst>
              <a:ext uri="{FF2B5EF4-FFF2-40B4-BE49-F238E27FC236}">
                <a16:creationId xmlns:a16="http://schemas.microsoft.com/office/drawing/2014/main" id="{C3A6EDFF-43EF-3746-83CA-7729BAF54D11}"/>
              </a:ext>
            </a:extLst>
          </p:cNvPr>
          <p:cNvSpPr txBox="1"/>
          <p:nvPr/>
        </p:nvSpPr>
        <p:spPr>
          <a:xfrm>
            <a:off x="3864252" y="3090609"/>
            <a:ext cx="6539789" cy="646331"/>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r>
              <a:rPr lang="zh-CN" altLang="en-US" dirty="0"/>
              <a:t>保护生物多样性</a:t>
            </a:r>
            <a:endParaRPr lang="en-US" altLang="zh-CN" dirty="0"/>
          </a:p>
        </p:txBody>
      </p:sp>
      <p:sp>
        <p:nvSpPr>
          <p:cNvPr id="7" name="TextBox 6">
            <a:extLst>
              <a:ext uri="{FF2B5EF4-FFF2-40B4-BE49-F238E27FC236}">
                <a16:creationId xmlns:a16="http://schemas.microsoft.com/office/drawing/2014/main" id="{9D9680C8-2D91-DE4F-BF0A-9400169ABD73}"/>
              </a:ext>
            </a:extLst>
          </p:cNvPr>
          <p:cNvSpPr txBox="1"/>
          <p:nvPr/>
        </p:nvSpPr>
        <p:spPr>
          <a:xfrm>
            <a:off x="4814010" y="3458228"/>
            <a:ext cx="6539789" cy="646331"/>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r>
              <a:rPr lang="zh-CN" altLang="en-US" dirty="0"/>
              <a:t>推进和尊重科学</a:t>
            </a:r>
            <a:endParaRPr lang="en-US" altLang="zh-CN" dirty="0"/>
          </a:p>
        </p:txBody>
      </p:sp>
      <p:sp>
        <p:nvSpPr>
          <p:cNvPr id="8" name="TextBox 7">
            <a:extLst>
              <a:ext uri="{FF2B5EF4-FFF2-40B4-BE49-F238E27FC236}">
                <a16:creationId xmlns:a16="http://schemas.microsoft.com/office/drawing/2014/main" id="{84931696-705E-5648-B237-B7A737E386A1}"/>
              </a:ext>
            </a:extLst>
          </p:cNvPr>
          <p:cNvSpPr txBox="1"/>
          <p:nvPr/>
        </p:nvSpPr>
        <p:spPr>
          <a:xfrm>
            <a:off x="4996891" y="3833254"/>
            <a:ext cx="6539789" cy="646331"/>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r>
              <a:rPr lang="zh-CN" altLang="en-US" dirty="0"/>
              <a:t>教育和鼓舞公众</a:t>
            </a:r>
            <a:endParaRPr lang="en-US" altLang="zh-CN" dirty="0"/>
          </a:p>
        </p:txBody>
      </p:sp>
      <p:sp>
        <p:nvSpPr>
          <p:cNvPr id="9" name="TextBox 8">
            <a:extLst>
              <a:ext uri="{FF2B5EF4-FFF2-40B4-BE49-F238E27FC236}">
                <a16:creationId xmlns:a16="http://schemas.microsoft.com/office/drawing/2014/main" id="{6523B9C9-1A36-1645-AFA5-441706508FA9}"/>
              </a:ext>
            </a:extLst>
          </p:cNvPr>
          <p:cNvSpPr txBox="1"/>
          <p:nvPr/>
        </p:nvSpPr>
        <p:spPr>
          <a:xfrm>
            <a:off x="6126478" y="4261519"/>
            <a:ext cx="6539789" cy="646331"/>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r>
              <a:rPr lang="zh-CN" altLang="en-US" dirty="0"/>
              <a:t>弘扬民族自豪感、团结精神和爱国主义精神</a:t>
            </a:r>
            <a:endParaRPr lang="en-US" altLang="zh-CN" dirty="0"/>
          </a:p>
        </p:txBody>
      </p:sp>
    </p:spTree>
    <p:extLst>
      <p:ext uri="{BB962C8B-B14F-4D97-AF65-F5344CB8AC3E}">
        <p14:creationId xmlns:p14="http://schemas.microsoft.com/office/powerpoint/2010/main" val="3602701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D924-79FC-D44A-AD3A-1FFFAE044A68}"/>
              </a:ext>
            </a:extLst>
          </p:cNvPr>
          <p:cNvSpPr>
            <a:spLocks noGrp="1"/>
          </p:cNvSpPr>
          <p:nvPr>
            <p:ph type="title"/>
          </p:nvPr>
        </p:nvSpPr>
        <p:spPr/>
        <p:txBody>
          <a:bodyPr>
            <a:normAutofit fontScale="90000"/>
          </a:bodyPr>
          <a:lstStyle/>
          <a:p>
            <a:pPr algn="ctr"/>
            <a:r>
              <a:rPr lang="en-US" b="1" dirty="0">
                <a:latin typeface="+mn-lt"/>
              </a:rPr>
              <a:t>Each unit in the System is governed by layers of laws and regulations. These include:</a:t>
            </a:r>
          </a:p>
        </p:txBody>
      </p:sp>
      <p:sp>
        <p:nvSpPr>
          <p:cNvPr id="3" name="Content Placeholder 2">
            <a:extLst>
              <a:ext uri="{FF2B5EF4-FFF2-40B4-BE49-F238E27FC236}">
                <a16:creationId xmlns:a16="http://schemas.microsoft.com/office/drawing/2014/main" id="{A1650691-F165-DF4C-88C1-BEC8C230541D}"/>
              </a:ext>
            </a:extLst>
          </p:cNvPr>
          <p:cNvSpPr>
            <a:spLocks noGrp="1"/>
          </p:cNvSpPr>
          <p:nvPr>
            <p:ph idx="1"/>
          </p:nvPr>
        </p:nvSpPr>
        <p:spPr>
          <a:xfrm>
            <a:off x="838199" y="1640959"/>
            <a:ext cx="10515600" cy="4351338"/>
          </a:xfrm>
        </p:spPr>
        <p:txBody>
          <a:bodyPr>
            <a:normAutofit/>
          </a:bodyPr>
          <a:lstStyle/>
          <a:p>
            <a:endParaRPr lang="en-US" b="1" dirty="0"/>
          </a:p>
          <a:p>
            <a:r>
              <a:rPr lang="en-US" sz="2000" b="1" dirty="0"/>
              <a:t>The generic, organic national park system law. </a:t>
            </a:r>
          </a:p>
          <a:p>
            <a:r>
              <a:rPr lang="en-US" sz="2000" b="1" dirty="0"/>
              <a:t>Unit-specific laws; for example, the Yosemite National Park Act.</a:t>
            </a:r>
          </a:p>
          <a:p>
            <a:r>
              <a:rPr lang="en-US" sz="2000" b="1" dirty="0"/>
              <a:t>Other laws that apply to all public lands and all U.S. agencies; for example, the Wilderness Act, Endangered Species Act, laws protecting historic sites and cultural resources, and the National Environmental Policy Act (NEPA). </a:t>
            </a:r>
          </a:p>
          <a:p>
            <a:r>
              <a:rPr lang="en-US" sz="2000" b="1" dirty="0"/>
              <a:t>Regulations formulated and adopted by the National Park Service, which may apply system-wide, or may be specific to that unit.</a:t>
            </a:r>
          </a:p>
          <a:p>
            <a:r>
              <a:rPr lang="en-US" sz="2000" b="1" dirty="0"/>
              <a:t>A General Management Plan the Park Service adopts for that unit.</a:t>
            </a:r>
          </a:p>
        </p:txBody>
      </p:sp>
      <p:sp>
        <p:nvSpPr>
          <p:cNvPr id="4" name="TextBox 3">
            <a:extLst>
              <a:ext uri="{FF2B5EF4-FFF2-40B4-BE49-F238E27FC236}">
                <a16:creationId xmlns:a16="http://schemas.microsoft.com/office/drawing/2014/main" id="{C10E12D0-0C49-1B47-B917-F57772B4369A}"/>
              </a:ext>
            </a:extLst>
          </p:cNvPr>
          <p:cNvSpPr txBox="1"/>
          <p:nvPr/>
        </p:nvSpPr>
        <p:spPr>
          <a:xfrm>
            <a:off x="1018824" y="1640959"/>
            <a:ext cx="10154351" cy="369332"/>
          </a:xfrm>
          <a:prstGeom prst="rect">
            <a:avLst/>
          </a:prstGeom>
          <a:noFill/>
        </p:spPr>
        <p:txBody>
          <a:bodyPr wrap="square" rtlCol="0">
            <a:spAutoFit/>
          </a:bodyPr>
          <a:lstStyle/>
          <a:p>
            <a:pPr algn="ctr"/>
            <a:r>
              <a:rPr lang="zh-CN" altLang="en-US" dirty="0"/>
              <a:t>系统中的每个公园都由多层法律法规管理。包括：</a:t>
            </a:r>
            <a:endParaRPr lang="en-US" altLang="zh-CN" dirty="0"/>
          </a:p>
        </p:txBody>
      </p:sp>
      <p:sp>
        <p:nvSpPr>
          <p:cNvPr id="6" name="TextBox 5">
            <a:extLst>
              <a:ext uri="{FF2B5EF4-FFF2-40B4-BE49-F238E27FC236}">
                <a16:creationId xmlns:a16="http://schemas.microsoft.com/office/drawing/2014/main" id="{1A79BC42-2F5B-3F4C-8E6E-FD408F0B68F4}"/>
              </a:ext>
            </a:extLst>
          </p:cNvPr>
          <p:cNvSpPr txBox="1"/>
          <p:nvPr/>
        </p:nvSpPr>
        <p:spPr>
          <a:xfrm>
            <a:off x="838198" y="4667816"/>
            <a:ext cx="9862536" cy="3139321"/>
          </a:xfrm>
          <a:prstGeom prst="rect">
            <a:avLst/>
          </a:prstGeom>
          <a:noFill/>
        </p:spPr>
        <p:txBody>
          <a:bodyPr wrap="square" rtlCol="0">
            <a:spAutoFit/>
          </a:bodyPr>
          <a:lstStyle/>
          <a:p>
            <a:pPr marL="285750" indent="-285750" algn="ctr">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通用的，基本的国家公园组织法。</a:t>
            </a:r>
            <a:endParaRPr lang="en-US" altLang="zh-CN" dirty="0"/>
          </a:p>
          <a:p>
            <a:pPr marL="285750" indent="-285750">
              <a:buFont typeface="Arial" panose="020B0604020202020204" pitchFamily="34" charset="0"/>
              <a:buChar char="•"/>
            </a:pPr>
            <a:r>
              <a:rPr lang="zh-CN" altLang="en-US" dirty="0"/>
              <a:t>针对某一公园的法律，例如优胜美地国家公园法案</a:t>
            </a:r>
            <a:endParaRPr lang="en-US" altLang="zh-CN" dirty="0"/>
          </a:p>
          <a:p>
            <a:pPr marL="285750" indent="-285750">
              <a:buFont typeface="Arial" panose="020B0604020202020204" pitchFamily="34" charset="0"/>
              <a:buChar char="•"/>
            </a:pPr>
            <a:r>
              <a:rPr lang="zh-CN" altLang="en-US" dirty="0"/>
              <a:t>适用于所有公共土地和所有美国机构的其他法律；例如，“荒野法案”、“濒危物种法案”、保护历史遗址和文化资源的法律以及“国家环境政策法案”</a:t>
            </a:r>
            <a:r>
              <a:rPr lang="en-US" altLang="zh-CN" dirty="0"/>
              <a:t>(NEPA)</a:t>
            </a:r>
            <a:r>
              <a:rPr lang="zh-CN" altLang="en-US" dirty="0"/>
              <a:t>。</a:t>
            </a:r>
            <a:endParaRPr lang="en-US" altLang="zh-CN" dirty="0"/>
          </a:p>
          <a:p>
            <a:pPr marL="285750" indent="-285750">
              <a:buFont typeface="Arial" panose="020B0604020202020204" pitchFamily="34" charset="0"/>
              <a:buChar char="•"/>
            </a:pPr>
            <a:r>
              <a:rPr lang="zh-CN" altLang="en-US" dirty="0"/>
              <a:t>国家公园管理局制定和通过的条例，可能适用于整个系统，也可能只针对某一特定公园。</a:t>
            </a:r>
            <a:endParaRPr lang="en-US" altLang="zh-CN" dirty="0"/>
          </a:p>
          <a:p>
            <a:pPr marL="285750" indent="-285750">
              <a:buFont typeface="Arial" panose="020B0604020202020204" pitchFamily="34" charset="0"/>
              <a:buChar char="•"/>
            </a:pPr>
            <a:r>
              <a:rPr lang="zh-CN" altLang="en-US" dirty="0"/>
              <a:t>各公园制定的综合管理计划。</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endParaRPr lang="en-US" altLang="zh-CN" dirty="0"/>
          </a:p>
        </p:txBody>
      </p:sp>
    </p:spTree>
    <p:extLst>
      <p:ext uri="{BB962C8B-B14F-4D97-AF65-F5344CB8AC3E}">
        <p14:creationId xmlns:p14="http://schemas.microsoft.com/office/powerpoint/2010/main" val="3106767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EA84E-88A3-F748-8064-ADFB6CA1ED03}"/>
              </a:ext>
            </a:extLst>
          </p:cNvPr>
          <p:cNvSpPr>
            <a:spLocks noGrp="1"/>
          </p:cNvSpPr>
          <p:nvPr>
            <p:ph type="title"/>
          </p:nvPr>
        </p:nvSpPr>
        <p:spPr>
          <a:xfrm>
            <a:off x="838200" y="365124"/>
            <a:ext cx="10515600" cy="2430627"/>
          </a:xfrm>
        </p:spPr>
        <p:txBody>
          <a:bodyPr>
            <a:normAutofit fontScale="90000"/>
          </a:bodyPr>
          <a:lstStyle/>
          <a:p>
            <a:pPr algn="ctr"/>
            <a:r>
              <a:rPr lang="en-US" b="1" dirty="0">
                <a:latin typeface="+mn-lt"/>
              </a:rPr>
              <a:t>An example of how layering works.</a:t>
            </a:r>
            <a:br>
              <a:rPr lang="en-US" b="1" dirty="0">
                <a:latin typeface="+mn-lt"/>
              </a:rPr>
            </a:br>
            <a:r>
              <a:rPr lang="en-US" b="1" dirty="0">
                <a:latin typeface="+mn-lt"/>
              </a:rPr>
              <a:t>The national park system legislation generally does </a:t>
            </a:r>
            <a:r>
              <a:rPr lang="en-US" b="1" u="sng" dirty="0">
                <a:latin typeface="+mn-lt"/>
              </a:rPr>
              <a:t>not</a:t>
            </a:r>
            <a:r>
              <a:rPr lang="en-US" b="1" dirty="0">
                <a:latin typeface="+mn-lt"/>
              </a:rPr>
              <a:t> expressly prohibit or limit </a:t>
            </a:r>
            <a:r>
              <a:rPr lang="en-US" b="1" u="sng" dirty="0">
                <a:latin typeface="+mn-lt"/>
              </a:rPr>
              <a:t>building new roads</a:t>
            </a:r>
            <a:r>
              <a:rPr lang="en-US" b="1" dirty="0">
                <a:latin typeface="+mn-lt"/>
              </a:rPr>
              <a:t> in park system units. </a:t>
            </a:r>
          </a:p>
        </p:txBody>
      </p:sp>
      <p:sp>
        <p:nvSpPr>
          <p:cNvPr id="3" name="Content Placeholder 2">
            <a:extLst>
              <a:ext uri="{FF2B5EF4-FFF2-40B4-BE49-F238E27FC236}">
                <a16:creationId xmlns:a16="http://schemas.microsoft.com/office/drawing/2014/main" id="{69AA4DCA-5744-624C-8EF2-79313C942023}"/>
              </a:ext>
            </a:extLst>
          </p:cNvPr>
          <p:cNvSpPr>
            <a:spLocks noGrp="1"/>
          </p:cNvSpPr>
          <p:nvPr>
            <p:ph idx="1"/>
          </p:nvPr>
        </p:nvSpPr>
        <p:spPr>
          <a:xfrm rot="10800000" flipV="1">
            <a:off x="956441" y="3523594"/>
            <a:ext cx="10397359" cy="3494688"/>
          </a:xfrm>
        </p:spPr>
        <p:txBody>
          <a:bodyPr>
            <a:normAutofit/>
          </a:bodyPr>
          <a:lstStyle/>
          <a:p>
            <a:pPr marL="0" indent="0" algn="ctr">
              <a:buNone/>
            </a:pPr>
            <a:r>
              <a:rPr lang="en-US" sz="4000" b="1" dirty="0"/>
              <a:t>But Congress may designate an area in a unit of the national park system as Wilderness under the 1964 Wilderness Act, and that would prohibit road-building in that area. </a:t>
            </a:r>
          </a:p>
        </p:txBody>
      </p:sp>
      <p:sp>
        <p:nvSpPr>
          <p:cNvPr id="4" name="TextBox 3">
            <a:extLst>
              <a:ext uri="{FF2B5EF4-FFF2-40B4-BE49-F238E27FC236}">
                <a16:creationId xmlns:a16="http://schemas.microsoft.com/office/drawing/2014/main" id="{48D7CE65-4A6F-B84D-9A44-7BAC59D7A231}"/>
              </a:ext>
            </a:extLst>
          </p:cNvPr>
          <p:cNvSpPr txBox="1"/>
          <p:nvPr/>
        </p:nvSpPr>
        <p:spPr>
          <a:xfrm>
            <a:off x="807204" y="2988950"/>
            <a:ext cx="11280864" cy="369332"/>
          </a:xfrm>
          <a:prstGeom prst="rect">
            <a:avLst/>
          </a:prstGeom>
          <a:noFill/>
        </p:spPr>
        <p:txBody>
          <a:bodyPr wrap="square" rtlCol="0">
            <a:spAutoFit/>
          </a:bodyPr>
          <a:lstStyle/>
          <a:p>
            <a:pPr algn="ctr"/>
            <a:r>
              <a:rPr lang="zh-CN" altLang="en-US" dirty="0"/>
              <a:t>一个各级法律如何运作的例子：国家公园系统立法通常没有明确禁止或限制在公园系统单元中建造新的道路。</a:t>
            </a:r>
            <a:endParaRPr lang="en-US" altLang="zh-CN" dirty="0"/>
          </a:p>
        </p:txBody>
      </p:sp>
      <p:sp>
        <p:nvSpPr>
          <p:cNvPr id="5" name="TextBox 4">
            <a:extLst>
              <a:ext uri="{FF2B5EF4-FFF2-40B4-BE49-F238E27FC236}">
                <a16:creationId xmlns:a16="http://schemas.microsoft.com/office/drawing/2014/main" id="{24433DBE-8B2E-7445-8ECB-CF3520B9C769}"/>
              </a:ext>
            </a:extLst>
          </p:cNvPr>
          <p:cNvSpPr txBox="1"/>
          <p:nvPr/>
        </p:nvSpPr>
        <p:spPr>
          <a:xfrm>
            <a:off x="1077944" y="5899300"/>
            <a:ext cx="10154351" cy="646331"/>
          </a:xfrm>
          <a:prstGeom prst="rect">
            <a:avLst/>
          </a:prstGeom>
          <a:noFill/>
        </p:spPr>
        <p:txBody>
          <a:bodyPr wrap="square" rtlCol="0">
            <a:spAutoFit/>
          </a:bodyPr>
          <a:lstStyle/>
          <a:p>
            <a:pPr algn="ctr"/>
            <a:r>
              <a:rPr lang="zh-CN" altLang="en-US" dirty="0"/>
              <a:t>但是国会根据</a:t>
            </a:r>
            <a:r>
              <a:rPr lang="en-US" altLang="zh-CN" dirty="0"/>
              <a:t>1964</a:t>
            </a:r>
            <a:r>
              <a:rPr lang="zh-CN" altLang="en-US" dirty="0"/>
              <a:t>年的“荒野法案”可将国家公园系统的某一公园中某片地区指定为荒野，则可禁止在该地区修建道路。</a:t>
            </a:r>
            <a:endParaRPr lang="en-US" altLang="zh-CN" dirty="0"/>
          </a:p>
        </p:txBody>
      </p:sp>
    </p:spTree>
    <p:extLst>
      <p:ext uri="{BB962C8B-B14F-4D97-AF65-F5344CB8AC3E}">
        <p14:creationId xmlns:p14="http://schemas.microsoft.com/office/powerpoint/2010/main" val="114906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1477</Words>
  <Application>Microsoft Macintosh PowerPoint</Application>
  <PresentationFormat>Widescreen</PresentationFormat>
  <Paragraphs>116</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等线</vt:lpstr>
      <vt:lpstr>Arial</vt:lpstr>
      <vt:lpstr>Calibri</vt:lpstr>
      <vt:lpstr>Calibri Light</vt:lpstr>
      <vt:lpstr>Office Theme</vt:lpstr>
      <vt:lpstr>America’s National Park System Governing Law and Context</vt:lpstr>
      <vt:lpstr>By way of background, I visited China, including Kunming and Northwest Yunnan, in 2001.</vt:lpstr>
      <vt:lpstr>PowerPoint Presentation</vt:lpstr>
      <vt:lpstr>  </vt:lpstr>
      <vt:lpstr>There is tension between  (a) providing for public “enjoyment” of parks by promoting and accommodating visitors, and  (b) preserving park natural and cultural values “unimpaired” so as to be available for “future generations.”</vt:lpstr>
      <vt:lpstr>How that balance is struck changes over time, informed by factors like changing public values and emerging scientific understanding.  Examples:  Designing and locating visitor accommodations, building roads, controlling predators, fighting fires. </vt:lpstr>
      <vt:lpstr>The National Park Service generally tries to promote the following objectives and values in managing the National Park System, although some of these are not clearly spelled out in the applicable legislation.  </vt:lpstr>
      <vt:lpstr>Each unit in the System is governed by layers of laws and regulations. These include:</vt:lpstr>
      <vt:lpstr>An example of how layering works. The national park system legislation generally does not expressly prohibit or limit building new roads in park system units. </vt:lpstr>
      <vt:lpstr>   The Role of the courts  --Most National Park Service decisions (like those of all U.S. public land management agencies) can be reviewed by U.S. courts.   --Lawsuits may be brought by visitors who seek more protection than the agency provides.   --Courts may set aside agency decisions that are determined to be inconsistent with the governing legislation, or to be arbitrary and not supported by facts.   --Courts tend to defer to agency decisions, but not always.</vt:lpstr>
      <vt:lpstr>America’s National Park System  in Comparison to Its Other Public Land Systems</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America’s National Park System The Role of Law and Regulations</dc:title>
  <dc:creator>Leshy, John</dc:creator>
  <cp:lastModifiedBy>Zhiquan Yang</cp:lastModifiedBy>
  <cp:revision>35</cp:revision>
  <dcterms:created xsi:type="dcterms:W3CDTF">2019-08-21T14:29:40Z</dcterms:created>
  <dcterms:modified xsi:type="dcterms:W3CDTF">2019-10-25T22:18:22Z</dcterms:modified>
</cp:coreProperties>
</file>